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9" r:id="rId3"/>
    <p:sldMasterId id="2147483692" r:id="rId4"/>
    <p:sldMasterId id="2147483705" r:id="rId5"/>
    <p:sldMasterId id="2147483718" r:id="rId6"/>
    <p:sldMasterId id="2147483732" r:id="rId7"/>
  </p:sldMasterIdLst>
  <p:notesMasterIdLst>
    <p:notesMasterId r:id="rId107"/>
  </p:notesMasterIdLst>
  <p:sldIdLst>
    <p:sldId id="341" r:id="rId8"/>
    <p:sldId id="361" r:id="rId9"/>
    <p:sldId id="362" r:id="rId10"/>
    <p:sldId id="363" r:id="rId11"/>
    <p:sldId id="364" r:id="rId12"/>
    <p:sldId id="365" r:id="rId13"/>
    <p:sldId id="366" r:id="rId14"/>
    <p:sldId id="372" r:id="rId15"/>
    <p:sldId id="373" r:id="rId16"/>
    <p:sldId id="374" r:id="rId17"/>
    <p:sldId id="375" r:id="rId18"/>
    <p:sldId id="376" r:id="rId19"/>
    <p:sldId id="377" r:id="rId20"/>
    <p:sldId id="367" r:id="rId21"/>
    <p:sldId id="368" r:id="rId22"/>
    <p:sldId id="369" r:id="rId23"/>
    <p:sldId id="370" r:id="rId24"/>
    <p:sldId id="371" r:id="rId25"/>
    <p:sldId id="342" r:id="rId26"/>
    <p:sldId id="344" r:id="rId27"/>
    <p:sldId id="257" r:id="rId28"/>
    <p:sldId id="348" r:id="rId29"/>
    <p:sldId id="258" r:id="rId30"/>
    <p:sldId id="383" r:id="rId31"/>
    <p:sldId id="384" r:id="rId32"/>
    <p:sldId id="385" r:id="rId33"/>
    <p:sldId id="386" r:id="rId34"/>
    <p:sldId id="261" r:id="rId35"/>
    <p:sldId id="351" r:id="rId36"/>
    <p:sldId id="349" r:id="rId37"/>
    <p:sldId id="360" r:id="rId38"/>
    <p:sldId id="310" r:id="rId39"/>
    <p:sldId id="262" r:id="rId40"/>
    <p:sldId id="352" r:id="rId41"/>
    <p:sldId id="309" r:id="rId42"/>
    <p:sldId id="316" r:id="rId43"/>
    <p:sldId id="353" r:id="rId44"/>
    <p:sldId id="311" r:id="rId45"/>
    <p:sldId id="312" r:id="rId46"/>
    <p:sldId id="354" r:id="rId47"/>
    <p:sldId id="302" r:id="rId48"/>
    <p:sldId id="355" r:id="rId49"/>
    <p:sldId id="313" r:id="rId50"/>
    <p:sldId id="314" r:id="rId51"/>
    <p:sldId id="398" r:id="rId52"/>
    <p:sldId id="399" r:id="rId53"/>
    <p:sldId id="400" r:id="rId54"/>
    <p:sldId id="401" r:id="rId55"/>
    <p:sldId id="402" r:id="rId56"/>
    <p:sldId id="403" r:id="rId57"/>
    <p:sldId id="404" r:id="rId58"/>
    <p:sldId id="405" r:id="rId59"/>
    <p:sldId id="315" r:id="rId60"/>
    <p:sldId id="322" r:id="rId61"/>
    <p:sldId id="323" r:id="rId62"/>
    <p:sldId id="324" r:id="rId63"/>
    <p:sldId id="325" r:id="rId64"/>
    <p:sldId id="326" r:id="rId65"/>
    <p:sldId id="327" r:id="rId66"/>
    <p:sldId id="328" r:id="rId67"/>
    <p:sldId id="329" r:id="rId68"/>
    <p:sldId id="330" r:id="rId69"/>
    <p:sldId id="331" r:id="rId70"/>
    <p:sldId id="333" r:id="rId71"/>
    <p:sldId id="357" r:id="rId72"/>
    <p:sldId id="303" r:id="rId73"/>
    <p:sldId id="334" r:id="rId74"/>
    <p:sldId id="335" r:id="rId75"/>
    <p:sldId id="317" r:id="rId76"/>
    <p:sldId id="318" r:id="rId77"/>
    <p:sldId id="319" r:id="rId78"/>
    <p:sldId id="320" r:id="rId79"/>
    <p:sldId id="332" r:id="rId80"/>
    <p:sldId id="321" r:id="rId81"/>
    <p:sldId id="358" r:id="rId82"/>
    <p:sldId id="304" r:id="rId83"/>
    <p:sldId id="359" r:id="rId84"/>
    <p:sldId id="280" r:id="rId85"/>
    <p:sldId id="281" r:id="rId86"/>
    <p:sldId id="282" r:id="rId87"/>
    <p:sldId id="283" r:id="rId88"/>
    <p:sldId id="284" r:id="rId89"/>
    <p:sldId id="285" r:id="rId90"/>
    <p:sldId id="307" r:id="rId91"/>
    <p:sldId id="308" r:id="rId92"/>
    <p:sldId id="286" r:id="rId93"/>
    <p:sldId id="287" r:id="rId94"/>
    <p:sldId id="288" r:id="rId95"/>
    <p:sldId id="336" r:id="rId96"/>
    <p:sldId id="289" r:id="rId97"/>
    <p:sldId id="290" r:id="rId98"/>
    <p:sldId id="291" r:id="rId99"/>
    <p:sldId id="407" r:id="rId100"/>
    <p:sldId id="408" r:id="rId101"/>
    <p:sldId id="292" r:id="rId102"/>
    <p:sldId id="293" r:id="rId103"/>
    <p:sldId id="294" r:id="rId104"/>
    <p:sldId id="295" r:id="rId105"/>
    <p:sldId id="297" r:id="rId10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31" autoAdjust="0"/>
  </p:normalViewPr>
  <p:slideViewPr>
    <p:cSldViewPr>
      <p:cViewPr varScale="1">
        <p:scale>
          <a:sx n="62" d="100"/>
          <a:sy n="62" d="100"/>
        </p:scale>
        <p:origin x="804"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notesMaster" Target="notesMasters/notesMaster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FE0BE23-CF55-4179-9B3A-4B53F9ACBDF9}" type="datetimeFigureOut">
              <a:rPr lang="en-IN" smtClean="0"/>
              <a:t>02-09-2025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545019B-A03E-4F7D-B288-1DC7155497B4}" type="slidenum">
              <a:rPr lang="en-IN" smtClean="0"/>
              <a:t>‹#›</a:t>
            </a:fld>
            <a:endParaRPr lang="en-IN"/>
          </a:p>
        </p:txBody>
      </p:sp>
    </p:spTree>
    <p:extLst>
      <p:ext uri="{BB962C8B-B14F-4D97-AF65-F5344CB8AC3E}">
        <p14:creationId xmlns:p14="http://schemas.microsoft.com/office/powerpoint/2010/main" val="235223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545019B-A03E-4F7D-B288-1DC7155497B4}" type="slidenum">
              <a:rPr lang="en-IN" smtClean="0"/>
              <a:t>30</a:t>
            </a:fld>
            <a:endParaRPr lang="en-IN"/>
          </a:p>
        </p:txBody>
      </p:sp>
    </p:spTree>
    <p:extLst>
      <p:ext uri="{BB962C8B-B14F-4D97-AF65-F5344CB8AC3E}">
        <p14:creationId xmlns:p14="http://schemas.microsoft.com/office/powerpoint/2010/main" val="393923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10000" y="514350"/>
            <a:ext cx="4572000" cy="257175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en-US" smtClean="0"/>
              <a:t>Different Mobile communication systems developed in the different parts of the world simultaneously. </a:t>
            </a:r>
          </a:p>
          <a:p>
            <a:pPr algn="just" eaLnBrk="1" hangingPunct="1"/>
            <a:endParaRPr lang="en-US" altLang="en-US" smtClean="0"/>
          </a:p>
          <a:p>
            <a:pPr algn="just" eaLnBrk="1" hangingPunct="1"/>
            <a:r>
              <a:rPr lang="en-US" altLang="en-US" smtClean="0"/>
              <a:t>Collectively, they can be classified on the basis of generation wise development.</a:t>
            </a:r>
          </a:p>
          <a:p>
            <a:pPr algn="just" eaLnBrk="1" hangingPunct="1"/>
            <a:endParaRPr lang="en-US" altLang="en-US" smtClean="0"/>
          </a:p>
          <a:p>
            <a:pPr algn="just" eaLnBrk="1" hangingPunct="1"/>
            <a:r>
              <a:rPr lang="en-US" altLang="en-US" smtClean="0"/>
              <a:t> They are called 0G, 1G, 2G, 3G and 4G.</a:t>
            </a:r>
          </a:p>
          <a:p>
            <a:endParaRPr lang="en-US" alt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59E3938F-9879-4735-AED3-30E8D0F76A17}" type="slidenum">
              <a:rPr lang="en-US" altLang="en-US">
                <a:solidFill>
                  <a:prstClr val="black"/>
                </a:solidFill>
              </a:rPr>
              <a:pPr algn="r" eaLnBrk="1" hangingPunct="1">
                <a:spcBef>
                  <a:spcPct val="0"/>
                </a:spcBef>
              </a:pPr>
              <a:t>31</a:t>
            </a:fld>
            <a:endParaRPr lang="en-US"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545019B-A03E-4F7D-B288-1DC7155497B4}" type="slidenum">
              <a:rPr lang="en-IN" smtClean="0"/>
              <a:t>53</a:t>
            </a:fld>
            <a:endParaRPr lang="en-IN"/>
          </a:p>
        </p:txBody>
      </p:sp>
    </p:spTree>
    <p:extLst>
      <p:ext uri="{BB962C8B-B14F-4D97-AF65-F5344CB8AC3E}">
        <p14:creationId xmlns:p14="http://schemas.microsoft.com/office/powerpoint/2010/main" val="411956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56161" y="2615819"/>
            <a:ext cx="9229091" cy="677108"/>
          </a:xfrm>
          <a:prstGeom prst="rect">
            <a:avLst/>
          </a:prstGeom>
        </p:spPr>
        <p:txBody>
          <a:bodyPr wrap="square" lIns="0" tIns="0" rIns="0" bIns="0">
            <a:spAutoFit/>
          </a:bodyPr>
          <a:lstStyle>
            <a:lvl1pPr>
              <a:defRPr sz="4400" b="0" i="0">
                <a:solidFill>
                  <a:schemeClr val="bg1"/>
                </a:solidFill>
                <a:latin typeface="Calibri"/>
                <a:cs typeface="Calibri"/>
              </a:defRPr>
            </a:lvl1pPr>
          </a:lstStyle>
          <a:p>
            <a:endParaRPr/>
          </a:p>
        </p:txBody>
      </p:sp>
      <p:sp>
        <p:nvSpPr>
          <p:cNvPr id="3" name="Holder 3"/>
          <p:cNvSpPr>
            <a:spLocks noGrp="1"/>
          </p:cNvSpPr>
          <p:nvPr>
            <p:ph type="subTitle" idx="4"/>
          </p:nvPr>
        </p:nvSpPr>
        <p:spPr>
          <a:xfrm>
            <a:off x="3119788" y="4863268"/>
            <a:ext cx="5952429" cy="261610"/>
          </a:xfrm>
          <a:prstGeom prst="rect">
            <a:avLst/>
          </a:prstGeom>
        </p:spPr>
        <p:txBody>
          <a:bodyPr wrap="square" lIns="0" tIns="0" rIns="0" bIns="0">
            <a:spAutoFit/>
          </a:bodyPr>
          <a:lstStyle>
            <a:lvl1pPr>
              <a:defRPr sz="17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AC93724B-0D68-4C31-B3A1-2694BBE38648}"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919628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A5F6F843-70C5-48A8-B53A-3AB6993C97C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459518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B5FE61D-5D2B-420E-B183-44925C1BE450}"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148468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76DDB15D-F5B5-48AD-8091-F1A4F95DA97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71696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70ACCA46-515D-445C-AD2A-25B7CE1C30C7}"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877510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4DFA1EAE-2F96-4D6F-A578-26635CE140E3}"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830153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6DAF02E-8F71-4649-A1DE-73B220DBE405}"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034193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085EAB5-534A-452C-87A2-6819A90C164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715601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6"/>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pPr rtl="0" fontAlgn="base">
              <a:spcBef>
                <a:spcPct val="0"/>
              </a:spcBef>
              <a:spcAft>
                <a:spcPct val="0"/>
              </a:spcAft>
            </a:pPr>
            <a:fld id="{E11CCC23-A3B0-4CF4-BDF3-FF03A56499F1}"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415121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8C9FC85C-9955-4157-9A6C-DE650AEDE6D4}"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56326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7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D69E8D1B-6D19-41FF-82CD-CFC67C414FFC}"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338002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7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CD9DE87-60A5-46E2-9974-B721FC72207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607294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AC93724B-0D68-4C31-B3A1-2694BBE38648}"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611865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A5F6F843-70C5-48A8-B53A-3AB6993C97C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3632482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B5FE61D-5D2B-420E-B183-44925C1BE450}"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079351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76DDB15D-F5B5-48AD-8091-F1A4F95DA97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9923038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70ACCA46-515D-445C-AD2A-25B7CE1C30C7}"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685955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4DFA1EAE-2F96-4D6F-A578-26635CE140E3}"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675234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6DAF02E-8F71-4649-A1DE-73B220DBE405}"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4233342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085EAB5-534A-452C-87A2-6819A90C164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8700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88952" cy="1124712"/>
          </a:xfrm>
          <a:prstGeom prst="rect">
            <a:avLst/>
          </a:prstGeom>
        </p:spPr>
      </p:pic>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2616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616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6"/>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pPr rtl="0" fontAlgn="base">
              <a:spcBef>
                <a:spcPct val="0"/>
              </a:spcBef>
              <a:spcAft>
                <a:spcPct val="0"/>
              </a:spcAft>
            </a:pPr>
            <a:fld id="{E11CCC23-A3B0-4CF4-BDF3-FF03A56499F1}"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154221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8C9FC85C-9955-4157-9A6C-DE650AEDE6D4}"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718868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D69E8D1B-6D19-41FF-82CD-CFC67C414FFC}"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176929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7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CD9DE87-60A5-46E2-9974-B721FC72207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7919806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AC93724B-0D68-4C31-B3A1-2694BBE38648}"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5010495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A5F6F843-70C5-48A8-B53A-3AB6993C97C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9931717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B5FE61D-5D2B-420E-B183-44925C1BE450}"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868568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76DDB15D-F5B5-48AD-8091-F1A4F95DA97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500728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70ACCA46-515D-445C-AD2A-25B7CE1C30C7}"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41092691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4DFA1EAE-2F96-4D6F-A578-26635CE140E3}"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57772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88952" cy="1124712"/>
          </a:xfrm>
          <a:prstGeom prst="rect">
            <a:avLst/>
          </a:prstGeom>
        </p:spPr>
      </p:pic>
      <p:sp>
        <p:nvSpPr>
          <p:cNvPr id="2" name="Holder 2"/>
          <p:cNvSpPr>
            <a:spLocks noGrp="1"/>
          </p:cNvSpPr>
          <p:nvPr>
            <p:ph type="title"/>
          </p:nvPr>
        </p:nvSpPr>
        <p:spPr/>
        <p:txBody>
          <a:bodyPr lIns="0" tIns="0" rIns="0" bIns="0"/>
          <a:lstStyle>
            <a:lvl1pPr>
              <a:defRPr sz="44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6DAF02E-8F71-4649-A1DE-73B220DBE405}"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247271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085EAB5-534A-452C-87A2-6819A90C164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926116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6"/>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pPr rtl="0" fontAlgn="base">
              <a:spcBef>
                <a:spcPct val="0"/>
              </a:spcBef>
              <a:spcAft>
                <a:spcPct val="0"/>
              </a:spcAft>
            </a:pPr>
            <a:fld id="{E11CCC23-A3B0-4CF4-BDF3-FF03A56499F1}"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106568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8C9FC85C-9955-4157-9A6C-DE650AEDE6D4}"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3904295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D69E8D1B-6D19-41FF-82CD-CFC67C414FFC}"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4613803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7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CD9DE87-60A5-46E2-9974-B721FC72207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280218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AC93724B-0D68-4C31-B3A1-2694BBE38648}"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291750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A5F6F843-70C5-48A8-B53A-3AB6993C97C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7658164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B5FE61D-5D2B-420E-B183-44925C1BE450}"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5070562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76DDB15D-F5B5-48AD-8091-F1A4F95DA97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85713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70ACCA46-515D-445C-AD2A-25B7CE1C30C7}"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6892049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4DFA1EAE-2F96-4D6F-A578-26635CE140E3}"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699583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6DAF02E-8F71-4649-A1DE-73B220DBE405}"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1668341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085EAB5-534A-452C-87A2-6819A90C164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5579463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6"/>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pPr rtl="0" fontAlgn="base">
              <a:spcBef>
                <a:spcPct val="0"/>
              </a:spcBef>
              <a:spcAft>
                <a:spcPct val="0"/>
              </a:spcAft>
            </a:pPr>
            <a:fld id="{E11CCC23-A3B0-4CF4-BDF3-FF03A56499F1}"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9964392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8C9FC85C-9955-4157-9A6C-DE650AEDE6D4}"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2456048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D69E8D1B-6D19-41FF-82CD-CFC67C414FFC}"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9616030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7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CD9DE87-60A5-46E2-9974-B721FC72207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2997576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6"/>
            <a:ext cx="53848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AC93724B-0D68-4C31-B3A1-2694BBE38648}"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1447357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9"/>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40319" y="2505075"/>
            <a:ext cx="51583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lvl1pPr>
              <a:defRPr/>
            </a:lvl1pPr>
          </a:lstStyle>
          <a:p>
            <a:pPr rtl="0" fontAlgn="base">
              <a:spcBef>
                <a:spcPct val="0"/>
              </a:spcBef>
              <a:spcAft>
                <a:spcPct val="0"/>
              </a:spcAft>
            </a:pPr>
            <a:fld id="{A5F6F843-70C5-48A8-B53A-3AB6993C97C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81825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77108"/>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1"/>
            <a:ext cx="10972800" cy="261610"/>
          </a:xfrm>
        </p:spPr>
        <p:txBody>
          <a:bodyPr/>
          <a:lstStyle/>
          <a:p>
            <a:endParaRPr lang="en-IN"/>
          </a:p>
        </p:txBody>
      </p:sp>
      <p:sp>
        <p:nvSpPr>
          <p:cNvPr id="4" name="Date Placeholder 3"/>
          <p:cNvSpPr>
            <a:spLocks noGrp="1"/>
          </p:cNvSpPr>
          <p:nvPr>
            <p:ph type="dt" sz="half" idx="10"/>
          </p:nvPr>
        </p:nvSpPr>
        <p:spPr>
          <a:xfrm>
            <a:off x="609600" y="6245235"/>
            <a:ext cx="2844800" cy="276999"/>
          </a:xfrm>
        </p:spPr>
        <p:txBody>
          <a:bodyPr/>
          <a:lstStyle>
            <a:lvl1pPr>
              <a:defRPr/>
            </a:lvl1pPr>
          </a:lstStyle>
          <a:p>
            <a:endParaRPr lang="en-US" altLang="en-US"/>
          </a:p>
        </p:txBody>
      </p:sp>
      <p:sp>
        <p:nvSpPr>
          <p:cNvPr id="5" name="Footer Placeholder 4"/>
          <p:cNvSpPr>
            <a:spLocks noGrp="1"/>
          </p:cNvSpPr>
          <p:nvPr>
            <p:ph type="ftr" sz="quarter" idx="11"/>
          </p:nvPr>
        </p:nvSpPr>
        <p:spPr>
          <a:xfrm>
            <a:off x="4165600" y="6245235"/>
            <a:ext cx="3860800" cy="276999"/>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8737600" y="6245235"/>
            <a:ext cx="2844800" cy="276999"/>
          </a:xfrm>
        </p:spPr>
        <p:txBody>
          <a:bodyPr/>
          <a:lstStyle>
            <a:lvl1pPr>
              <a:defRPr/>
            </a:lvl1pPr>
          </a:lstStyle>
          <a:p>
            <a:fld id="{E11CCC23-A3B0-4CF4-BDF3-FF03A56499F1}" type="slidenum">
              <a:rPr lang="en-US" altLang="en-US"/>
              <a:pPr/>
              <a:t>‹#›</a:t>
            </a:fld>
            <a:endParaRPr lang="en-US" altLang="en-US"/>
          </a:p>
        </p:txBody>
      </p:sp>
    </p:spTree>
    <p:extLst>
      <p:ext uri="{BB962C8B-B14F-4D97-AF65-F5344CB8AC3E}">
        <p14:creationId xmlns:p14="http://schemas.microsoft.com/office/powerpoint/2010/main" val="13382747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lvl1pPr>
              <a:defRPr/>
            </a:lvl1pPr>
          </a:lstStyle>
          <a:p>
            <a:pPr rtl="0" fontAlgn="base">
              <a:spcBef>
                <a:spcPct val="0"/>
              </a:spcBef>
              <a:spcAft>
                <a:spcPct val="0"/>
              </a:spcAft>
            </a:pPr>
            <a:fld id="{FB5FE61D-5D2B-420E-B183-44925C1BE450}"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645532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lvl1pPr>
              <a:defRPr/>
            </a:lvl1pPr>
          </a:lstStyle>
          <a:p>
            <a:pPr rtl="0" fontAlgn="base">
              <a:spcBef>
                <a:spcPct val="0"/>
              </a:spcBef>
              <a:spcAft>
                <a:spcPct val="0"/>
              </a:spcAft>
            </a:pPr>
            <a:fld id="{76DDB15D-F5B5-48AD-8091-F1A4F95DA97A}"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872244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3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70ACCA46-515D-445C-AD2A-25B7CE1C30C7}"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3100089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25" y="457200"/>
            <a:ext cx="393276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3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25"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lvl1pPr>
              <a:defRPr/>
            </a:lvl1pPr>
          </a:lstStyle>
          <a:p>
            <a:pPr rtl="0" fontAlgn="base">
              <a:spcBef>
                <a:spcPct val="0"/>
              </a:spcBef>
              <a:spcAft>
                <a:spcPct val="0"/>
              </a:spcAft>
            </a:pPr>
            <a:fld id="{4DFA1EAE-2F96-4D6F-A578-26635CE140E3}"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758164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06DAF02E-8F71-4649-A1DE-73B220DBE405}"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42728772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4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085EAB5-534A-452C-87A2-6819A90C164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923001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6"/>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pPr rtl="0" fontAlgn="base">
              <a:spcBef>
                <a:spcPct val="0"/>
              </a:spcBef>
              <a:spcAft>
                <a:spcPct val="0"/>
              </a:spcAft>
            </a:pPr>
            <a:fld id="{E11CCC23-A3B0-4CF4-BDF3-FF03A56499F1}"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0096949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F77045B-3714-4061-BBBE-67A4A9949D53}"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F8B60B89-3F9F-46FE-8065-8918FB2F0E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2185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755F68F-62C2-4849-B9E5-B9BF0A306B22}"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B7C8C3CF-A50A-47C1-80A8-A93CE5F28C6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44883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ADE6E188-11CE-4B19-8E09-1D3CD3E012A3}"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CC58C87E-ED1E-4B0B-B1BF-8381FEF41C6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115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8C9FC85C-9955-4157-9A6C-DE650AEDE6D4}"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376493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BE2DFC82-4422-491D-9501-8E4605CD51CB}" type="datetime1">
              <a:rPr lang="en-US">
                <a:solidFill>
                  <a:srgbClr val="000000"/>
                </a:solidFill>
              </a:rPr>
              <a:pPr>
                <a:defRPr/>
              </a:pPr>
              <a:t>9/2/2025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7" name="Rectangle 6"/>
          <p:cNvSpPr>
            <a:spLocks noGrp="1" noChangeArrowheads="1"/>
          </p:cNvSpPr>
          <p:nvPr>
            <p:ph type="sldNum" sz="quarter" idx="12"/>
          </p:nvPr>
        </p:nvSpPr>
        <p:spPr>
          <a:ln/>
        </p:spPr>
        <p:txBody>
          <a:bodyPr/>
          <a:lstStyle>
            <a:lvl1pPr>
              <a:defRPr/>
            </a:lvl1pPr>
          </a:lstStyle>
          <a:p>
            <a:pPr>
              <a:defRPr/>
            </a:pPr>
            <a:fld id="{754D7EC0-2C95-4DC7-A87F-0C207EDDBA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456424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A3D1503-8871-44FD-93C1-FF573990F39D}" type="datetime1">
              <a:rPr lang="en-US">
                <a:solidFill>
                  <a:srgbClr val="000000"/>
                </a:solidFill>
              </a:rPr>
              <a:pPr>
                <a:defRPr/>
              </a:pPr>
              <a:t>9/2/2025</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9" name="Rectangle 6"/>
          <p:cNvSpPr>
            <a:spLocks noGrp="1" noChangeArrowheads="1"/>
          </p:cNvSpPr>
          <p:nvPr>
            <p:ph type="sldNum" sz="quarter" idx="12"/>
          </p:nvPr>
        </p:nvSpPr>
        <p:spPr>
          <a:ln/>
        </p:spPr>
        <p:txBody>
          <a:bodyPr/>
          <a:lstStyle>
            <a:lvl1pPr>
              <a:defRPr/>
            </a:lvl1pPr>
          </a:lstStyle>
          <a:p>
            <a:pPr>
              <a:defRPr/>
            </a:pPr>
            <a:fld id="{A0A7FF05-09AD-4C8D-A68D-CC71E39FE7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400855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28E84A0-51BC-4B3D-88B4-7BCF79DEFA88}" type="datetime1">
              <a:rPr lang="en-US">
                <a:solidFill>
                  <a:srgbClr val="000000"/>
                </a:solidFill>
              </a:rPr>
              <a:pPr>
                <a:defRPr/>
              </a:pPr>
              <a:t>9/2/2025</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5" name="Rectangle 6"/>
          <p:cNvSpPr>
            <a:spLocks noGrp="1" noChangeArrowheads="1"/>
          </p:cNvSpPr>
          <p:nvPr>
            <p:ph type="sldNum" sz="quarter" idx="12"/>
          </p:nvPr>
        </p:nvSpPr>
        <p:spPr>
          <a:ln/>
        </p:spPr>
        <p:txBody>
          <a:bodyPr/>
          <a:lstStyle>
            <a:lvl1pPr>
              <a:defRPr/>
            </a:lvl1pPr>
          </a:lstStyle>
          <a:p>
            <a:pPr>
              <a:defRPr/>
            </a:pPr>
            <a:fld id="{83546361-7E34-413B-8360-C80EBF64FB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55180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94B7C69-C09E-4178-B88F-0C7576FE7F85}" type="datetime1">
              <a:rPr lang="en-US">
                <a:solidFill>
                  <a:srgbClr val="000000"/>
                </a:solidFill>
              </a:rPr>
              <a:pPr>
                <a:defRPr/>
              </a:pPr>
              <a:t>9/2/2025</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4" name="Rectangle 6"/>
          <p:cNvSpPr>
            <a:spLocks noGrp="1" noChangeArrowheads="1"/>
          </p:cNvSpPr>
          <p:nvPr>
            <p:ph type="sldNum" sz="quarter" idx="12"/>
          </p:nvPr>
        </p:nvSpPr>
        <p:spPr>
          <a:ln/>
        </p:spPr>
        <p:txBody>
          <a:bodyPr/>
          <a:lstStyle>
            <a:lvl1pPr>
              <a:defRPr/>
            </a:lvl1pPr>
          </a:lstStyle>
          <a:p>
            <a:pPr>
              <a:defRPr/>
            </a:pPr>
            <a:fld id="{38A3D155-C31D-49C4-BAB9-B90E404B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0578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4AEAD98-CA73-41F5-A909-C5F06FB9BCFF}" type="datetime1">
              <a:rPr lang="en-US">
                <a:solidFill>
                  <a:srgbClr val="000000"/>
                </a:solidFill>
              </a:rPr>
              <a:pPr>
                <a:defRPr/>
              </a:pPr>
              <a:t>9/2/2025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7" name="Rectangle 6"/>
          <p:cNvSpPr>
            <a:spLocks noGrp="1" noChangeArrowheads="1"/>
          </p:cNvSpPr>
          <p:nvPr>
            <p:ph type="sldNum" sz="quarter" idx="12"/>
          </p:nvPr>
        </p:nvSpPr>
        <p:spPr>
          <a:ln/>
        </p:spPr>
        <p:txBody>
          <a:bodyPr/>
          <a:lstStyle>
            <a:lvl1pPr>
              <a:defRPr/>
            </a:lvl1pPr>
          </a:lstStyle>
          <a:p>
            <a:pPr>
              <a:defRPr/>
            </a:pPr>
            <a:fld id="{1414E01E-EEDF-4B67-B2A2-C9087643C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90192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1A26990-4891-4EF7-8B15-DFF135501DA9}" type="datetime1">
              <a:rPr lang="en-US">
                <a:solidFill>
                  <a:srgbClr val="000000"/>
                </a:solidFill>
              </a:rPr>
              <a:pPr>
                <a:defRPr/>
              </a:pPr>
              <a:t>9/2/2025</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7" name="Rectangle 6"/>
          <p:cNvSpPr>
            <a:spLocks noGrp="1" noChangeArrowheads="1"/>
          </p:cNvSpPr>
          <p:nvPr>
            <p:ph type="sldNum" sz="quarter" idx="12"/>
          </p:nvPr>
        </p:nvSpPr>
        <p:spPr>
          <a:ln/>
        </p:spPr>
        <p:txBody>
          <a:bodyPr/>
          <a:lstStyle>
            <a:lvl1pPr>
              <a:defRPr/>
            </a:lvl1pPr>
          </a:lstStyle>
          <a:p>
            <a:pPr>
              <a:defRPr/>
            </a:pPr>
            <a:fld id="{68BEFF1E-141A-44F3-B583-153FBB480D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587263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6B055ECD-2847-49F0-8493-3BAFCDD60974}"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1EFE4047-7E55-4BA6-81DE-884D94397F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81859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1041557-1036-4123-A114-83CC3E7FB8C0}"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8E63BF59-5088-4F6B-B0C6-3211F3AA7F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945157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E66F2B16-27E2-4444-916B-A64E00B0F66E}" type="datetime1">
              <a:rPr lang="en-US">
                <a:solidFill>
                  <a:srgbClr val="000000"/>
                </a:solidFill>
              </a:rPr>
              <a:pPr>
                <a:defRPr/>
              </a:pPr>
              <a:t>9/2/2025</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Paper No – 50; Session No - 41</a:t>
            </a:r>
          </a:p>
        </p:txBody>
      </p:sp>
      <p:sp>
        <p:nvSpPr>
          <p:cNvPr id="6" name="Rectangle 6"/>
          <p:cNvSpPr>
            <a:spLocks noGrp="1" noChangeArrowheads="1"/>
          </p:cNvSpPr>
          <p:nvPr>
            <p:ph type="sldNum" sz="quarter" idx="12"/>
          </p:nvPr>
        </p:nvSpPr>
        <p:spPr>
          <a:ln/>
        </p:spPr>
        <p:txBody>
          <a:bodyPr/>
          <a:lstStyle>
            <a:lvl1pPr>
              <a:defRPr/>
            </a:lvl1pPr>
          </a:lstStyle>
          <a:p>
            <a:pPr>
              <a:defRPr/>
            </a:pPr>
            <a:fld id="{68FCACF3-FEBB-4A77-87D5-A7A54A8744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086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D69E8D1B-6D19-41FF-82CD-CFC67C414FFC}"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2009348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9"/>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7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lvl1pPr>
              <a:defRPr/>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lvl1pPr>
              <a:defRPr/>
            </a:lvl1pPr>
          </a:lstStyle>
          <a:p>
            <a:pPr rtl="0" fontAlgn="base">
              <a:spcBef>
                <a:spcPct val="0"/>
              </a:spcBef>
              <a:spcAft>
                <a:spcPct val="0"/>
              </a:spcAft>
            </a:pPr>
            <a:fld id="{ECD9DE87-60A5-46E2-9974-B721FC722079}"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2044566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5508" y="37476"/>
            <a:ext cx="9991965" cy="677108"/>
          </a:xfrm>
          <a:prstGeom prst="rect">
            <a:avLst/>
          </a:prstGeom>
        </p:spPr>
        <p:txBody>
          <a:bodyPr wrap="square" lIns="0" tIns="0" rIns="0" bIns="0">
            <a:spAutoFit/>
          </a:bodyPr>
          <a:lstStyle>
            <a:lvl1pPr>
              <a:defRPr sz="4400" b="0" i="0">
                <a:solidFill>
                  <a:schemeClr val="bg1"/>
                </a:solidFill>
                <a:latin typeface="Calibri"/>
                <a:cs typeface="Calibri"/>
              </a:defRPr>
            </a:lvl1pPr>
          </a:lstStyle>
          <a:p>
            <a:endParaRPr/>
          </a:p>
        </p:txBody>
      </p:sp>
      <p:sp>
        <p:nvSpPr>
          <p:cNvPr id="3" name="Holder 3"/>
          <p:cNvSpPr>
            <a:spLocks noGrp="1"/>
          </p:cNvSpPr>
          <p:nvPr>
            <p:ph type="body" idx="1"/>
          </p:nvPr>
        </p:nvSpPr>
        <p:spPr>
          <a:xfrm>
            <a:off x="6837627" y="1256235"/>
            <a:ext cx="4919980" cy="261610"/>
          </a:xfrm>
          <a:prstGeom prst="rect">
            <a:avLst/>
          </a:prstGeom>
        </p:spPr>
        <p:txBody>
          <a:bodyPr wrap="square" lIns="0" tIns="0" rIns="0" bIns="0">
            <a:spAutoFit/>
          </a:bodyPr>
          <a:lstStyle>
            <a:lvl1pPr>
              <a:defRPr sz="17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9/2/2025</a:t>
            </a:fld>
            <a:endParaRPr lang="en-US"/>
          </a:p>
        </p:txBody>
      </p:sp>
      <p:sp>
        <p:nvSpPr>
          <p:cNvPr id="6" name="Holder 6"/>
          <p:cNvSpPr>
            <a:spLocks noGrp="1"/>
          </p:cNvSpPr>
          <p:nvPr>
            <p:ph type="sldNum" sz="quarter" idx="7"/>
          </p:nvPr>
        </p:nvSpPr>
        <p:spPr>
          <a:xfrm>
            <a:off x="8778240" y="6377949"/>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31"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C0028EAF-3AB9-4213-8201-4A954027E3CD}"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185852344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C0028EAF-3AB9-4213-8201-4A954027E3CD}"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50711788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C0028EAF-3AB9-4213-8201-4A954027E3CD}"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1616281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C0028EAF-3AB9-4213-8201-4A954027E3CD}"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40099084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pPr>
            <a:endParaRPr lang="en-US" altLang="en-US" kern="1200">
              <a:solidFill>
                <a:srgbClr val="000000"/>
              </a:solidFill>
              <a:latin typeface="Arial" panose="020B0604020202020204" pitchFamily="34" charset="0"/>
              <a:ea typeface="+mn-ea"/>
              <a:cs typeface="+mn-cs"/>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pPr>
            <a:fld id="{C0028EAF-3AB9-4213-8201-4A954027E3CD}" type="slidenum">
              <a:rPr lang="en-US" altLang="en-US" kern="1200" smtClean="0">
                <a:solidFill>
                  <a:srgbClr val="000000"/>
                </a:solidFill>
                <a:latin typeface="Arial" panose="020B0604020202020204" pitchFamily="34" charset="0"/>
                <a:ea typeface="+mn-ea"/>
                <a:cs typeface="+mn-cs"/>
              </a:rPr>
              <a:pPr rtl="0" fontAlgn="base">
                <a:spcBef>
                  <a:spcPct val="0"/>
                </a:spcBef>
                <a:spcAft>
                  <a:spcPct val="0"/>
                </a:spcAft>
              </a:pPr>
              <a:t>‹#›</a:t>
            </a:fld>
            <a:endParaRPr lang="en-US" altLang="en-US" kern="1200">
              <a:solidFill>
                <a:srgbClr val="000000"/>
              </a:solidFill>
              <a:latin typeface="Arial" panose="020B0604020202020204" pitchFamily="34" charset="0"/>
              <a:ea typeface="+mn-ea"/>
              <a:cs typeface="+mn-cs"/>
            </a:endParaRPr>
          </a:p>
        </p:txBody>
      </p:sp>
    </p:spTree>
    <p:extLst>
      <p:ext uri="{BB962C8B-B14F-4D97-AF65-F5344CB8AC3E}">
        <p14:creationId xmlns:p14="http://schemas.microsoft.com/office/powerpoint/2010/main" val="384403091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pPr rtl="0" fontAlgn="base">
              <a:spcBef>
                <a:spcPct val="0"/>
              </a:spcBef>
              <a:spcAft>
                <a:spcPct val="0"/>
              </a:spcAft>
              <a:defRPr/>
            </a:pPr>
            <a:fld id="{C2C97992-03C7-4B3B-AA05-E604E23D8399}" type="datetime1">
              <a:rPr lang="en-US" kern="1200">
                <a:solidFill>
                  <a:srgbClr val="000000"/>
                </a:solidFill>
                <a:latin typeface="Arial" charset="0"/>
                <a:ea typeface="+mn-ea"/>
                <a:cs typeface="+mn-cs"/>
              </a:rPr>
              <a:pPr rtl="0" fontAlgn="base">
                <a:spcBef>
                  <a:spcPct val="0"/>
                </a:spcBef>
                <a:spcAft>
                  <a:spcPct val="0"/>
                </a:spcAft>
                <a:defRPr/>
              </a:pPr>
              <a:t>9/2/2025</a:t>
            </a:fld>
            <a:endParaRPr lang="en-US" kern="1200">
              <a:solidFill>
                <a:srgbClr val="000000"/>
              </a:solidFill>
              <a:latin typeface="Arial" charset="0"/>
              <a:ea typeface="+mn-ea"/>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ctr" rtl="0" fontAlgn="base">
              <a:spcBef>
                <a:spcPct val="0"/>
              </a:spcBef>
              <a:spcAft>
                <a:spcPct val="0"/>
              </a:spcAft>
              <a:defRPr/>
            </a:pPr>
            <a:r>
              <a:rPr lang="en-US" kern="1200">
                <a:solidFill>
                  <a:srgbClr val="000000"/>
                </a:solidFill>
                <a:latin typeface="Arial" charset="0"/>
                <a:ea typeface="+mn-ea"/>
                <a:cs typeface="+mn-cs"/>
              </a:rPr>
              <a:t>Paper No – 50; Session No - 41</a:t>
            </a: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rtl="0" fontAlgn="base">
              <a:spcBef>
                <a:spcPct val="0"/>
              </a:spcBef>
              <a:spcAft>
                <a:spcPct val="0"/>
              </a:spcAft>
              <a:defRPr/>
            </a:pPr>
            <a:fld id="{BEE834AD-80F1-455F-A644-FBACD6A2461A}" type="slidenum">
              <a:rPr lang="en-US" kern="1200">
                <a:solidFill>
                  <a:srgbClr val="000000"/>
                </a:solidFill>
                <a:latin typeface="Arial" charset="0"/>
                <a:ea typeface="+mn-ea"/>
                <a:cs typeface="+mn-cs"/>
              </a:rPr>
              <a:pPr rtl="0" fontAlgn="base">
                <a:spcBef>
                  <a:spcPct val="0"/>
                </a:spcBef>
                <a:spcAft>
                  <a:spcPct val="0"/>
                </a:spcAft>
                <a:defRPr/>
              </a:pPr>
              <a:t>‹#›</a:t>
            </a:fld>
            <a:endParaRPr lang="en-US" kern="1200">
              <a:solidFill>
                <a:srgbClr val="000000"/>
              </a:solidFill>
              <a:latin typeface="Arial" charset="0"/>
              <a:ea typeface="+mn-ea"/>
              <a:cs typeface="+mn-cs"/>
            </a:endParaRPr>
          </a:p>
        </p:txBody>
      </p:sp>
    </p:spTree>
    <p:extLst>
      <p:ext uri="{BB962C8B-B14F-4D97-AF65-F5344CB8AC3E}">
        <p14:creationId xmlns:p14="http://schemas.microsoft.com/office/powerpoint/2010/main" val="339987040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jpg"/></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jpg"/><Relationship Id="rId9"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117.png"/><Relationship Id="rId5" Type="http://schemas.openxmlformats.org/officeDocument/2006/relationships/image" Target="../media/image112.jp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6.jp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png"/><Relationship Id="rId9" Type="http://schemas.openxmlformats.org/officeDocument/2006/relationships/image" Target="../media/image131.png"/><Relationship Id="rId14"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83.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jpg"/></Relationships>
</file>

<file path=ppt/slides/_rels/slide87.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2.jpg"/><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67.jpg"/><Relationship Id="rId5" Type="http://schemas.openxmlformats.org/officeDocument/2006/relationships/image" Target="../media/image166.png"/><Relationship Id="rId4" Type="http://schemas.openxmlformats.org/officeDocument/2006/relationships/image" Target="../media/image165.png"/></Relationships>
</file>

<file path=ppt/slides/_rels/slide9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26" Type="http://schemas.openxmlformats.org/officeDocument/2006/relationships/image" Target="../media/image191.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2" Type="http://schemas.openxmlformats.org/officeDocument/2006/relationships/image" Target="../media/image144.png"/><Relationship Id="rId16" Type="http://schemas.openxmlformats.org/officeDocument/2006/relationships/image" Target="../media/image181.png"/><Relationship Id="rId20"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24" Type="http://schemas.openxmlformats.org/officeDocument/2006/relationships/image" Target="../media/image189.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png"/></Relationships>
</file>

<file path=ppt/slides/_rels/slide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7.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39786"/>
            <a:ext cx="10363200" cy="1470025"/>
          </a:xfrm>
        </p:spPr>
        <p:txBody>
          <a:bodyPr>
            <a:normAutofit/>
          </a:bodyPr>
          <a:lstStyle/>
          <a:p>
            <a:pPr algn="ctr"/>
            <a:r>
              <a:rPr lang="en-US" b="1" dirty="0">
                <a:solidFill>
                  <a:srgbClr val="000099"/>
                </a:solidFill>
                <a:latin typeface="Cambria" pitchFamily="18" charset="0"/>
                <a:ea typeface="Cambria" pitchFamily="18" charset="0"/>
              </a:rPr>
              <a:t>5G WIRELESS </a:t>
            </a:r>
            <a:r>
              <a:rPr lang="en-US" b="1" dirty="0" smtClean="0">
                <a:solidFill>
                  <a:srgbClr val="000099"/>
                </a:solidFill>
                <a:latin typeface="Cambria" pitchFamily="18" charset="0"/>
                <a:ea typeface="Cambria" pitchFamily="18" charset="0"/>
              </a:rPr>
              <a:t>COMMUNICATION </a:t>
            </a:r>
            <a:br>
              <a:rPr lang="en-US" b="1" dirty="0" smtClean="0">
                <a:solidFill>
                  <a:srgbClr val="000099"/>
                </a:solidFill>
                <a:latin typeface="Cambria" pitchFamily="18" charset="0"/>
                <a:ea typeface="Cambria" pitchFamily="18" charset="0"/>
              </a:rPr>
            </a:br>
            <a:r>
              <a:rPr lang="en-US" b="1" dirty="0" smtClean="0">
                <a:solidFill>
                  <a:srgbClr val="000099"/>
                </a:solidFill>
                <a:latin typeface="Cambria" pitchFamily="18" charset="0"/>
                <a:ea typeface="Cambria" pitchFamily="18" charset="0"/>
              </a:rPr>
              <a:t>(UEC 719) </a:t>
            </a:r>
            <a:endParaRPr lang="en-US" b="1" dirty="0">
              <a:solidFill>
                <a:srgbClr val="000099"/>
              </a:solidFill>
              <a:latin typeface="Cambria" pitchFamily="18" charset="0"/>
              <a:ea typeface="Cambria" pitchFamily="18" charset="0"/>
            </a:endParaRPr>
          </a:p>
        </p:txBody>
      </p:sp>
      <p:sp>
        <p:nvSpPr>
          <p:cNvPr id="15" name="Slide Number Placeholder 14"/>
          <p:cNvSpPr>
            <a:spLocks noGrp="1"/>
          </p:cNvSpPr>
          <p:nvPr>
            <p:ph type="sldNum" sz="quarter" idx="4294967295"/>
          </p:nvPr>
        </p:nvSpPr>
        <p:spPr>
          <a:xfrm>
            <a:off x="8737600" y="6356361"/>
            <a:ext cx="2844800" cy="276999"/>
          </a:xfrm>
          <a:prstGeom prst="rect">
            <a:avLst/>
          </a:prstGeom>
        </p:spPr>
        <p:txBody>
          <a:bodyPr/>
          <a:lstStyle/>
          <a:p>
            <a:fld id="{4846ABB7-46DB-4F16-AB8B-BFEDDDD52D19}" type="slidenum">
              <a:rPr lang="en-US" smtClean="0">
                <a:latin typeface="Cambria" pitchFamily="18" charset="0"/>
                <a:ea typeface="Cambria" pitchFamily="18" charset="0"/>
              </a:rPr>
              <a:pPr/>
              <a:t>1</a:t>
            </a:fld>
            <a:endParaRPr lang="en-US">
              <a:latin typeface="Cambria" pitchFamily="18" charset="0"/>
              <a:ea typeface="Cambria" pitchFamily="18" charset="0"/>
            </a:endParaRPr>
          </a:p>
        </p:txBody>
      </p:sp>
      <p:sp>
        <p:nvSpPr>
          <p:cNvPr id="3" name="TextBox 2"/>
          <p:cNvSpPr txBox="1"/>
          <p:nvPr/>
        </p:nvSpPr>
        <p:spPr>
          <a:xfrm>
            <a:off x="1143000" y="4648200"/>
            <a:ext cx="3342583" cy="1384995"/>
          </a:xfrm>
          <a:prstGeom prst="rect">
            <a:avLst/>
          </a:prstGeom>
          <a:noFill/>
        </p:spPr>
        <p:txBody>
          <a:bodyPr wrap="none" rtlCol="0">
            <a:spAutoFit/>
          </a:bodyPr>
          <a:lstStyle/>
          <a:p>
            <a:pPr algn="ctr"/>
            <a:r>
              <a:rPr lang="en-US" sz="2800" dirty="0" smtClean="0">
                <a:solidFill>
                  <a:srgbClr val="002060"/>
                </a:solidFill>
                <a:latin typeface="Cambria" pitchFamily="18" charset="0"/>
                <a:ea typeface="Cambria" pitchFamily="18" charset="0"/>
                <a:cs typeface="+mj-cs"/>
              </a:rPr>
              <a:t>Dr</a:t>
            </a:r>
            <a:r>
              <a:rPr lang="en-US" sz="2800" dirty="0">
                <a:solidFill>
                  <a:srgbClr val="002060"/>
                </a:solidFill>
                <a:latin typeface="Cambria" pitchFamily="18" charset="0"/>
                <a:ea typeface="Cambria" pitchFamily="18" charset="0"/>
                <a:cs typeface="+mj-cs"/>
              </a:rPr>
              <a:t>. </a:t>
            </a:r>
            <a:r>
              <a:rPr lang="en-US" sz="2800" dirty="0" err="1" smtClean="0">
                <a:solidFill>
                  <a:srgbClr val="002060"/>
                </a:solidFill>
                <a:latin typeface="Cambria" pitchFamily="18" charset="0"/>
                <a:ea typeface="Cambria" pitchFamily="18" charset="0"/>
                <a:cs typeface="+mj-cs"/>
              </a:rPr>
              <a:t>Amit</a:t>
            </a:r>
            <a:r>
              <a:rPr lang="en-US" sz="2800" dirty="0" smtClean="0">
                <a:solidFill>
                  <a:srgbClr val="002060"/>
                </a:solidFill>
                <a:latin typeface="Cambria" pitchFamily="18" charset="0"/>
                <a:ea typeface="Cambria" pitchFamily="18" charset="0"/>
                <a:cs typeface="+mj-cs"/>
              </a:rPr>
              <a:t> Mishra</a:t>
            </a:r>
            <a:endParaRPr lang="en-US" sz="2800" dirty="0">
              <a:solidFill>
                <a:srgbClr val="002060"/>
              </a:solidFill>
              <a:latin typeface="Cambria" pitchFamily="18" charset="0"/>
              <a:ea typeface="Cambria" pitchFamily="18" charset="0"/>
              <a:cs typeface="+mj-cs"/>
            </a:endParaRPr>
          </a:p>
          <a:p>
            <a:pPr algn="ctr"/>
            <a:r>
              <a:rPr lang="en-US" sz="2800" dirty="0">
                <a:solidFill>
                  <a:srgbClr val="002060"/>
                </a:solidFill>
                <a:latin typeface="Cambria" pitchFamily="18" charset="0"/>
                <a:ea typeface="Cambria" pitchFamily="18" charset="0"/>
                <a:cs typeface="+mj-cs"/>
              </a:rPr>
              <a:t>Associate Professor, </a:t>
            </a:r>
          </a:p>
          <a:p>
            <a:pPr algn="ctr"/>
            <a:r>
              <a:rPr lang="en-US" sz="2800" dirty="0">
                <a:solidFill>
                  <a:srgbClr val="002060"/>
                </a:solidFill>
                <a:latin typeface="Cambria" pitchFamily="18" charset="0"/>
                <a:ea typeface="Cambria" pitchFamily="18" charset="0"/>
                <a:cs typeface="+mj-cs"/>
              </a:rPr>
              <a:t>TIET, Patiala</a:t>
            </a:r>
            <a:endParaRPr lang="en-IN" sz="2800" dirty="0">
              <a:solidFill>
                <a:srgbClr val="002060"/>
              </a:solidFill>
              <a:latin typeface="Cambria" pitchFamily="18" charset="0"/>
              <a:ea typeface="Cambria" pitchFamily="18" charset="0"/>
              <a:cs typeface="+mj-cs"/>
            </a:endParaRPr>
          </a:p>
        </p:txBody>
      </p:sp>
      <p:sp>
        <p:nvSpPr>
          <p:cNvPr id="5" name="TextBox 4"/>
          <p:cNvSpPr txBox="1"/>
          <p:nvPr/>
        </p:nvSpPr>
        <p:spPr>
          <a:xfrm>
            <a:off x="7620000" y="4648199"/>
            <a:ext cx="3342583" cy="1384995"/>
          </a:xfrm>
          <a:prstGeom prst="rect">
            <a:avLst/>
          </a:prstGeom>
          <a:noFill/>
        </p:spPr>
        <p:txBody>
          <a:bodyPr wrap="none" rtlCol="0">
            <a:spAutoFit/>
          </a:bodyPr>
          <a:lstStyle/>
          <a:p>
            <a:pPr algn="ctr"/>
            <a:r>
              <a:rPr lang="en-US" sz="2800" dirty="0" smtClean="0">
                <a:solidFill>
                  <a:srgbClr val="002060"/>
                </a:solidFill>
                <a:latin typeface="Cambria" pitchFamily="18" charset="0"/>
                <a:ea typeface="Cambria" pitchFamily="18" charset="0"/>
                <a:cs typeface="+mj-cs"/>
              </a:rPr>
              <a:t>Dr</a:t>
            </a:r>
            <a:r>
              <a:rPr lang="en-US" sz="2800" dirty="0">
                <a:solidFill>
                  <a:srgbClr val="002060"/>
                </a:solidFill>
                <a:latin typeface="Cambria" pitchFamily="18" charset="0"/>
                <a:ea typeface="Cambria" pitchFamily="18" charset="0"/>
                <a:cs typeface="+mj-cs"/>
              </a:rPr>
              <a:t>. </a:t>
            </a:r>
            <a:r>
              <a:rPr lang="en-US" sz="2800" dirty="0" err="1" smtClean="0">
                <a:solidFill>
                  <a:srgbClr val="002060"/>
                </a:solidFill>
                <a:latin typeface="Cambria" pitchFamily="18" charset="0"/>
                <a:ea typeface="Cambria" pitchFamily="18" charset="0"/>
                <a:cs typeface="+mj-cs"/>
              </a:rPr>
              <a:t>Surbhi</a:t>
            </a:r>
            <a:r>
              <a:rPr lang="en-US" sz="2800" dirty="0" smtClean="0">
                <a:solidFill>
                  <a:srgbClr val="002060"/>
                </a:solidFill>
                <a:latin typeface="Cambria" pitchFamily="18" charset="0"/>
                <a:ea typeface="Cambria" pitchFamily="18" charset="0"/>
                <a:cs typeface="+mj-cs"/>
              </a:rPr>
              <a:t> Sharma</a:t>
            </a:r>
            <a:endParaRPr lang="en-US" sz="2800" dirty="0">
              <a:solidFill>
                <a:srgbClr val="002060"/>
              </a:solidFill>
              <a:latin typeface="Cambria" pitchFamily="18" charset="0"/>
              <a:ea typeface="Cambria" pitchFamily="18" charset="0"/>
              <a:cs typeface="+mj-cs"/>
            </a:endParaRPr>
          </a:p>
          <a:p>
            <a:pPr algn="ctr"/>
            <a:r>
              <a:rPr lang="en-US" sz="2800" dirty="0">
                <a:solidFill>
                  <a:srgbClr val="002060"/>
                </a:solidFill>
                <a:latin typeface="Cambria" pitchFamily="18" charset="0"/>
                <a:ea typeface="Cambria" pitchFamily="18" charset="0"/>
                <a:cs typeface="+mj-cs"/>
              </a:rPr>
              <a:t>Associate Professor, </a:t>
            </a:r>
          </a:p>
          <a:p>
            <a:pPr algn="ctr"/>
            <a:r>
              <a:rPr lang="en-US" sz="2800" dirty="0">
                <a:solidFill>
                  <a:srgbClr val="002060"/>
                </a:solidFill>
                <a:latin typeface="Cambria" pitchFamily="18" charset="0"/>
                <a:ea typeface="Cambria" pitchFamily="18" charset="0"/>
                <a:cs typeface="+mj-cs"/>
              </a:rPr>
              <a:t>TIET, Patiala</a:t>
            </a:r>
            <a:endParaRPr lang="en-IN" sz="2800" dirty="0">
              <a:solidFill>
                <a:srgbClr val="002060"/>
              </a:solidFill>
              <a:latin typeface="Cambria" pitchFamily="18" charset="0"/>
              <a:ea typeface="Cambria" pitchFamily="18" charset="0"/>
              <a:cs typeface="+mj-cs"/>
            </a:endParaRPr>
          </a:p>
        </p:txBody>
      </p:sp>
    </p:spTree>
    <p:extLst>
      <p:ext uri="{BB962C8B-B14F-4D97-AF65-F5344CB8AC3E}">
        <p14:creationId xmlns:p14="http://schemas.microsoft.com/office/powerpoint/2010/main" val="27901705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2820CF4-349B-4D4F-9D5C-59B9A2C38D59}" type="slidenum">
              <a:rPr lang="en-US" smtClean="0"/>
              <a:pPr/>
              <a:t>10</a:t>
            </a:fld>
            <a:endParaRPr lang="en-US"/>
          </a:p>
        </p:txBody>
      </p:sp>
      <p:sp>
        <p:nvSpPr>
          <p:cNvPr id="6" name="Rectangle 5"/>
          <p:cNvSpPr/>
          <p:nvPr/>
        </p:nvSpPr>
        <p:spPr>
          <a:xfrm>
            <a:off x="76200" y="139740"/>
            <a:ext cx="6096000" cy="6725497"/>
          </a:xfrm>
          <a:prstGeom prst="rect">
            <a:avLst/>
          </a:prstGeom>
        </p:spPr>
        <p:txBody>
          <a:bodyPr lIns="76773" tIns="38387" rIns="76773" bIns="38387">
            <a:spAutoFit/>
          </a:bodyPr>
          <a:lstStyle/>
          <a:p>
            <a:r>
              <a:rPr lang="en-GB" b="1" dirty="0" smtClean="0">
                <a:solidFill>
                  <a:schemeClr val="tx1"/>
                </a:solidFill>
              </a:rPr>
              <a:t>17. What is the maximum theoretical speed of 4G LTE?</a:t>
            </a:r>
            <a:r>
              <a:rPr lang="en-GB" dirty="0" smtClean="0">
                <a:solidFill>
                  <a:schemeClr val="tx1"/>
                </a:solidFill>
              </a:rPr>
              <a:t/>
            </a:r>
            <a:br>
              <a:rPr lang="en-GB" dirty="0" smtClean="0">
                <a:solidFill>
                  <a:schemeClr val="tx1"/>
                </a:solidFill>
              </a:rPr>
            </a:br>
            <a:r>
              <a:rPr lang="en-GB" dirty="0" smtClean="0">
                <a:solidFill>
                  <a:schemeClr val="tx1"/>
                </a:solidFill>
              </a:rPr>
              <a:t>A. 10 Mbps</a:t>
            </a:r>
            <a:br>
              <a:rPr lang="en-GB" dirty="0" smtClean="0">
                <a:solidFill>
                  <a:schemeClr val="tx1"/>
                </a:solidFill>
              </a:rPr>
            </a:br>
            <a:r>
              <a:rPr lang="en-GB" dirty="0" smtClean="0">
                <a:solidFill>
                  <a:schemeClr val="tx1"/>
                </a:solidFill>
              </a:rPr>
              <a:t>B. 100 Mbps</a:t>
            </a:r>
            <a:br>
              <a:rPr lang="en-GB" dirty="0" smtClean="0">
                <a:solidFill>
                  <a:schemeClr val="tx1"/>
                </a:solidFill>
              </a:rPr>
            </a:br>
            <a:r>
              <a:rPr lang="en-GB" dirty="0" smtClean="0">
                <a:solidFill>
                  <a:schemeClr val="tx1"/>
                </a:solidFill>
              </a:rPr>
              <a:t>C. 1 </a:t>
            </a:r>
            <a:r>
              <a:rPr lang="en-GB" dirty="0" err="1" smtClean="0">
                <a:solidFill>
                  <a:schemeClr val="tx1"/>
                </a:solidFill>
              </a:rPr>
              <a:t>Gbps</a:t>
            </a:r>
            <a:r>
              <a:rPr lang="en-GB" dirty="0" smtClean="0">
                <a:solidFill>
                  <a:schemeClr val="tx1"/>
                </a:solidFill>
              </a:rPr>
              <a:t/>
            </a:r>
            <a:br>
              <a:rPr lang="en-GB" dirty="0" smtClean="0">
                <a:solidFill>
                  <a:schemeClr val="tx1"/>
                </a:solidFill>
              </a:rPr>
            </a:br>
            <a:r>
              <a:rPr lang="en-GB" dirty="0" smtClean="0">
                <a:solidFill>
                  <a:schemeClr val="tx1"/>
                </a:solidFill>
              </a:rPr>
              <a:t>D. 10 </a:t>
            </a:r>
            <a:r>
              <a:rPr lang="en-GB" dirty="0" err="1" smtClean="0">
                <a:solidFill>
                  <a:schemeClr val="tx1"/>
                </a:solidFill>
              </a:rPr>
              <a:t>Gbps</a:t>
            </a:r>
            <a:endParaRPr lang="en-GB" dirty="0" smtClean="0">
              <a:solidFill>
                <a:schemeClr val="tx1"/>
              </a:solidFill>
            </a:endParaRPr>
          </a:p>
          <a:p>
            <a:endParaRPr lang="en-GB" b="1" dirty="0">
              <a:solidFill>
                <a:schemeClr val="tx1"/>
              </a:solidFill>
            </a:endParaRPr>
          </a:p>
          <a:p>
            <a:r>
              <a:rPr lang="en-GB" b="1" dirty="0" smtClean="0">
                <a:solidFill>
                  <a:schemeClr val="tx1"/>
                </a:solidFill>
              </a:rPr>
              <a:t>18. Which of the following is a key feature of 4G?</a:t>
            </a:r>
            <a:r>
              <a:rPr lang="en-GB" dirty="0" smtClean="0">
                <a:solidFill>
                  <a:schemeClr val="tx1"/>
                </a:solidFill>
              </a:rPr>
              <a:t/>
            </a:r>
            <a:br>
              <a:rPr lang="en-GB" dirty="0" smtClean="0">
                <a:solidFill>
                  <a:schemeClr val="tx1"/>
                </a:solidFill>
              </a:rPr>
            </a:br>
            <a:r>
              <a:rPr lang="en-GB" dirty="0" smtClean="0">
                <a:solidFill>
                  <a:schemeClr val="tx1"/>
                </a:solidFill>
              </a:rPr>
              <a:t>A. Analog transmission</a:t>
            </a:r>
            <a:br>
              <a:rPr lang="en-GB" dirty="0" smtClean="0">
                <a:solidFill>
                  <a:schemeClr val="tx1"/>
                </a:solidFill>
              </a:rPr>
            </a:br>
            <a:r>
              <a:rPr lang="en-GB" dirty="0" smtClean="0">
                <a:solidFill>
                  <a:schemeClr val="tx1"/>
                </a:solidFill>
              </a:rPr>
              <a:t>B. IP-based communication</a:t>
            </a:r>
            <a:br>
              <a:rPr lang="en-GB" dirty="0" smtClean="0">
                <a:solidFill>
                  <a:schemeClr val="tx1"/>
                </a:solidFill>
              </a:rPr>
            </a:br>
            <a:r>
              <a:rPr lang="en-GB" dirty="0" smtClean="0">
                <a:solidFill>
                  <a:schemeClr val="tx1"/>
                </a:solidFill>
              </a:rPr>
              <a:t>C. Circuit switching</a:t>
            </a:r>
            <a:br>
              <a:rPr lang="en-GB" dirty="0" smtClean="0">
                <a:solidFill>
                  <a:schemeClr val="tx1"/>
                </a:solidFill>
              </a:rPr>
            </a:br>
            <a:r>
              <a:rPr lang="en-GB" dirty="0" smtClean="0">
                <a:solidFill>
                  <a:schemeClr val="tx1"/>
                </a:solidFill>
              </a:rPr>
              <a:t>D. No internet access</a:t>
            </a:r>
          </a:p>
          <a:p>
            <a:endParaRPr lang="en-GB" b="1" dirty="0" smtClean="0">
              <a:solidFill>
                <a:schemeClr val="tx1"/>
              </a:solidFill>
            </a:endParaRPr>
          </a:p>
          <a:p>
            <a:r>
              <a:rPr lang="en-GB" b="1" dirty="0" smtClean="0">
                <a:solidFill>
                  <a:schemeClr val="tx1"/>
                </a:solidFill>
              </a:rPr>
              <a:t>19. Which application became popular due to 4G?</a:t>
            </a:r>
            <a:r>
              <a:rPr lang="en-GB" dirty="0" smtClean="0">
                <a:solidFill>
                  <a:schemeClr val="tx1"/>
                </a:solidFill>
              </a:rPr>
              <a:t/>
            </a:r>
            <a:br>
              <a:rPr lang="en-GB" dirty="0" smtClean="0">
                <a:solidFill>
                  <a:schemeClr val="tx1"/>
                </a:solidFill>
              </a:rPr>
            </a:br>
            <a:r>
              <a:rPr lang="en-GB" dirty="0" smtClean="0">
                <a:solidFill>
                  <a:schemeClr val="tx1"/>
                </a:solidFill>
              </a:rPr>
              <a:t>A. Fax</a:t>
            </a:r>
            <a:br>
              <a:rPr lang="en-GB" dirty="0" smtClean="0">
                <a:solidFill>
                  <a:schemeClr val="tx1"/>
                </a:solidFill>
              </a:rPr>
            </a:br>
            <a:r>
              <a:rPr lang="en-GB" dirty="0" smtClean="0">
                <a:solidFill>
                  <a:schemeClr val="tx1"/>
                </a:solidFill>
              </a:rPr>
              <a:t>B. Streaming HD videos</a:t>
            </a:r>
            <a:br>
              <a:rPr lang="en-GB" dirty="0" smtClean="0">
                <a:solidFill>
                  <a:schemeClr val="tx1"/>
                </a:solidFill>
              </a:rPr>
            </a:br>
            <a:r>
              <a:rPr lang="en-GB" dirty="0" smtClean="0">
                <a:solidFill>
                  <a:schemeClr val="tx1"/>
                </a:solidFill>
              </a:rPr>
              <a:t>C. Paging</a:t>
            </a:r>
            <a:br>
              <a:rPr lang="en-GB" dirty="0" smtClean="0">
                <a:solidFill>
                  <a:schemeClr val="tx1"/>
                </a:solidFill>
              </a:rPr>
            </a:br>
            <a:r>
              <a:rPr lang="en-GB" dirty="0" smtClean="0">
                <a:solidFill>
                  <a:schemeClr val="tx1"/>
                </a:solidFill>
              </a:rPr>
              <a:t>D. Morse code</a:t>
            </a:r>
          </a:p>
          <a:p>
            <a:endParaRPr lang="en-GB" dirty="0">
              <a:solidFill>
                <a:schemeClr val="tx1"/>
              </a:solidFill>
            </a:endParaRPr>
          </a:p>
          <a:p>
            <a:r>
              <a:rPr lang="en-GB" b="1" dirty="0" smtClean="0">
                <a:solidFill>
                  <a:schemeClr val="tx1"/>
                </a:solidFill>
              </a:rPr>
              <a:t>20. What does LTE stand for?</a:t>
            </a:r>
            <a:r>
              <a:rPr lang="en-GB" dirty="0" smtClean="0">
                <a:solidFill>
                  <a:schemeClr val="tx1"/>
                </a:solidFill>
              </a:rPr>
              <a:t/>
            </a:r>
            <a:br>
              <a:rPr lang="en-GB" dirty="0" smtClean="0">
                <a:solidFill>
                  <a:schemeClr val="tx1"/>
                </a:solidFill>
              </a:rPr>
            </a:br>
            <a:r>
              <a:rPr lang="en-GB" dirty="0" smtClean="0">
                <a:solidFill>
                  <a:schemeClr val="tx1"/>
                </a:solidFill>
              </a:rPr>
              <a:t>A. Light Transmission Efficiency</a:t>
            </a:r>
            <a:br>
              <a:rPr lang="en-GB" dirty="0" smtClean="0">
                <a:solidFill>
                  <a:schemeClr val="tx1"/>
                </a:solidFill>
              </a:rPr>
            </a:br>
            <a:r>
              <a:rPr lang="en-GB" dirty="0" smtClean="0">
                <a:solidFill>
                  <a:schemeClr val="tx1"/>
                </a:solidFill>
              </a:rPr>
              <a:t>B. Long-Term Evolution</a:t>
            </a:r>
            <a:br>
              <a:rPr lang="en-GB" dirty="0" smtClean="0">
                <a:solidFill>
                  <a:schemeClr val="tx1"/>
                </a:solidFill>
              </a:rPr>
            </a:br>
            <a:r>
              <a:rPr lang="en-GB" dirty="0" smtClean="0">
                <a:solidFill>
                  <a:schemeClr val="tx1"/>
                </a:solidFill>
              </a:rPr>
              <a:t>C. Local Transmission Exchange</a:t>
            </a:r>
            <a:br>
              <a:rPr lang="en-GB" dirty="0" smtClean="0">
                <a:solidFill>
                  <a:schemeClr val="tx1"/>
                </a:solidFill>
              </a:rPr>
            </a:br>
            <a:r>
              <a:rPr lang="en-GB" dirty="0" smtClean="0">
                <a:solidFill>
                  <a:schemeClr val="tx1"/>
                </a:solidFill>
              </a:rPr>
              <a:t>D. Line Termination Equipment</a:t>
            </a:r>
            <a:endParaRPr lang="en-GB" dirty="0">
              <a:solidFill>
                <a:schemeClr val="tx1"/>
              </a:solidFill>
            </a:endParaRPr>
          </a:p>
        </p:txBody>
      </p:sp>
      <p:sp>
        <p:nvSpPr>
          <p:cNvPr id="7" name="Rectangle 6"/>
          <p:cNvSpPr/>
          <p:nvPr/>
        </p:nvSpPr>
        <p:spPr>
          <a:xfrm>
            <a:off x="6096000" y="152400"/>
            <a:ext cx="6096000" cy="6725497"/>
          </a:xfrm>
          <a:prstGeom prst="rect">
            <a:avLst/>
          </a:prstGeom>
        </p:spPr>
        <p:txBody>
          <a:bodyPr lIns="76773" tIns="38387" rIns="76773" bIns="38387">
            <a:spAutoFit/>
          </a:bodyPr>
          <a:lstStyle/>
          <a:p>
            <a:r>
              <a:rPr lang="en-GB" b="1" dirty="0" smtClean="0">
                <a:solidFill>
                  <a:schemeClr val="tx1"/>
                </a:solidFill>
              </a:rPr>
              <a:t>18. What is a key technology enabling 5G?</a:t>
            </a:r>
            <a:r>
              <a:rPr lang="en-GB" dirty="0" smtClean="0">
                <a:solidFill>
                  <a:schemeClr val="tx1"/>
                </a:solidFill>
              </a:rPr>
              <a:t/>
            </a:r>
            <a:br>
              <a:rPr lang="en-GB" dirty="0" smtClean="0">
                <a:solidFill>
                  <a:schemeClr val="tx1"/>
                </a:solidFill>
              </a:rPr>
            </a:br>
            <a:r>
              <a:rPr lang="en-GB" dirty="0" smtClean="0">
                <a:solidFill>
                  <a:schemeClr val="tx1"/>
                </a:solidFill>
              </a:rPr>
              <a:t>A. GSM</a:t>
            </a:r>
            <a:br>
              <a:rPr lang="en-GB" dirty="0" smtClean="0">
                <a:solidFill>
                  <a:schemeClr val="tx1"/>
                </a:solidFill>
              </a:rPr>
            </a:br>
            <a:r>
              <a:rPr lang="en-GB" dirty="0" smtClean="0">
                <a:solidFill>
                  <a:schemeClr val="tx1"/>
                </a:solidFill>
              </a:rPr>
              <a:t>B. Circuit switching</a:t>
            </a:r>
            <a:br>
              <a:rPr lang="en-GB" dirty="0" smtClean="0">
                <a:solidFill>
                  <a:schemeClr val="tx1"/>
                </a:solidFill>
              </a:rPr>
            </a:br>
            <a:r>
              <a:rPr lang="en-GB" dirty="0" smtClean="0">
                <a:solidFill>
                  <a:schemeClr val="tx1"/>
                </a:solidFill>
              </a:rPr>
              <a:t>C. Massive MIMO</a:t>
            </a:r>
            <a:br>
              <a:rPr lang="en-GB" dirty="0" smtClean="0">
                <a:solidFill>
                  <a:schemeClr val="tx1"/>
                </a:solidFill>
              </a:rPr>
            </a:br>
            <a:r>
              <a:rPr lang="en-GB" dirty="0" smtClean="0">
                <a:solidFill>
                  <a:schemeClr val="tx1"/>
                </a:solidFill>
              </a:rPr>
              <a:t>D. CDMA</a:t>
            </a:r>
          </a:p>
          <a:p>
            <a:endParaRPr lang="en-GB" b="1" dirty="0">
              <a:solidFill>
                <a:schemeClr val="tx1"/>
              </a:solidFill>
            </a:endParaRPr>
          </a:p>
          <a:p>
            <a:r>
              <a:rPr lang="en-GB" b="1" dirty="0" smtClean="0">
                <a:solidFill>
                  <a:schemeClr val="tx1"/>
                </a:solidFill>
              </a:rPr>
              <a:t>19. Which of the following is the highest theoretical speed of 5G?</a:t>
            </a:r>
            <a:r>
              <a:rPr lang="en-GB" dirty="0" smtClean="0">
                <a:solidFill>
                  <a:schemeClr val="tx1"/>
                </a:solidFill>
              </a:rPr>
              <a:t/>
            </a:r>
            <a:br>
              <a:rPr lang="en-GB" dirty="0" smtClean="0">
                <a:solidFill>
                  <a:schemeClr val="tx1"/>
                </a:solidFill>
              </a:rPr>
            </a:br>
            <a:r>
              <a:rPr lang="en-GB" dirty="0" smtClean="0">
                <a:solidFill>
                  <a:schemeClr val="tx1"/>
                </a:solidFill>
              </a:rPr>
              <a:t>A. 1 </a:t>
            </a:r>
            <a:r>
              <a:rPr lang="en-GB" dirty="0" err="1" smtClean="0">
                <a:solidFill>
                  <a:schemeClr val="tx1"/>
                </a:solidFill>
              </a:rPr>
              <a:t>Gbps</a:t>
            </a:r>
            <a:r>
              <a:rPr lang="en-GB" dirty="0" smtClean="0">
                <a:solidFill>
                  <a:schemeClr val="tx1"/>
                </a:solidFill>
              </a:rPr>
              <a:t/>
            </a:r>
            <a:br>
              <a:rPr lang="en-GB" dirty="0" smtClean="0">
                <a:solidFill>
                  <a:schemeClr val="tx1"/>
                </a:solidFill>
              </a:rPr>
            </a:br>
            <a:r>
              <a:rPr lang="en-GB" dirty="0" smtClean="0">
                <a:solidFill>
                  <a:schemeClr val="tx1"/>
                </a:solidFill>
              </a:rPr>
              <a:t>B. 5 </a:t>
            </a:r>
            <a:r>
              <a:rPr lang="en-GB" dirty="0" err="1" smtClean="0">
                <a:solidFill>
                  <a:schemeClr val="tx1"/>
                </a:solidFill>
              </a:rPr>
              <a:t>Gbps</a:t>
            </a:r>
            <a:r>
              <a:rPr lang="en-GB" dirty="0" smtClean="0">
                <a:solidFill>
                  <a:schemeClr val="tx1"/>
                </a:solidFill>
              </a:rPr>
              <a:t/>
            </a:r>
            <a:br>
              <a:rPr lang="en-GB" dirty="0" smtClean="0">
                <a:solidFill>
                  <a:schemeClr val="tx1"/>
                </a:solidFill>
              </a:rPr>
            </a:br>
            <a:r>
              <a:rPr lang="en-GB" dirty="0" smtClean="0">
                <a:solidFill>
                  <a:schemeClr val="tx1"/>
                </a:solidFill>
              </a:rPr>
              <a:t>C. 10 </a:t>
            </a:r>
            <a:r>
              <a:rPr lang="en-GB" dirty="0" err="1" smtClean="0">
                <a:solidFill>
                  <a:schemeClr val="tx1"/>
                </a:solidFill>
              </a:rPr>
              <a:t>Gbps</a:t>
            </a:r>
            <a:r>
              <a:rPr lang="en-GB" dirty="0" smtClean="0">
                <a:solidFill>
                  <a:schemeClr val="tx1"/>
                </a:solidFill>
              </a:rPr>
              <a:t/>
            </a:r>
            <a:br>
              <a:rPr lang="en-GB" dirty="0" smtClean="0">
                <a:solidFill>
                  <a:schemeClr val="tx1"/>
                </a:solidFill>
              </a:rPr>
            </a:br>
            <a:r>
              <a:rPr lang="en-GB" dirty="0" smtClean="0">
                <a:solidFill>
                  <a:schemeClr val="tx1"/>
                </a:solidFill>
              </a:rPr>
              <a:t>D. 100 Mbps</a:t>
            </a:r>
          </a:p>
          <a:p>
            <a:endParaRPr lang="en-GB" b="1" dirty="0" smtClean="0">
              <a:solidFill>
                <a:schemeClr val="tx1"/>
              </a:solidFill>
            </a:endParaRPr>
          </a:p>
          <a:p>
            <a:r>
              <a:rPr lang="en-GB" b="1" dirty="0" smtClean="0">
                <a:solidFill>
                  <a:schemeClr val="tx1"/>
                </a:solidFill>
              </a:rPr>
              <a:t>20. What is the average latency expected in 5G?</a:t>
            </a:r>
            <a:r>
              <a:rPr lang="en-GB" dirty="0" smtClean="0">
                <a:solidFill>
                  <a:schemeClr val="tx1"/>
                </a:solidFill>
              </a:rPr>
              <a:t/>
            </a:r>
            <a:br>
              <a:rPr lang="en-GB" dirty="0" smtClean="0">
                <a:solidFill>
                  <a:schemeClr val="tx1"/>
                </a:solidFill>
              </a:rPr>
            </a:br>
            <a:r>
              <a:rPr lang="en-GB" dirty="0" smtClean="0">
                <a:solidFill>
                  <a:schemeClr val="tx1"/>
                </a:solidFill>
              </a:rPr>
              <a:t>A. 100 </a:t>
            </a:r>
            <a:r>
              <a:rPr lang="en-GB" dirty="0" err="1" smtClean="0">
                <a:solidFill>
                  <a:schemeClr val="tx1"/>
                </a:solidFill>
              </a:rPr>
              <a:t>ms</a:t>
            </a:r>
            <a:r>
              <a:rPr lang="en-GB" dirty="0" smtClean="0">
                <a:solidFill>
                  <a:schemeClr val="tx1"/>
                </a:solidFill>
              </a:rPr>
              <a:t/>
            </a:r>
            <a:br>
              <a:rPr lang="en-GB" dirty="0" smtClean="0">
                <a:solidFill>
                  <a:schemeClr val="tx1"/>
                </a:solidFill>
              </a:rPr>
            </a:br>
            <a:r>
              <a:rPr lang="en-GB" dirty="0" smtClean="0">
                <a:solidFill>
                  <a:schemeClr val="tx1"/>
                </a:solidFill>
              </a:rPr>
              <a:t>B. 50 </a:t>
            </a:r>
            <a:r>
              <a:rPr lang="en-GB" dirty="0" err="1" smtClean="0">
                <a:solidFill>
                  <a:schemeClr val="tx1"/>
                </a:solidFill>
              </a:rPr>
              <a:t>ms</a:t>
            </a:r>
            <a:r>
              <a:rPr lang="en-GB" dirty="0" smtClean="0">
                <a:solidFill>
                  <a:schemeClr val="tx1"/>
                </a:solidFill>
              </a:rPr>
              <a:t/>
            </a:r>
            <a:br>
              <a:rPr lang="en-GB" dirty="0" smtClean="0">
                <a:solidFill>
                  <a:schemeClr val="tx1"/>
                </a:solidFill>
              </a:rPr>
            </a:br>
            <a:r>
              <a:rPr lang="en-GB" dirty="0" smtClean="0">
                <a:solidFill>
                  <a:schemeClr val="tx1"/>
                </a:solidFill>
              </a:rPr>
              <a:t>C. 10 </a:t>
            </a:r>
            <a:r>
              <a:rPr lang="en-GB" dirty="0" err="1" smtClean="0">
                <a:solidFill>
                  <a:schemeClr val="tx1"/>
                </a:solidFill>
              </a:rPr>
              <a:t>ms</a:t>
            </a:r>
            <a:r>
              <a:rPr lang="en-GB" dirty="0" smtClean="0">
                <a:solidFill>
                  <a:schemeClr val="tx1"/>
                </a:solidFill>
              </a:rPr>
              <a:t/>
            </a:r>
            <a:br>
              <a:rPr lang="en-GB" dirty="0" smtClean="0">
                <a:solidFill>
                  <a:schemeClr val="tx1"/>
                </a:solidFill>
              </a:rPr>
            </a:br>
            <a:r>
              <a:rPr lang="en-GB" dirty="0" smtClean="0">
                <a:solidFill>
                  <a:schemeClr val="tx1"/>
                </a:solidFill>
              </a:rPr>
              <a:t>D. 1 </a:t>
            </a:r>
            <a:r>
              <a:rPr lang="en-GB" dirty="0" err="1" smtClean="0">
                <a:solidFill>
                  <a:schemeClr val="tx1"/>
                </a:solidFill>
              </a:rPr>
              <a:t>ms</a:t>
            </a:r>
            <a:endParaRPr lang="en-GB" dirty="0" smtClean="0">
              <a:solidFill>
                <a:schemeClr val="tx1"/>
              </a:solidFill>
            </a:endParaRPr>
          </a:p>
          <a:p>
            <a:endParaRPr lang="en-GB" dirty="0">
              <a:solidFill>
                <a:schemeClr val="tx1"/>
              </a:solidFill>
            </a:endParaRPr>
          </a:p>
          <a:p>
            <a:r>
              <a:rPr lang="en-GB" b="1" dirty="0" smtClean="0">
                <a:solidFill>
                  <a:schemeClr val="tx1"/>
                </a:solidFill>
              </a:rPr>
              <a:t>21. Which frequency band is used in 5G </a:t>
            </a:r>
            <a:r>
              <a:rPr lang="en-GB" b="1" dirty="0" err="1" smtClean="0">
                <a:solidFill>
                  <a:schemeClr val="tx1"/>
                </a:solidFill>
              </a:rPr>
              <a:t>mmWave</a:t>
            </a:r>
            <a:r>
              <a:rPr lang="en-GB" b="1" dirty="0" smtClean="0">
                <a:solidFill>
                  <a:schemeClr val="tx1"/>
                </a:solidFill>
              </a:rPr>
              <a:t>?</a:t>
            </a:r>
            <a:r>
              <a:rPr lang="en-GB" dirty="0" smtClean="0">
                <a:solidFill>
                  <a:schemeClr val="tx1"/>
                </a:solidFill>
              </a:rPr>
              <a:t/>
            </a:r>
            <a:br>
              <a:rPr lang="en-GB" dirty="0" smtClean="0">
                <a:solidFill>
                  <a:schemeClr val="tx1"/>
                </a:solidFill>
              </a:rPr>
            </a:br>
            <a:r>
              <a:rPr lang="en-GB" dirty="0" smtClean="0">
                <a:solidFill>
                  <a:schemeClr val="tx1"/>
                </a:solidFill>
              </a:rPr>
              <a:t>A. Below 1 GHz</a:t>
            </a:r>
            <a:br>
              <a:rPr lang="en-GB" dirty="0" smtClean="0">
                <a:solidFill>
                  <a:schemeClr val="tx1"/>
                </a:solidFill>
              </a:rPr>
            </a:br>
            <a:r>
              <a:rPr lang="en-GB" dirty="0" smtClean="0">
                <a:solidFill>
                  <a:schemeClr val="tx1"/>
                </a:solidFill>
              </a:rPr>
              <a:t>B. 1–2 GHz</a:t>
            </a:r>
            <a:br>
              <a:rPr lang="en-GB" dirty="0" smtClean="0">
                <a:solidFill>
                  <a:schemeClr val="tx1"/>
                </a:solidFill>
              </a:rPr>
            </a:br>
            <a:r>
              <a:rPr lang="en-GB" dirty="0" smtClean="0">
                <a:solidFill>
                  <a:schemeClr val="tx1"/>
                </a:solidFill>
              </a:rPr>
              <a:t>C. 3–6 GHz</a:t>
            </a:r>
            <a:br>
              <a:rPr lang="en-GB" dirty="0" smtClean="0">
                <a:solidFill>
                  <a:schemeClr val="tx1"/>
                </a:solidFill>
              </a:rPr>
            </a:br>
            <a:r>
              <a:rPr lang="en-GB" dirty="0" smtClean="0">
                <a:solidFill>
                  <a:schemeClr val="tx1"/>
                </a:solidFill>
              </a:rPr>
              <a:t>D. Above 24 GHz</a:t>
            </a:r>
            <a:endParaRPr lang="en-GB" dirty="0">
              <a:solidFill>
                <a:schemeClr val="tx1"/>
              </a:solidFill>
            </a:endParaRPr>
          </a:p>
        </p:txBody>
      </p:sp>
    </p:spTree>
    <p:extLst>
      <p:ext uri="{BB962C8B-B14F-4D97-AF65-F5344CB8AC3E}">
        <p14:creationId xmlns:p14="http://schemas.microsoft.com/office/powerpoint/2010/main" val="17602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arn(inVertic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arn(inVertic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barn(inVertical)">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barn(inVertical)">
                                      <p:cBhvr>
                                        <p:cTn id="4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39740"/>
            <a:ext cx="5638800" cy="6725497"/>
          </a:xfrm>
          <a:prstGeom prst="rect">
            <a:avLst/>
          </a:prstGeom>
        </p:spPr>
        <p:txBody>
          <a:bodyPr wrap="square" lIns="76773" tIns="38387" rIns="76773" bIns="38387">
            <a:spAutoFit/>
          </a:bodyPr>
          <a:lstStyle/>
          <a:p>
            <a:r>
              <a:rPr lang="en-GB" b="1" dirty="0" smtClean="0">
                <a:solidFill>
                  <a:schemeClr val="tx1"/>
                </a:solidFill>
              </a:rPr>
              <a:t>22. Which application is highly supported by 5G?</a:t>
            </a:r>
            <a:r>
              <a:rPr lang="en-GB" dirty="0" smtClean="0">
                <a:solidFill>
                  <a:schemeClr val="tx1"/>
                </a:solidFill>
              </a:rPr>
              <a:t/>
            </a:r>
            <a:br>
              <a:rPr lang="en-GB" dirty="0" smtClean="0">
                <a:solidFill>
                  <a:schemeClr val="tx1"/>
                </a:solidFill>
              </a:rPr>
            </a:br>
            <a:r>
              <a:rPr lang="en-GB" dirty="0" smtClean="0">
                <a:solidFill>
                  <a:schemeClr val="tx1"/>
                </a:solidFill>
              </a:rPr>
              <a:t>A. Morse code</a:t>
            </a:r>
            <a:br>
              <a:rPr lang="en-GB" dirty="0" smtClean="0">
                <a:solidFill>
                  <a:schemeClr val="tx1"/>
                </a:solidFill>
              </a:rPr>
            </a:br>
            <a:r>
              <a:rPr lang="en-GB" dirty="0" smtClean="0">
                <a:solidFill>
                  <a:schemeClr val="tx1"/>
                </a:solidFill>
              </a:rPr>
              <a:t>B. HD radio</a:t>
            </a:r>
            <a:br>
              <a:rPr lang="en-GB" dirty="0" smtClean="0">
                <a:solidFill>
                  <a:schemeClr val="tx1"/>
                </a:solidFill>
              </a:rPr>
            </a:br>
            <a:r>
              <a:rPr lang="en-GB" dirty="0" smtClean="0">
                <a:solidFill>
                  <a:schemeClr val="tx1"/>
                </a:solidFill>
              </a:rPr>
              <a:t>C. Augmented Reality</a:t>
            </a:r>
            <a:br>
              <a:rPr lang="en-GB" dirty="0" smtClean="0">
                <a:solidFill>
                  <a:schemeClr val="tx1"/>
                </a:solidFill>
              </a:rPr>
            </a:br>
            <a:r>
              <a:rPr lang="en-GB" dirty="0" smtClean="0">
                <a:solidFill>
                  <a:schemeClr val="tx1"/>
                </a:solidFill>
              </a:rPr>
              <a:t>D. Voice-only calling</a:t>
            </a:r>
          </a:p>
          <a:p>
            <a:endParaRPr lang="en-GB" b="1" dirty="0">
              <a:solidFill>
                <a:schemeClr val="tx1"/>
              </a:solidFill>
            </a:endParaRPr>
          </a:p>
          <a:p>
            <a:r>
              <a:rPr lang="en-GB" b="1" dirty="0" smtClean="0">
                <a:solidFill>
                  <a:schemeClr val="tx1"/>
                </a:solidFill>
              </a:rPr>
              <a:t>23. Which generation first introduced internet browsing on mobile phones?</a:t>
            </a:r>
            <a:r>
              <a:rPr lang="en-GB" dirty="0" smtClean="0">
                <a:solidFill>
                  <a:schemeClr val="tx1"/>
                </a:solidFill>
              </a:rPr>
              <a:t/>
            </a:r>
            <a:br>
              <a:rPr lang="en-GB" dirty="0" smtClean="0">
                <a:solidFill>
                  <a:schemeClr val="tx1"/>
                </a:solidFill>
              </a:rPr>
            </a:br>
            <a:r>
              <a:rPr lang="en-GB" dirty="0" smtClean="0">
                <a:solidFill>
                  <a:schemeClr val="tx1"/>
                </a:solidFill>
              </a:rPr>
              <a:t>A. 1G</a:t>
            </a:r>
            <a:br>
              <a:rPr lang="en-GB" dirty="0" smtClean="0">
                <a:solidFill>
                  <a:schemeClr val="tx1"/>
                </a:solidFill>
              </a:rPr>
            </a:br>
            <a:r>
              <a:rPr lang="en-GB" dirty="0" smtClean="0">
                <a:solidFill>
                  <a:schemeClr val="tx1"/>
                </a:solidFill>
              </a:rPr>
              <a:t>B. 2G</a:t>
            </a:r>
            <a:br>
              <a:rPr lang="en-GB" dirty="0" smtClean="0">
                <a:solidFill>
                  <a:schemeClr val="tx1"/>
                </a:solidFill>
              </a:rPr>
            </a:br>
            <a:r>
              <a:rPr lang="en-GB" dirty="0" smtClean="0">
                <a:solidFill>
                  <a:schemeClr val="tx1"/>
                </a:solidFill>
              </a:rPr>
              <a:t>C. 3G</a:t>
            </a:r>
            <a:br>
              <a:rPr lang="en-GB" dirty="0" smtClean="0">
                <a:solidFill>
                  <a:schemeClr val="tx1"/>
                </a:solidFill>
              </a:rPr>
            </a:br>
            <a:r>
              <a:rPr lang="en-GB" dirty="0" smtClean="0">
                <a:solidFill>
                  <a:schemeClr val="tx1"/>
                </a:solidFill>
              </a:rPr>
              <a:t>D. 4G</a:t>
            </a:r>
          </a:p>
          <a:p>
            <a:endParaRPr lang="en-GB" dirty="0">
              <a:solidFill>
                <a:schemeClr val="tx1"/>
              </a:solidFill>
            </a:endParaRPr>
          </a:p>
          <a:p>
            <a:r>
              <a:rPr lang="en-GB" b="1" dirty="0" smtClean="0">
                <a:solidFill>
                  <a:schemeClr val="tx1"/>
                </a:solidFill>
              </a:rPr>
              <a:t>24. Which of these is a use case for 5G?</a:t>
            </a:r>
            <a:r>
              <a:rPr lang="en-GB" dirty="0" smtClean="0">
                <a:solidFill>
                  <a:schemeClr val="tx1"/>
                </a:solidFill>
              </a:rPr>
              <a:t/>
            </a:r>
            <a:br>
              <a:rPr lang="en-GB" dirty="0" smtClean="0">
                <a:solidFill>
                  <a:schemeClr val="tx1"/>
                </a:solidFill>
              </a:rPr>
            </a:br>
            <a:r>
              <a:rPr lang="en-GB" dirty="0" smtClean="0">
                <a:solidFill>
                  <a:schemeClr val="tx1"/>
                </a:solidFill>
              </a:rPr>
              <a:t>A. Slow SMS</a:t>
            </a:r>
            <a:br>
              <a:rPr lang="en-GB" dirty="0" smtClean="0">
                <a:solidFill>
                  <a:schemeClr val="tx1"/>
                </a:solidFill>
              </a:rPr>
            </a:br>
            <a:r>
              <a:rPr lang="en-GB" dirty="0" smtClean="0">
                <a:solidFill>
                  <a:schemeClr val="tx1"/>
                </a:solidFill>
              </a:rPr>
              <a:t>B. Self-driving cars</a:t>
            </a:r>
            <a:br>
              <a:rPr lang="en-GB" dirty="0" smtClean="0">
                <a:solidFill>
                  <a:schemeClr val="tx1"/>
                </a:solidFill>
              </a:rPr>
            </a:br>
            <a:r>
              <a:rPr lang="en-GB" dirty="0" smtClean="0">
                <a:solidFill>
                  <a:schemeClr val="tx1"/>
                </a:solidFill>
              </a:rPr>
              <a:t>C. Rotary phones</a:t>
            </a:r>
            <a:br>
              <a:rPr lang="en-GB" dirty="0" smtClean="0">
                <a:solidFill>
                  <a:schemeClr val="tx1"/>
                </a:solidFill>
              </a:rPr>
            </a:br>
            <a:r>
              <a:rPr lang="en-GB" dirty="0" smtClean="0">
                <a:solidFill>
                  <a:schemeClr val="tx1"/>
                </a:solidFill>
              </a:rPr>
              <a:t>D. Voice paging</a:t>
            </a:r>
          </a:p>
          <a:p>
            <a:endParaRPr lang="en-GB" dirty="0" smtClean="0">
              <a:solidFill>
                <a:schemeClr val="tx1"/>
              </a:solidFill>
            </a:endParaRPr>
          </a:p>
          <a:p>
            <a:r>
              <a:rPr lang="en-GB" b="1" dirty="0" smtClean="0">
                <a:solidFill>
                  <a:schemeClr val="tx1"/>
                </a:solidFill>
              </a:rPr>
              <a:t>25. What challenge does </a:t>
            </a:r>
            <a:r>
              <a:rPr lang="en-GB" b="1" dirty="0" err="1" smtClean="0">
                <a:solidFill>
                  <a:schemeClr val="tx1"/>
                </a:solidFill>
              </a:rPr>
              <a:t>mmWave</a:t>
            </a:r>
            <a:r>
              <a:rPr lang="en-GB" b="1" dirty="0" smtClean="0">
                <a:solidFill>
                  <a:schemeClr val="tx1"/>
                </a:solidFill>
              </a:rPr>
              <a:t> face in 5G?</a:t>
            </a:r>
            <a:r>
              <a:rPr lang="en-GB" dirty="0" smtClean="0">
                <a:solidFill>
                  <a:schemeClr val="tx1"/>
                </a:solidFill>
              </a:rPr>
              <a:t/>
            </a:r>
            <a:br>
              <a:rPr lang="en-GB" dirty="0" smtClean="0">
                <a:solidFill>
                  <a:schemeClr val="tx1"/>
                </a:solidFill>
              </a:rPr>
            </a:br>
            <a:r>
              <a:rPr lang="en-GB" dirty="0" smtClean="0">
                <a:solidFill>
                  <a:schemeClr val="tx1"/>
                </a:solidFill>
              </a:rPr>
              <a:t>A. High penetration</a:t>
            </a:r>
            <a:br>
              <a:rPr lang="en-GB" dirty="0" smtClean="0">
                <a:solidFill>
                  <a:schemeClr val="tx1"/>
                </a:solidFill>
              </a:rPr>
            </a:br>
            <a:r>
              <a:rPr lang="en-GB" dirty="0" smtClean="0">
                <a:solidFill>
                  <a:schemeClr val="tx1"/>
                </a:solidFill>
              </a:rPr>
              <a:t>B. Low cost</a:t>
            </a:r>
            <a:br>
              <a:rPr lang="en-GB" dirty="0" smtClean="0">
                <a:solidFill>
                  <a:schemeClr val="tx1"/>
                </a:solidFill>
              </a:rPr>
            </a:br>
            <a:r>
              <a:rPr lang="en-GB" dirty="0" smtClean="0">
                <a:solidFill>
                  <a:schemeClr val="tx1"/>
                </a:solidFill>
              </a:rPr>
              <a:t>C. Short range and blockage</a:t>
            </a:r>
            <a:br>
              <a:rPr lang="en-GB" dirty="0" smtClean="0">
                <a:solidFill>
                  <a:schemeClr val="tx1"/>
                </a:solidFill>
              </a:rPr>
            </a:br>
            <a:r>
              <a:rPr lang="en-GB" dirty="0" smtClean="0">
                <a:solidFill>
                  <a:schemeClr val="tx1"/>
                </a:solidFill>
              </a:rPr>
              <a:t>D. Compatibility with 1G</a:t>
            </a:r>
          </a:p>
        </p:txBody>
      </p:sp>
      <p:sp>
        <p:nvSpPr>
          <p:cNvPr id="3" name="Rectangle 2"/>
          <p:cNvSpPr/>
          <p:nvPr/>
        </p:nvSpPr>
        <p:spPr>
          <a:xfrm>
            <a:off x="5867400" y="152400"/>
            <a:ext cx="6172200" cy="6448499"/>
          </a:xfrm>
          <a:prstGeom prst="rect">
            <a:avLst/>
          </a:prstGeom>
        </p:spPr>
        <p:txBody>
          <a:bodyPr wrap="square" lIns="76773" tIns="38387" rIns="76773" bIns="38387">
            <a:spAutoFit/>
          </a:bodyPr>
          <a:lstStyle/>
          <a:p>
            <a:endParaRPr lang="en-GB" b="1" dirty="0">
              <a:solidFill>
                <a:schemeClr val="tx1"/>
              </a:solidFill>
            </a:endParaRPr>
          </a:p>
          <a:p>
            <a:r>
              <a:rPr lang="en-GB" b="1" dirty="0" smtClean="0">
                <a:solidFill>
                  <a:schemeClr val="tx1"/>
                </a:solidFill>
              </a:rPr>
              <a:t>26. What is a major goal of 5G compared to previous generations?</a:t>
            </a:r>
            <a:r>
              <a:rPr lang="en-GB" dirty="0" smtClean="0">
                <a:solidFill>
                  <a:schemeClr val="tx1"/>
                </a:solidFill>
              </a:rPr>
              <a:t/>
            </a:r>
            <a:br>
              <a:rPr lang="en-GB" dirty="0" smtClean="0">
                <a:solidFill>
                  <a:schemeClr val="tx1"/>
                </a:solidFill>
              </a:rPr>
            </a:br>
            <a:r>
              <a:rPr lang="en-GB" dirty="0" smtClean="0">
                <a:solidFill>
                  <a:schemeClr val="tx1"/>
                </a:solidFill>
              </a:rPr>
              <a:t>A. Voice clarity</a:t>
            </a:r>
            <a:br>
              <a:rPr lang="en-GB" dirty="0" smtClean="0">
                <a:solidFill>
                  <a:schemeClr val="tx1"/>
                </a:solidFill>
              </a:rPr>
            </a:br>
            <a:r>
              <a:rPr lang="en-GB" dirty="0" smtClean="0">
                <a:solidFill>
                  <a:schemeClr val="tx1"/>
                </a:solidFill>
              </a:rPr>
              <a:t>B. Fax services</a:t>
            </a:r>
            <a:br>
              <a:rPr lang="en-GB" dirty="0" smtClean="0">
                <a:solidFill>
                  <a:schemeClr val="tx1"/>
                </a:solidFill>
              </a:rPr>
            </a:br>
            <a:r>
              <a:rPr lang="en-GB" dirty="0" smtClean="0">
                <a:solidFill>
                  <a:schemeClr val="tx1"/>
                </a:solidFill>
              </a:rPr>
              <a:t>C. Low latency and </a:t>
            </a:r>
            <a:r>
              <a:rPr lang="en-GB" dirty="0" err="1" smtClean="0">
                <a:solidFill>
                  <a:schemeClr val="tx1"/>
                </a:solidFill>
              </a:rPr>
              <a:t>IoT</a:t>
            </a:r>
            <a:r>
              <a:rPr lang="en-GB" dirty="0" smtClean="0">
                <a:solidFill>
                  <a:schemeClr val="tx1"/>
                </a:solidFill>
              </a:rPr>
              <a:t> integration</a:t>
            </a:r>
            <a:br>
              <a:rPr lang="en-GB" dirty="0" smtClean="0">
                <a:solidFill>
                  <a:schemeClr val="tx1"/>
                </a:solidFill>
              </a:rPr>
            </a:br>
            <a:r>
              <a:rPr lang="en-GB" dirty="0" smtClean="0">
                <a:solidFill>
                  <a:schemeClr val="tx1"/>
                </a:solidFill>
              </a:rPr>
              <a:t>D. Analog broadcasting</a:t>
            </a:r>
          </a:p>
          <a:p>
            <a:endParaRPr lang="en-GB" b="1" dirty="0" smtClean="0">
              <a:solidFill>
                <a:schemeClr val="tx1"/>
              </a:solidFill>
            </a:endParaRPr>
          </a:p>
          <a:p>
            <a:endParaRPr lang="en-GB" dirty="0">
              <a:solidFill>
                <a:schemeClr val="tx1"/>
              </a:solidFill>
            </a:endParaRPr>
          </a:p>
          <a:p>
            <a:r>
              <a:rPr lang="en-GB" b="1" dirty="0" smtClean="0">
                <a:solidFill>
                  <a:schemeClr val="tx1"/>
                </a:solidFill>
              </a:rPr>
              <a:t>27. Which mobile generation introduced packet-switching as a key feature?</a:t>
            </a:r>
            <a:r>
              <a:rPr lang="en-GB" dirty="0" smtClean="0">
                <a:solidFill>
                  <a:schemeClr val="tx1"/>
                </a:solidFill>
              </a:rPr>
              <a:t/>
            </a:r>
            <a:br>
              <a:rPr lang="en-GB" dirty="0" smtClean="0">
                <a:solidFill>
                  <a:schemeClr val="tx1"/>
                </a:solidFill>
              </a:rPr>
            </a:br>
            <a:r>
              <a:rPr lang="en-GB" dirty="0" smtClean="0">
                <a:solidFill>
                  <a:schemeClr val="tx1"/>
                </a:solidFill>
              </a:rPr>
              <a:t>A. 1G</a:t>
            </a:r>
            <a:br>
              <a:rPr lang="en-GB" dirty="0" smtClean="0">
                <a:solidFill>
                  <a:schemeClr val="tx1"/>
                </a:solidFill>
              </a:rPr>
            </a:br>
            <a:r>
              <a:rPr lang="en-GB" dirty="0" smtClean="0">
                <a:solidFill>
                  <a:schemeClr val="tx1"/>
                </a:solidFill>
              </a:rPr>
              <a:t>B. 2G</a:t>
            </a:r>
            <a:br>
              <a:rPr lang="en-GB" dirty="0" smtClean="0">
                <a:solidFill>
                  <a:schemeClr val="tx1"/>
                </a:solidFill>
              </a:rPr>
            </a:br>
            <a:r>
              <a:rPr lang="en-GB" dirty="0" smtClean="0">
                <a:solidFill>
                  <a:schemeClr val="tx1"/>
                </a:solidFill>
              </a:rPr>
              <a:t>C. 3G</a:t>
            </a:r>
            <a:br>
              <a:rPr lang="en-GB" dirty="0" smtClean="0">
                <a:solidFill>
                  <a:schemeClr val="tx1"/>
                </a:solidFill>
              </a:rPr>
            </a:br>
            <a:r>
              <a:rPr lang="en-GB" dirty="0" smtClean="0">
                <a:solidFill>
                  <a:schemeClr val="tx1"/>
                </a:solidFill>
              </a:rPr>
              <a:t>D. 5G</a:t>
            </a:r>
          </a:p>
          <a:p>
            <a:endParaRPr lang="en-GB" dirty="0">
              <a:solidFill>
                <a:schemeClr val="tx1"/>
              </a:solidFill>
            </a:endParaRPr>
          </a:p>
          <a:p>
            <a:r>
              <a:rPr lang="en-GB" b="1" dirty="0" smtClean="0">
                <a:solidFill>
                  <a:schemeClr val="tx1"/>
                </a:solidFill>
              </a:rPr>
              <a:t>28. Which generation started using digital signal transmission?</a:t>
            </a:r>
            <a:r>
              <a:rPr lang="en-GB" dirty="0" smtClean="0">
                <a:solidFill>
                  <a:schemeClr val="tx1"/>
                </a:solidFill>
              </a:rPr>
              <a:t/>
            </a:r>
            <a:br>
              <a:rPr lang="en-GB" dirty="0" smtClean="0">
                <a:solidFill>
                  <a:schemeClr val="tx1"/>
                </a:solidFill>
              </a:rPr>
            </a:br>
            <a:r>
              <a:rPr lang="en-GB" dirty="0" smtClean="0">
                <a:solidFill>
                  <a:schemeClr val="tx1"/>
                </a:solidFill>
              </a:rPr>
              <a:t>A. 1G</a:t>
            </a:r>
            <a:br>
              <a:rPr lang="en-GB" dirty="0" smtClean="0">
                <a:solidFill>
                  <a:schemeClr val="tx1"/>
                </a:solidFill>
              </a:rPr>
            </a:br>
            <a:r>
              <a:rPr lang="en-GB" dirty="0" smtClean="0">
                <a:solidFill>
                  <a:schemeClr val="tx1"/>
                </a:solidFill>
              </a:rPr>
              <a:t>B. 2G</a:t>
            </a:r>
            <a:br>
              <a:rPr lang="en-GB" dirty="0" smtClean="0">
                <a:solidFill>
                  <a:schemeClr val="tx1"/>
                </a:solidFill>
              </a:rPr>
            </a:br>
            <a:r>
              <a:rPr lang="en-GB" dirty="0" smtClean="0">
                <a:solidFill>
                  <a:schemeClr val="tx1"/>
                </a:solidFill>
              </a:rPr>
              <a:t>C. 3G</a:t>
            </a:r>
            <a:br>
              <a:rPr lang="en-GB" dirty="0" smtClean="0">
                <a:solidFill>
                  <a:schemeClr val="tx1"/>
                </a:solidFill>
              </a:rPr>
            </a:br>
            <a:r>
              <a:rPr lang="en-GB" dirty="0" smtClean="0">
                <a:solidFill>
                  <a:schemeClr val="tx1"/>
                </a:solidFill>
              </a:rPr>
              <a:t>D. 4G</a:t>
            </a:r>
          </a:p>
          <a:p>
            <a:endParaRPr lang="en-GB" dirty="0">
              <a:solidFill>
                <a:schemeClr val="tx1"/>
              </a:solidFill>
            </a:endParaRPr>
          </a:p>
        </p:txBody>
      </p:sp>
    </p:spTree>
    <p:extLst>
      <p:ext uri="{BB962C8B-B14F-4D97-AF65-F5344CB8AC3E}">
        <p14:creationId xmlns:p14="http://schemas.microsoft.com/office/powerpoint/2010/main" val="159390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arn(inVertic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barn(inVertical)">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6096000" cy="3970318"/>
          </a:xfrm>
          <a:prstGeom prst="rect">
            <a:avLst/>
          </a:prstGeom>
        </p:spPr>
        <p:txBody>
          <a:bodyPr>
            <a:spAutoFit/>
          </a:bodyPr>
          <a:lstStyle/>
          <a:p>
            <a:r>
              <a:rPr lang="en-GB" b="1" dirty="0" smtClean="0">
                <a:solidFill>
                  <a:schemeClr val="tx1"/>
                </a:solidFill>
              </a:rPr>
              <a:t>29. Which generation relies completely on IP-based communication?</a:t>
            </a:r>
            <a:r>
              <a:rPr lang="en-GB" dirty="0" smtClean="0">
                <a:solidFill>
                  <a:schemeClr val="tx1"/>
                </a:solidFill>
              </a:rPr>
              <a:t/>
            </a:r>
            <a:br>
              <a:rPr lang="en-GB" dirty="0" smtClean="0">
                <a:solidFill>
                  <a:schemeClr val="tx1"/>
                </a:solidFill>
              </a:rPr>
            </a:br>
            <a:r>
              <a:rPr lang="en-GB" dirty="0" smtClean="0">
                <a:solidFill>
                  <a:schemeClr val="tx1"/>
                </a:solidFill>
              </a:rPr>
              <a:t>A. 2G</a:t>
            </a:r>
            <a:br>
              <a:rPr lang="en-GB" dirty="0" smtClean="0">
                <a:solidFill>
                  <a:schemeClr val="tx1"/>
                </a:solidFill>
              </a:rPr>
            </a:br>
            <a:r>
              <a:rPr lang="en-GB" dirty="0" smtClean="0">
                <a:solidFill>
                  <a:schemeClr val="tx1"/>
                </a:solidFill>
              </a:rPr>
              <a:t>B. 3G</a:t>
            </a:r>
            <a:br>
              <a:rPr lang="en-GB" dirty="0" smtClean="0">
                <a:solidFill>
                  <a:schemeClr val="tx1"/>
                </a:solidFill>
              </a:rPr>
            </a:br>
            <a:r>
              <a:rPr lang="en-GB" dirty="0" smtClean="0">
                <a:solidFill>
                  <a:schemeClr val="tx1"/>
                </a:solidFill>
              </a:rPr>
              <a:t>C. 4G</a:t>
            </a:r>
            <a:br>
              <a:rPr lang="en-GB" dirty="0" smtClean="0">
                <a:solidFill>
                  <a:schemeClr val="tx1"/>
                </a:solidFill>
              </a:rPr>
            </a:br>
            <a:r>
              <a:rPr lang="en-GB" dirty="0" smtClean="0">
                <a:solidFill>
                  <a:schemeClr val="tx1"/>
                </a:solidFill>
              </a:rPr>
              <a:t>D. 1G</a:t>
            </a:r>
          </a:p>
          <a:p>
            <a:endParaRPr lang="en-GB" dirty="0">
              <a:solidFill>
                <a:schemeClr val="tx1"/>
              </a:solidFill>
            </a:endParaRPr>
          </a:p>
          <a:p>
            <a:r>
              <a:rPr lang="en-GB" b="1" dirty="0" smtClean="0">
                <a:solidFill>
                  <a:schemeClr val="tx1"/>
                </a:solidFill>
              </a:rPr>
              <a:t>30. Which generation has the highest spectrum efficiency?</a:t>
            </a:r>
            <a:r>
              <a:rPr lang="en-GB" dirty="0" smtClean="0">
                <a:solidFill>
                  <a:schemeClr val="tx1"/>
                </a:solidFill>
              </a:rPr>
              <a:t/>
            </a:r>
            <a:br>
              <a:rPr lang="en-GB" dirty="0" smtClean="0">
                <a:solidFill>
                  <a:schemeClr val="tx1"/>
                </a:solidFill>
              </a:rPr>
            </a:br>
            <a:r>
              <a:rPr lang="en-GB" dirty="0" smtClean="0">
                <a:solidFill>
                  <a:schemeClr val="tx1"/>
                </a:solidFill>
              </a:rPr>
              <a:t>A. 2G</a:t>
            </a:r>
            <a:br>
              <a:rPr lang="en-GB" dirty="0" smtClean="0">
                <a:solidFill>
                  <a:schemeClr val="tx1"/>
                </a:solidFill>
              </a:rPr>
            </a:br>
            <a:r>
              <a:rPr lang="en-GB" dirty="0" smtClean="0">
                <a:solidFill>
                  <a:schemeClr val="tx1"/>
                </a:solidFill>
              </a:rPr>
              <a:t>B. 3G</a:t>
            </a:r>
            <a:br>
              <a:rPr lang="en-GB" dirty="0" smtClean="0">
                <a:solidFill>
                  <a:schemeClr val="tx1"/>
                </a:solidFill>
              </a:rPr>
            </a:br>
            <a:r>
              <a:rPr lang="en-GB" dirty="0" smtClean="0">
                <a:solidFill>
                  <a:schemeClr val="tx1"/>
                </a:solidFill>
              </a:rPr>
              <a:t>C. 4G</a:t>
            </a:r>
            <a:br>
              <a:rPr lang="en-GB" dirty="0" smtClean="0">
                <a:solidFill>
                  <a:schemeClr val="tx1"/>
                </a:solidFill>
              </a:rPr>
            </a:br>
            <a:r>
              <a:rPr lang="en-GB" dirty="0" smtClean="0">
                <a:solidFill>
                  <a:schemeClr val="tx1"/>
                </a:solidFill>
              </a:rPr>
              <a:t>D. 5G</a:t>
            </a:r>
          </a:p>
          <a:p>
            <a:endParaRPr lang="en-GB" dirty="0">
              <a:solidFill>
                <a:schemeClr val="tx1"/>
              </a:solidFill>
            </a:endParaRPr>
          </a:p>
        </p:txBody>
      </p:sp>
    </p:spTree>
    <p:extLst>
      <p:ext uri="{BB962C8B-B14F-4D97-AF65-F5344CB8AC3E}">
        <p14:creationId xmlns:p14="http://schemas.microsoft.com/office/powerpoint/2010/main" val="27217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0615" y="2623848"/>
            <a:ext cx="3092321" cy="584775"/>
          </a:xfrm>
          <a:prstGeom prst="rect">
            <a:avLst/>
          </a:prstGeom>
        </p:spPr>
        <p:txBody>
          <a:bodyPr wrap="none">
            <a:spAutoFit/>
          </a:bodyPr>
          <a:lstStyle/>
          <a:p>
            <a:r>
              <a:rPr lang="en-GB" sz="3200" b="1" dirty="0" smtClean="0">
                <a:solidFill>
                  <a:srgbClr val="000099"/>
                </a:solidFill>
                <a:latin typeface="Times New Roman" pitchFamily="18" charset="0"/>
                <a:cs typeface="Times New Roman" pitchFamily="18" charset="0"/>
              </a:rPr>
              <a:t>Quiz-1: Answers</a:t>
            </a:r>
            <a:endParaRPr lang="en-GB" sz="3200" b="1" dirty="0">
              <a:solidFill>
                <a:srgbClr val="000099"/>
              </a:solidFill>
              <a:latin typeface="Times New Roman" pitchFamily="18" charset="0"/>
              <a:cs typeface="Times New Roman" pitchFamily="18" charset="0"/>
            </a:endParaRPr>
          </a:p>
        </p:txBody>
      </p:sp>
    </p:spTree>
    <p:extLst>
      <p:ext uri="{BB962C8B-B14F-4D97-AF65-F5344CB8AC3E}">
        <p14:creationId xmlns:p14="http://schemas.microsoft.com/office/powerpoint/2010/main" val="138518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IoT-based Systems (UEC715) </a:t>
            </a:r>
            <a:endParaRPr lang="en-US"/>
          </a:p>
        </p:txBody>
      </p:sp>
      <p:sp>
        <p:nvSpPr>
          <p:cNvPr id="4" name="Slide Number Placeholder 3"/>
          <p:cNvSpPr>
            <a:spLocks noGrp="1"/>
          </p:cNvSpPr>
          <p:nvPr>
            <p:ph type="sldNum" sz="quarter" idx="12"/>
          </p:nvPr>
        </p:nvSpPr>
        <p:spPr/>
        <p:txBody>
          <a:bodyPr/>
          <a:lstStyle/>
          <a:p>
            <a:fld id="{E2820CF4-349B-4D4F-9D5C-59B9A2C38D59}" type="slidenum">
              <a:rPr lang="en-US" smtClean="0"/>
              <a:pPr/>
              <a:t>14</a:t>
            </a:fld>
            <a:endParaRPr lang="en-US"/>
          </a:p>
        </p:txBody>
      </p:sp>
      <p:sp>
        <p:nvSpPr>
          <p:cNvPr id="6" name="Rectangle 5"/>
          <p:cNvSpPr/>
          <p:nvPr/>
        </p:nvSpPr>
        <p:spPr>
          <a:xfrm>
            <a:off x="100329" y="76200"/>
            <a:ext cx="6662818" cy="6448499"/>
          </a:xfrm>
          <a:prstGeom prst="rect">
            <a:avLst/>
          </a:prstGeom>
        </p:spPr>
        <p:txBody>
          <a:bodyPr wrap="square" lIns="76773" tIns="38387" rIns="76773" bIns="38387">
            <a:spAutoFit/>
          </a:bodyPr>
          <a:lstStyle/>
          <a:p>
            <a:r>
              <a:rPr lang="en-GB" b="1" dirty="0" smtClean="0"/>
              <a:t>1. What does 1G stand for?</a:t>
            </a:r>
            <a:r>
              <a:rPr lang="en-GB" dirty="0" smtClean="0"/>
              <a:t/>
            </a:r>
            <a:br>
              <a:rPr lang="en-GB" dirty="0" smtClean="0"/>
            </a:br>
            <a:r>
              <a:rPr lang="en-GB" dirty="0" smtClean="0"/>
              <a:t>A. First Grade</a:t>
            </a:r>
            <a:br>
              <a:rPr lang="en-GB" dirty="0" smtClean="0"/>
            </a:br>
            <a:r>
              <a:rPr lang="en-GB" dirty="0" smtClean="0"/>
              <a:t>B. </a:t>
            </a:r>
            <a:r>
              <a:rPr lang="en-GB" dirty="0" smtClean="0">
                <a:solidFill>
                  <a:srgbClr val="C00000"/>
                </a:solidFill>
              </a:rPr>
              <a:t>First Generation</a:t>
            </a:r>
            <a:r>
              <a:rPr lang="en-GB" dirty="0" smtClean="0"/>
              <a:t/>
            </a:r>
            <a:br>
              <a:rPr lang="en-GB" dirty="0" smtClean="0"/>
            </a:br>
            <a:r>
              <a:rPr lang="en-GB" dirty="0" smtClean="0"/>
              <a:t>C. Fast Generation</a:t>
            </a:r>
            <a:br>
              <a:rPr lang="en-GB" dirty="0" smtClean="0"/>
            </a:br>
            <a:r>
              <a:rPr lang="en-GB" dirty="0" smtClean="0"/>
              <a:t>D. Frequency Generation</a:t>
            </a:r>
          </a:p>
          <a:p>
            <a:pPr marL="431848" indent="-431848">
              <a:buAutoNum type="arabicPeriod"/>
            </a:pPr>
            <a:endParaRPr lang="en-GB" b="1" dirty="0" smtClean="0"/>
          </a:p>
          <a:p>
            <a:r>
              <a:rPr lang="en-GB" b="1" dirty="0" smtClean="0"/>
              <a:t>2. Which technology was used in 1G?</a:t>
            </a:r>
            <a:r>
              <a:rPr lang="en-GB" dirty="0" smtClean="0"/>
              <a:t/>
            </a:r>
            <a:br>
              <a:rPr lang="en-GB" dirty="0" smtClean="0"/>
            </a:br>
            <a:r>
              <a:rPr lang="en-GB" dirty="0" smtClean="0"/>
              <a:t>A. GSM</a:t>
            </a:r>
            <a:br>
              <a:rPr lang="en-GB" dirty="0" smtClean="0"/>
            </a:br>
            <a:r>
              <a:rPr lang="en-GB" dirty="0" smtClean="0"/>
              <a:t>B. CDMA</a:t>
            </a:r>
            <a:br>
              <a:rPr lang="en-GB" dirty="0" smtClean="0"/>
            </a:br>
            <a:r>
              <a:rPr lang="en-GB" dirty="0" smtClean="0"/>
              <a:t>C. </a:t>
            </a:r>
            <a:r>
              <a:rPr lang="en-GB" dirty="0" smtClean="0">
                <a:solidFill>
                  <a:srgbClr val="C00000"/>
                </a:solidFill>
              </a:rPr>
              <a:t>Analog</a:t>
            </a:r>
            <a:r>
              <a:rPr lang="en-GB" dirty="0" smtClean="0"/>
              <a:t/>
            </a:r>
            <a:br>
              <a:rPr lang="en-GB" dirty="0" smtClean="0"/>
            </a:br>
            <a:r>
              <a:rPr lang="en-GB" dirty="0" smtClean="0"/>
              <a:t>D. LTE</a:t>
            </a:r>
          </a:p>
          <a:p>
            <a:endParaRPr lang="en-GB" b="1" dirty="0"/>
          </a:p>
          <a:p>
            <a:r>
              <a:rPr lang="en-GB" b="1" dirty="0" smtClean="0"/>
              <a:t>3. The primary use of 1G was:</a:t>
            </a:r>
            <a:r>
              <a:rPr lang="en-GB" dirty="0" smtClean="0"/>
              <a:t/>
            </a:r>
            <a:br>
              <a:rPr lang="en-GB" dirty="0" smtClean="0"/>
            </a:br>
            <a:r>
              <a:rPr lang="en-GB" dirty="0" smtClean="0"/>
              <a:t>A. Video calling</a:t>
            </a:r>
            <a:br>
              <a:rPr lang="en-GB" dirty="0" smtClean="0"/>
            </a:br>
            <a:r>
              <a:rPr lang="en-GB" dirty="0" smtClean="0"/>
              <a:t>B. </a:t>
            </a:r>
            <a:r>
              <a:rPr lang="en-GB" dirty="0" smtClean="0">
                <a:solidFill>
                  <a:srgbClr val="C00000"/>
                </a:solidFill>
              </a:rPr>
              <a:t>Voice communication</a:t>
            </a:r>
            <a:br>
              <a:rPr lang="en-GB" dirty="0" smtClean="0">
                <a:solidFill>
                  <a:srgbClr val="C00000"/>
                </a:solidFill>
              </a:rPr>
            </a:br>
            <a:r>
              <a:rPr lang="en-GB" dirty="0" smtClean="0"/>
              <a:t>C. SMS and MMS</a:t>
            </a:r>
            <a:br>
              <a:rPr lang="en-GB" dirty="0" smtClean="0"/>
            </a:br>
            <a:r>
              <a:rPr lang="en-GB" dirty="0" smtClean="0"/>
              <a:t>D. Internet browsing</a:t>
            </a:r>
          </a:p>
          <a:p>
            <a:endParaRPr lang="en-GB" dirty="0"/>
          </a:p>
          <a:p>
            <a:r>
              <a:rPr lang="en-GB" b="1" dirty="0" smtClean="0"/>
              <a:t>4. What is one major drawback of 1G?</a:t>
            </a:r>
            <a:r>
              <a:rPr lang="en-GB" dirty="0" smtClean="0"/>
              <a:t/>
            </a:r>
            <a:br>
              <a:rPr lang="en-GB" dirty="0" smtClean="0"/>
            </a:br>
            <a:r>
              <a:rPr lang="en-GB" dirty="0" smtClean="0"/>
              <a:t>A. Low cost</a:t>
            </a:r>
            <a:br>
              <a:rPr lang="en-GB" dirty="0" smtClean="0"/>
            </a:br>
            <a:r>
              <a:rPr lang="en-GB" dirty="0" smtClean="0"/>
              <a:t>B. High data rate</a:t>
            </a:r>
            <a:br>
              <a:rPr lang="en-GB" dirty="0" smtClean="0"/>
            </a:br>
            <a:r>
              <a:rPr lang="en-GB" dirty="0" smtClean="0"/>
              <a:t>C. </a:t>
            </a:r>
            <a:r>
              <a:rPr lang="en-GB" dirty="0" smtClean="0">
                <a:solidFill>
                  <a:srgbClr val="C00000"/>
                </a:solidFill>
              </a:rPr>
              <a:t>Poor voice quality and security</a:t>
            </a:r>
            <a:br>
              <a:rPr lang="en-GB" dirty="0" smtClean="0">
                <a:solidFill>
                  <a:srgbClr val="C00000"/>
                </a:solidFill>
              </a:rPr>
            </a:br>
            <a:r>
              <a:rPr lang="en-GB" dirty="0" smtClean="0"/>
              <a:t>D. Long battery life</a:t>
            </a:r>
            <a:endParaRPr lang="en-GB" dirty="0"/>
          </a:p>
        </p:txBody>
      </p:sp>
      <p:sp>
        <p:nvSpPr>
          <p:cNvPr id="7" name="Rectangle 6"/>
          <p:cNvSpPr/>
          <p:nvPr/>
        </p:nvSpPr>
        <p:spPr>
          <a:xfrm>
            <a:off x="6756718" y="76200"/>
            <a:ext cx="5130482" cy="6725497"/>
          </a:xfrm>
          <a:prstGeom prst="rect">
            <a:avLst/>
          </a:prstGeom>
        </p:spPr>
        <p:txBody>
          <a:bodyPr wrap="square" lIns="76773" tIns="38387" rIns="76773" bIns="38387">
            <a:spAutoFit/>
          </a:bodyPr>
          <a:lstStyle/>
          <a:p>
            <a:r>
              <a:rPr lang="en-GB" b="1" dirty="0" smtClean="0"/>
              <a:t>5. In which decade was 1G introduced?</a:t>
            </a:r>
            <a:r>
              <a:rPr lang="en-GB" dirty="0" smtClean="0"/>
              <a:t/>
            </a:r>
            <a:br>
              <a:rPr lang="en-GB" dirty="0" smtClean="0"/>
            </a:br>
            <a:r>
              <a:rPr lang="en-GB" dirty="0" smtClean="0"/>
              <a:t>A. 1960s</a:t>
            </a:r>
            <a:br>
              <a:rPr lang="en-GB" dirty="0" smtClean="0"/>
            </a:br>
            <a:r>
              <a:rPr lang="en-GB" dirty="0" smtClean="0"/>
              <a:t>B. 1970s</a:t>
            </a:r>
            <a:br>
              <a:rPr lang="en-GB" dirty="0" smtClean="0"/>
            </a:br>
            <a:r>
              <a:rPr lang="en-GB" dirty="0" smtClean="0"/>
              <a:t>C. </a:t>
            </a:r>
            <a:r>
              <a:rPr lang="en-GB" dirty="0" smtClean="0">
                <a:solidFill>
                  <a:srgbClr val="C00000"/>
                </a:solidFill>
              </a:rPr>
              <a:t>1980s</a:t>
            </a:r>
            <a:r>
              <a:rPr lang="en-GB" dirty="0" smtClean="0"/>
              <a:t/>
            </a:r>
            <a:br>
              <a:rPr lang="en-GB" dirty="0" smtClean="0"/>
            </a:br>
            <a:r>
              <a:rPr lang="en-GB" dirty="0" smtClean="0"/>
              <a:t>D. 1990s</a:t>
            </a:r>
            <a:r>
              <a:rPr lang="en-GB" dirty="0"/>
              <a:t/>
            </a:r>
            <a:br>
              <a:rPr lang="en-GB" dirty="0"/>
            </a:br>
            <a:endParaRPr lang="en-GB" dirty="0"/>
          </a:p>
          <a:p>
            <a:r>
              <a:rPr lang="en-GB" b="1" dirty="0" smtClean="0"/>
              <a:t>6. Which technology was introduced in 2G?</a:t>
            </a:r>
            <a:r>
              <a:rPr lang="en-GB" dirty="0" smtClean="0"/>
              <a:t/>
            </a:r>
            <a:br>
              <a:rPr lang="en-GB" dirty="0" smtClean="0"/>
            </a:br>
            <a:r>
              <a:rPr lang="en-GB" dirty="0" smtClean="0"/>
              <a:t>A. LTE</a:t>
            </a:r>
            <a:br>
              <a:rPr lang="en-GB" dirty="0" smtClean="0"/>
            </a:br>
            <a:r>
              <a:rPr lang="en-GB" dirty="0" smtClean="0"/>
              <a:t>B. Analog</a:t>
            </a:r>
            <a:br>
              <a:rPr lang="en-GB" dirty="0" smtClean="0"/>
            </a:br>
            <a:r>
              <a:rPr lang="en-GB" dirty="0" smtClean="0"/>
              <a:t>C. </a:t>
            </a:r>
            <a:r>
              <a:rPr lang="en-GB" dirty="0" smtClean="0">
                <a:solidFill>
                  <a:srgbClr val="C00000"/>
                </a:solidFill>
              </a:rPr>
              <a:t>GSM</a:t>
            </a:r>
            <a:r>
              <a:rPr lang="en-GB" dirty="0" smtClean="0"/>
              <a:t/>
            </a:r>
            <a:br>
              <a:rPr lang="en-GB" dirty="0" smtClean="0"/>
            </a:br>
            <a:r>
              <a:rPr lang="en-GB" dirty="0" smtClean="0"/>
              <a:t>D. CDMA2000</a:t>
            </a:r>
          </a:p>
          <a:p>
            <a:endParaRPr lang="en-GB" dirty="0"/>
          </a:p>
          <a:p>
            <a:r>
              <a:rPr lang="en-GB" b="1" dirty="0" smtClean="0"/>
              <a:t>7. 2G networks use which kind of signals?</a:t>
            </a:r>
            <a:r>
              <a:rPr lang="en-GB" dirty="0" smtClean="0"/>
              <a:t/>
            </a:r>
            <a:br>
              <a:rPr lang="en-GB" dirty="0" smtClean="0"/>
            </a:br>
            <a:r>
              <a:rPr lang="en-GB" dirty="0" smtClean="0"/>
              <a:t>A. </a:t>
            </a:r>
            <a:r>
              <a:rPr lang="en-GB" dirty="0" smtClean="0">
                <a:solidFill>
                  <a:srgbClr val="C00000"/>
                </a:solidFill>
              </a:rPr>
              <a:t>Digital</a:t>
            </a:r>
            <a:r>
              <a:rPr lang="en-GB" dirty="0" smtClean="0"/>
              <a:t/>
            </a:r>
            <a:br>
              <a:rPr lang="en-GB" dirty="0" smtClean="0"/>
            </a:br>
            <a:r>
              <a:rPr lang="en-GB" dirty="0" smtClean="0"/>
              <a:t>B. Analog</a:t>
            </a:r>
            <a:br>
              <a:rPr lang="en-GB" dirty="0" smtClean="0"/>
            </a:br>
            <a:r>
              <a:rPr lang="en-GB" dirty="0" smtClean="0"/>
              <a:t>C. Optical</a:t>
            </a:r>
            <a:br>
              <a:rPr lang="en-GB" dirty="0" smtClean="0"/>
            </a:br>
            <a:r>
              <a:rPr lang="en-GB" dirty="0" smtClean="0"/>
              <a:t>D. Infrared</a:t>
            </a:r>
          </a:p>
          <a:p>
            <a:endParaRPr lang="en-GB" dirty="0"/>
          </a:p>
          <a:p>
            <a:r>
              <a:rPr lang="en-GB" b="1" dirty="0" smtClean="0"/>
              <a:t>8. What service was introduced with 2G?</a:t>
            </a:r>
            <a:r>
              <a:rPr lang="en-GB" dirty="0" smtClean="0"/>
              <a:t/>
            </a:r>
            <a:br>
              <a:rPr lang="en-GB" dirty="0" smtClean="0"/>
            </a:br>
            <a:r>
              <a:rPr lang="en-GB" dirty="0" smtClean="0"/>
              <a:t>A. Voice over IP</a:t>
            </a:r>
            <a:br>
              <a:rPr lang="en-GB" dirty="0" smtClean="0"/>
            </a:br>
            <a:r>
              <a:rPr lang="en-GB" dirty="0" smtClean="0"/>
              <a:t>B. </a:t>
            </a:r>
            <a:r>
              <a:rPr lang="en-GB" dirty="0" smtClean="0">
                <a:solidFill>
                  <a:srgbClr val="C00000"/>
                </a:solidFill>
              </a:rPr>
              <a:t>SMS</a:t>
            </a:r>
            <a:r>
              <a:rPr lang="en-GB" dirty="0" smtClean="0"/>
              <a:t/>
            </a:r>
            <a:br>
              <a:rPr lang="en-GB" dirty="0" smtClean="0"/>
            </a:br>
            <a:r>
              <a:rPr lang="en-GB" dirty="0" smtClean="0"/>
              <a:t>C. Video streaming</a:t>
            </a:r>
            <a:br>
              <a:rPr lang="en-GB" dirty="0" smtClean="0"/>
            </a:br>
            <a:r>
              <a:rPr lang="en-GB" dirty="0" smtClean="0"/>
              <a:t>D. App store</a:t>
            </a:r>
          </a:p>
          <a:p>
            <a:endParaRPr lang="en-GB" dirty="0"/>
          </a:p>
        </p:txBody>
      </p:sp>
    </p:spTree>
    <p:extLst>
      <p:ext uri="{BB962C8B-B14F-4D97-AF65-F5344CB8AC3E}">
        <p14:creationId xmlns:p14="http://schemas.microsoft.com/office/powerpoint/2010/main" val="108588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down)">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barn(inVertical)">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arn(inVertical)">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IoT-based Systems (UEC715) </a:t>
            </a:r>
            <a:endParaRPr lang="en-US"/>
          </a:p>
        </p:txBody>
      </p:sp>
      <p:sp>
        <p:nvSpPr>
          <p:cNvPr id="4" name="Slide Number Placeholder 3"/>
          <p:cNvSpPr>
            <a:spLocks noGrp="1"/>
          </p:cNvSpPr>
          <p:nvPr>
            <p:ph type="sldNum" sz="quarter" idx="12"/>
          </p:nvPr>
        </p:nvSpPr>
        <p:spPr/>
        <p:txBody>
          <a:bodyPr/>
          <a:lstStyle/>
          <a:p>
            <a:fld id="{E2820CF4-349B-4D4F-9D5C-59B9A2C38D59}" type="slidenum">
              <a:rPr lang="en-US" smtClean="0"/>
              <a:pPr/>
              <a:t>15</a:t>
            </a:fld>
            <a:endParaRPr lang="en-US"/>
          </a:p>
        </p:txBody>
      </p:sp>
      <p:sp>
        <p:nvSpPr>
          <p:cNvPr id="6" name="Rectangle 5"/>
          <p:cNvSpPr/>
          <p:nvPr/>
        </p:nvSpPr>
        <p:spPr>
          <a:xfrm>
            <a:off x="114588" y="180901"/>
            <a:ext cx="5999237" cy="6448499"/>
          </a:xfrm>
          <a:prstGeom prst="rect">
            <a:avLst/>
          </a:prstGeom>
        </p:spPr>
        <p:txBody>
          <a:bodyPr wrap="square" lIns="76773" tIns="38387" rIns="76773" bIns="38387">
            <a:spAutoFit/>
          </a:bodyPr>
          <a:lstStyle/>
          <a:p>
            <a:r>
              <a:rPr lang="en-GB" b="1" dirty="0" smtClean="0"/>
              <a:t>9. What is the typical data rate of 2G?</a:t>
            </a:r>
            <a:r>
              <a:rPr lang="en-GB" dirty="0" smtClean="0"/>
              <a:t/>
            </a:r>
            <a:br>
              <a:rPr lang="en-GB" dirty="0" smtClean="0"/>
            </a:br>
            <a:r>
              <a:rPr lang="en-GB" dirty="0" smtClean="0"/>
              <a:t>A. Up to 10 Kbps</a:t>
            </a:r>
            <a:br>
              <a:rPr lang="en-GB" dirty="0" smtClean="0"/>
            </a:br>
            <a:r>
              <a:rPr lang="en-GB" dirty="0" smtClean="0"/>
              <a:t>B. </a:t>
            </a:r>
            <a:r>
              <a:rPr lang="en-GB" dirty="0" smtClean="0">
                <a:solidFill>
                  <a:srgbClr val="C00000"/>
                </a:solidFill>
              </a:rPr>
              <a:t>Up to 64 Kbps</a:t>
            </a:r>
            <a:br>
              <a:rPr lang="en-GB" dirty="0" smtClean="0">
                <a:solidFill>
                  <a:srgbClr val="C00000"/>
                </a:solidFill>
              </a:rPr>
            </a:br>
            <a:r>
              <a:rPr lang="en-GB" dirty="0" smtClean="0"/>
              <a:t>C. 1 Mbps</a:t>
            </a:r>
            <a:br>
              <a:rPr lang="en-GB" dirty="0" smtClean="0"/>
            </a:br>
            <a:r>
              <a:rPr lang="en-GB" dirty="0" smtClean="0"/>
              <a:t>D. 100 Mbps</a:t>
            </a:r>
          </a:p>
          <a:p>
            <a:endParaRPr lang="en-GB" b="1" dirty="0" smtClean="0"/>
          </a:p>
          <a:p>
            <a:r>
              <a:rPr lang="en-GB" b="1" dirty="0" smtClean="0"/>
              <a:t>10. Which of the following is a 2G technology?</a:t>
            </a:r>
            <a:r>
              <a:rPr lang="en-GB" dirty="0" smtClean="0"/>
              <a:t/>
            </a:r>
            <a:br>
              <a:rPr lang="en-GB" dirty="0" smtClean="0"/>
            </a:br>
            <a:r>
              <a:rPr lang="en-GB" dirty="0" smtClean="0"/>
              <a:t>A. UMTS</a:t>
            </a:r>
            <a:br>
              <a:rPr lang="en-GB" dirty="0" smtClean="0"/>
            </a:br>
            <a:r>
              <a:rPr lang="en-GB" dirty="0" smtClean="0"/>
              <a:t>B. </a:t>
            </a:r>
            <a:r>
              <a:rPr lang="en-GB" dirty="0" smtClean="0">
                <a:solidFill>
                  <a:srgbClr val="C00000"/>
                </a:solidFill>
              </a:rPr>
              <a:t>EDGE</a:t>
            </a:r>
            <a:r>
              <a:rPr lang="en-GB" dirty="0" smtClean="0"/>
              <a:t/>
            </a:r>
            <a:br>
              <a:rPr lang="en-GB" dirty="0" smtClean="0"/>
            </a:br>
            <a:r>
              <a:rPr lang="en-GB" dirty="0" smtClean="0"/>
              <a:t>C. HSPA</a:t>
            </a:r>
            <a:br>
              <a:rPr lang="en-GB" dirty="0" smtClean="0"/>
            </a:br>
            <a:r>
              <a:rPr lang="en-GB" dirty="0" smtClean="0"/>
              <a:t>D. OFDMA</a:t>
            </a:r>
          </a:p>
          <a:p>
            <a:endParaRPr lang="en-GB" b="1" dirty="0"/>
          </a:p>
          <a:p>
            <a:r>
              <a:rPr lang="en-GB" b="1" dirty="0" smtClean="0"/>
              <a:t>11. Which technology is widely associated with 3G?</a:t>
            </a:r>
            <a:r>
              <a:rPr lang="en-GB" dirty="0" smtClean="0"/>
              <a:t/>
            </a:r>
            <a:br>
              <a:rPr lang="en-GB" dirty="0" smtClean="0"/>
            </a:br>
            <a:r>
              <a:rPr lang="en-GB" dirty="0" smtClean="0"/>
              <a:t>A. GSM</a:t>
            </a:r>
            <a:br>
              <a:rPr lang="en-GB" dirty="0" smtClean="0"/>
            </a:br>
            <a:r>
              <a:rPr lang="en-GB" dirty="0" smtClean="0"/>
              <a:t>B. LTE</a:t>
            </a:r>
            <a:br>
              <a:rPr lang="en-GB" dirty="0" smtClean="0"/>
            </a:br>
            <a:r>
              <a:rPr lang="en-GB" dirty="0" smtClean="0"/>
              <a:t>C. </a:t>
            </a:r>
            <a:r>
              <a:rPr lang="en-GB" dirty="0" smtClean="0">
                <a:solidFill>
                  <a:srgbClr val="C00000"/>
                </a:solidFill>
              </a:rPr>
              <a:t>WCDMA</a:t>
            </a:r>
            <a:r>
              <a:rPr lang="en-GB" dirty="0" smtClean="0"/>
              <a:t/>
            </a:r>
            <a:br>
              <a:rPr lang="en-GB" dirty="0" smtClean="0"/>
            </a:br>
            <a:r>
              <a:rPr lang="en-GB" dirty="0" smtClean="0"/>
              <a:t>D. OFDM</a:t>
            </a:r>
          </a:p>
          <a:p>
            <a:endParaRPr lang="en-GB" dirty="0"/>
          </a:p>
          <a:p>
            <a:r>
              <a:rPr lang="en-GB" b="1" dirty="0" smtClean="0"/>
              <a:t>12. What major service became common with 3G?</a:t>
            </a:r>
            <a:r>
              <a:rPr lang="en-GB" dirty="0" smtClean="0"/>
              <a:t/>
            </a:r>
            <a:br>
              <a:rPr lang="en-GB" dirty="0" smtClean="0"/>
            </a:br>
            <a:r>
              <a:rPr lang="en-GB" dirty="0" smtClean="0"/>
              <a:t>A. Voice-only calling</a:t>
            </a:r>
            <a:br>
              <a:rPr lang="en-GB" dirty="0" smtClean="0"/>
            </a:br>
            <a:r>
              <a:rPr lang="en-GB" dirty="0" smtClean="0"/>
              <a:t>B. SMS</a:t>
            </a:r>
            <a:br>
              <a:rPr lang="en-GB" dirty="0" smtClean="0"/>
            </a:br>
            <a:r>
              <a:rPr lang="en-GB" dirty="0" smtClean="0"/>
              <a:t>C. </a:t>
            </a:r>
            <a:r>
              <a:rPr lang="en-GB" dirty="0" smtClean="0">
                <a:solidFill>
                  <a:srgbClr val="C00000"/>
                </a:solidFill>
              </a:rPr>
              <a:t>High-speed internet access</a:t>
            </a:r>
            <a:br>
              <a:rPr lang="en-GB" dirty="0" smtClean="0">
                <a:solidFill>
                  <a:srgbClr val="C00000"/>
                </a:solidFill>
              </a:rPr>
            </a:br>
            <a:r>
              <a:rPr lang="en-GB" dirty="0" smtClean="0"/>
              <a:t>D. Analog video</a:t>
            </a:r>
            <a:endParaRPr lang="en-GB" dirty="0"/>
          </a:p>
        </p:txBody>
      </p:sp>
      <p:sp>
        <p:nvSpPr>
          <p:cNvPr id="7" name="Rectangle 6"/>
          <p:cNvSpPr/>
          <p:nvPr/>
        </p:nvSpPr>
        <p:spPr>
          <a:xfrm>
            <a:off x="6324600" y="180901"/>
            <a:ext cx="5791201" cy="6448499"/>
          </a:xfrm>
          <a:prstGeom prst="rect">
            <a:avLst/>
          </a:prstGeom>
        </p:spPr>
        <p:txBody>
          <a:bodyPr wrap="square" lIns="76773" tIns="38387" rIns="76773" bIns="38387">
            <a:spAutoFit/>
          </a:bodyPr>
          <a:lstStyle/>
          <a:p>
            <a:r>
              <a:rPr lang="en-GB" b="1" dirty="0" smtClean="0"/>
              <a:t>13, What is the typical data speed of 3G?</a:t>
            </a:r>
            <a:r>
              <a:rPr lang="en-GB" dirty="0" smtClean="0"/>
              <a:t/>
            </a:r>
            <a:br>
              <a:rPr lang="en-GB" dirty="0" smtClean="0"/>
            </a:br>
            <a:r>
              <a:rPr lang="en-GB" dirty="0" smtClean="0"/>
              <a:t>A. 144 Kbps</a:t>
            </a:r>
            <a:br>
              <a:rPr lang="en-GB" dirty="0" smtClean="0"/>
            </a:br>
            <a:r>
              <a:rPr lang="en-GB" dirty="0" smtClean="0"/>
              <a:t>B. </a:t>
            </a:r>
            <a:r>
              <a:rPr lang="en-GB" dirty="0" smtClean="0">
                <a:solidFill>
                  <a:srgbClr val="C00000"/>
                </a:solidFill>
              </a:rPr>
              <a:t>384 Kbps to 2 Mbps</a:t>
            </a:r>
            <a:r>
              <a:rPr lang="en-GB" dirty="0" smtClean="0"/>
              <a:t/>
            </a:r>
            <a:br>
              <a:rPr lang="en-GB" dirty="0" smtClean="0"/>
            </a:br>
            <a:r>
              <a:rPr lang="en-GB" dirty="0" smtClean="0"/>
              <a:t>C. 10 Mbps</a:t>
            </a:r>
            <a:br>
              <a:rPr lang="en-GB" dirty="0" smtClean="0"/>
            </a:br>
            <a:r>
              <a:rPr lang="en-GB" dirty="0" smtClean="0"/>
              <a:t>D. 100 Mbps</a:t>
            </a:r>
          </a:p>
          <a:p>
            <a:endParaRPr lang="en-GB" b="1" dirty="0"/>
          </a:p>
          <a:p>
            <a:r>
              <a:rPr lang="en-GB" b="1" dirty="0" smtClean="0"/>
              <a:t>14. Which of the following is NOT a 3G technology?</a:t>
            </a:r>
            <a:r>
              <a:rPr lang="en-GB" dirty="0" smtClean="0"/>
              <a:t/>
            </a:r>
            <a:br>
              <a:rPr lang="en-GB" dirty="0" smtClean="0"/>
            </a:br>
            <a:r>
              <a:rPr lang="en-GB" dirty="0" smtClean="0"/>
              <a:t>A. UMTS</a:t>
            </a:r>
            <a:br>
              <a:rPr lang="en-GB" dirty="0" smtClean="0"/>
            </a:br>
            <a:r>
              <a:rPr lang="en-GB" dirty="0" smtClean="0"/>
              <a:t>B. CDMA2000</a:t>
            </a:r>
            <a:br>
              <a:rPr lang="en-GB" dirty="0" smtClean="0"/>
            </a:br>
            <a:r>
              <a:rPr lang="en-GB" dirty="0" smtClean="0"/>
              <a:t>C. </a:t>
            </a:r>
            <a:r>
              <a:rPr lang="en-GB" dirty="0" smtClean="0">
                <a:solidFill>
                  <a:srgbClr val="C00000"/>
                </a:solidFill>
              </a:rPr>
              <a:t>EDGE</a:t>
            </a:r>
            <a:r>
              <a:rPr lang="en-GB" dirty="0" smtClean="0"/>
              <a:t/>
            </a:r>
            <a:br>
              <a:rPr lang="en-GB" dirty="0" smtClean="0"/>
            </a:br>
            <a:r>
              <a:rPr lang="en-GB" dirty="0" smtClean="0"/>
              <a:t>D. HSPA</a:t>
            </a:r>
            <a:r>
              <a:rPr lang="en-GB" dirty="0"/>
              <a:t/>
            </a:r>
            <a:br>
              <a:rPr lang="en-GB" dirty="0"/>
            </a:br>
            <a:endParaRPr lang="en-GB" dirty="0" smtClean="0"/>
          </a:p>
          <a:p>
            <a:r>
              <a:rPr lang="en-GB" b="1" dirty="0" smtClean="0"/>
              <a:t>15. Which year did 3G begin widespread adoption?</a:t>
            </a:r>
            <a:r>
              <a:rPr lang="en-GB" dirty="0" smtClean="0"/>
              <a:t/>
            </a:r>
            <a:br>
              <a:rPr lang="en-GB" dirty="0" smtClean="0"/>
            </a:br>
            <a:r>
              <a:rPr lang="en-GB" dirty="0" smtClean="0"/>
              <a:t>A. 1991</a:t>
            </a:r>
            <a:br>
              <a:rPr lang="en-GB" dirty="0" smtClean="0"/>
            </a:br>
            <a:r>
              <a:rPr lang="en-GB" dirty="0" smtClean="0"/>
              <a:t>B. </a:t>
            </a:r>
            <a:r>
              <a:rPr lang="en-GB" dirty="0" smtClean="0">
                <a:solidFill>
                  <a:srgbClr val="C00000"/>
                </a:solidFill>
              </a:rPr>
              <a:t>1999</a:t>
            </a:r>
            <a:r>
              <a:rPr lang="en-GB" dirty="0" smtClean="0"/>
              <a:t/>
            </a:r>
            <a:br>
              <a:rPr lang="en-GB" dirty="0" smtClean="0"/>
            </a:br>
            <a:r>
              <a:rPr lang="en-GB" dirty="0" smtClean="0"/>
              <a:t>C. 2005</a:t>
            </a:r>
            <a:br>
              <a:rPr lang="en-GB" dirty="0" smtClean="0"/>
            </a:br>
            <a:r>
              <a:rPr lang="en-GB" dirty="0" smtClean="0"/>
              <a:t>D. 2010</a:t>
            </a:r>
          </a:p>
          <a:p>
            <a:endParaRPr lang="en-GB" dirty="0"/>
          </a:p>
          <a:p>
            <a:r>
              <a:rPr lang="en-GB" b="1" dirty="0" smtClean="0"/>
              <a:t>16. Which technology is the backbone of 4G?</a:t>
            </a:r>
            <a:r>
              <a:rPr lang="en-GB" dirty="0" smtClean="0"/>
              <a:t/>
            </a:r>
            <a:br>
              <a:rPr lang="en-GB" dirty="0" smtClean="0"/>
            </a:br>
            <a:r>
              <a:rPr lang="en-GB" dirty="0" smtClean="0"/>
              <a:t>A. </a:t>
            </a:r>
            <a:r>
              <a:rPr lang="en-GB" dirty="0" smtClean="0">
                <a:solidFill>
                  <a:srgbClr val="C00000"/>
                </a:solidFill>
              </a:rPr>
              <a:t>LTE</a:t>
            </a:r>
            <a:r>
              <a:rPr lang="en-GB" dirty="0" smtClean="0"/>
              <a:t/>
            </a:r>
            <a:br>
              <a:rPr lang="en-GB" dirty="0" smtClean="0"/>
            </a:br>
            <a:r>
              <a:rPr lang="en-GB" dirty="0" smtClean="0"/>
              <a:t>B. GSM</a:t>
            </a:r>
            <a:br>
              <a:rPr lang="en-GB" dirty="0" smtClean="0"/>
            </a:br>
            <a:r>
              <a:rPr lang="en-GB" dirty="0" smtClean="0"/>
              <a:t>C. WCDMA</a:t>
            </a:r>
            <a:br>
              <a:rPr lang="en-GB" dirty="0" smtClean="0"/>
            </a:br>
            <a:r>
              <a:rPr lang="en-GB" dirty="0" smtClean="0"/>
              <a:t>D. EDGE</a:t>
            </a:r>
            <a:endParaRPr lang="en-GB" dirty="0"/>
          </a:p>
        </p:txBody>
      </p:sp>
    </p:spTree>
    <p:extLst>
      <p:ext uri="{BB962C8B-B14F-4D97-AF65-F5344CB8AC3E}">
        <p14:creationId xmlns:p14="http://schemas.microsoft.com/office/powerpoint/2010/main" val="31524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wipe(down)">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wipe(down)">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down)">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2820CF4-349B-4D4F-9D5C-59B9A2C38D59}" type="slidenum">
              <a:rPr lang="en-US" smtClean="0"/>
              <a:pPr/>
              <a:t>16</a:t>
            </a:fld>
            <a:endParaRPr lang="en-US"/>
          </a:p>
        </p:txBody>
      </p:sp>
      <p:sp>
        <p:nvSpPr>
          <p:cNvPr id="6" name="Rectangle 5"/>
          <p:cNvSpPr/>
          <p:nvPr/>
        </p:nvSpPr>
        <p:spPr>
          <a:xfrm>
            <a:off x="76200" y="139740"/>
            <a:ext cx="6096000" cy="6725497"/>
          </a:xfrm>
          <a:prstGeom prst="rect">
            <a:avLst/>
          </a:prstGeom>
        </p:spPr>
        <p:txBody>
          <a:bodyPr lIns="76773" tIns="38387" rIns="76773" bIns="38387">
            <a:spAutoFit/>
          </a:bodyPr>
          <a:lstStyle/>
          <a:p>
            <a:r>
              <a:rPr lang="en-GB" b="1" dirty="0" smtClean="0"/>
              <a:t>17. What is the maximum theoretical speed of 4G LTE?</a:t>
            </a:r>
            <a:r>
              <a:rPr lang="en-GB" dirty="0" smtClean="0"/>
              <a:t/>
            </a:r>
            <a:br>
              <a:rPr lang="en-GB" dirty="0" smtClean="0"/>
            </a:br>
            <a:r>
              <a:rPr lang="en-GB" dirty="0" smtClean="0"/>
              <a:t>A. 10 Mbps</a:t>
            </a:r>
            <a:br>
              <a:rPr lang="en-GB" dirty="0" smtClean="0"/>
            </a:br>
            <a:r>
              <a:rPr lang="en-GB" dirty="0" smtClean="0"/>
              <a:t>B. 100 Mbps</a:t>
            </a:r>
            <a:br>
              <a:rPr lang="en-GB" dirty="0" smtClean="0"/>
            </a:br>
            <a:r>
              <a:rPr lang="en-GB" dirty="0" smtClean="0"/>
              <a:t>C. </a:t>
            </a:r>
            <a:r>
              <a:rPr lang="en-GB" dirty="0" smtClean="0">
                <a:solidFill>
                  <a:srgbClr val="C00000"/>
                </a:solidFill>
              </a:rPr>
              <a:t>1 </a:t>
            </a:r>
            <a:r>
              <a:rPr lang="en-GB" dirty="0" err="1" smtClean="0">
                <a:solidFill>
                  <a:srgbClr val="C00000"/>
                </a:solidFill>
              </a:rPr>
              <a:t>Gbps</a:t>
            </a:r>
            <a:r>
              <a:rPr lang="en-GB" dirty="0" smtClean="0">
                <a:solidFill>
                  <a:srgbClr val="C00000"/>
                </a:solidFill>
              </a:rPr>
              <a:t/>
            </a:r>
            <a:br>
              <a:rPr lang="en-GB" dirty="0" smtClean="0">
                <a:solidFill>
                  <a:srgbClr val="C00000"/>
                </a:solidFill>
              </a:rPr>
            </a:br>
            <a:r>
              <a:rPr lang="en-GB" dirty="0" smtClean="0"/>
              <a:t>D. 10 </a:t>
            </a:r>
            <a:r>
              <a:rPr lang="en-GB" dirty="0" err="1" smtClean="0"/>
              <a:t>Gbps</a:t>
            </a:r>
            <a:endParaRPr lang="en-GB" dirty="0" smtClean="0"/>
          </a:p>
          <a:p>
            <a:endParaRPr lang="en-GB" b="1" dirty="0"/>
          </a:p>
          <a:p>
            <a:r>
              <a:rPr lang="en-GB" b="1" dirty="0" smtClean="0"/>
              <a:t>18. Which of the following is a key feature of 4G?</a:t>
            </a:r>
            <a:r>
              <a:rPr lang="en-GB" dirty="0" smtClean="0"/>
              <a:t/>
            </a:r>
            <a:br>
              <a:rPr lang="en-GB" dirty="0" smtClean="0"/>
            </a:br>
            <a:r>
              <a:rPr lang="en-GB" dirty="0" smtClean="0"/>
              <a:t>A. Analog transmission</a:t>
            </a:r>
            <a:br>
              <a:rPr lang="en-GB" dirty="0" smtClean="0"/>
            </a:br>
            <a:r>
              <a:rPr lang="en-GB" dirty="0" smtClean="0"/>
              <a:t>B. </a:t>
            </a:r>
            <a:r>
              <a:rPr lang="en-GB" dirty="0" smtClean="0">
                <a:solidFill>
                  <a:srgbClr val="C00000"/>
                </a:solidFill>
              </a:rPr>
              <a:t>IP-based communication</a:t>
            </a:r>
            <a:r>
              <a:rPr lang="en-GB" dirty="0" smtClean="0"/>
              <a:t/>
            </a:r>
            <a:br>
              <a:rPr lang="en-GB" dirty="0" smtClean="0"/>
            </a:br>
            <a:r>
              <a:rPr lang="en-GB" dirty="0" smtClean="0"/>
              <a:t>C. Circuit switching</a:t>
            </a:r>
            <a:br>
              <a:rPr lang="en-GB" dirty="0" smtClean="0"/>
            </a:br>
            <a:r>
              <a:rPr lang="en-GB" dirty="0" smtClean="0"/>
              <a:t>D. No internet access</a:t>
            </a:r>
          </a:p>
          <a:p>
            <a:endParaRPr lang="en-GB" b="1" dirty="0" smtClean="0"/>
          </a:p>
          <a:p>
            <a:r>
              <a:rPr lang="en-GB" b="1" dirty="0" smtClean="0"/>
              <a:t>19. Which application became popular due to 4G?</a:t>
            </a:r>
            <a:r>
              <a:rPr lang="en-GB" dirty="0" smtClean="0"/>
              <a:t/>
            </a:r>
            <a:br>
              <a:rPr lang="en-GB" dirty="0" smtClean="0"/>
            </a:br>
            <a:r>
              <a:rPr lang="en-GB" dirty="0" smtClean="0"/>
              <a:t>A. Fax</a:t>
            </a:r>
            <a:br>
              <a:rPr lang="en-GB" dirty="0" smtClean="0"/>
            </a:br>
            <a:r>
              <a:rPr lang="en-GB" dirty="0" smtClean="0"/>
              <a:t>B. </a:t>
            </a:r>
            <a:r>
              <a:rPr lang="en-GB" dirty="0" smtClean="0">
                <a:solidFill>
                  <a:srgbClr val="C00000"/>
                </a:solidFill>
              </a:rPr>
              <a:t>Streaming HD videos</a:t>
            </a:r>
            <a:br>
              <a:rPr lang="en-GB" dirty="0" smtClean="0">
                <a:solidFill>
                  <a:srgbClr val="C00000"/>
                </a:solidFill>
              </a:rPr>
            </a:br>
            <a:r>
              <a:rPr lang="en-GB" dirty="0" smtClean="0"/>
              <a:t>C. Paging</a:t>
            </a:r>
            <a:br>
              <a:rPr lang="en-GB" dirty="0" smtClean="0"/>
            </a:br>
            <a:r>
              <a:rPr lang="en-GB" dirty="0" smtClean="0"/>
              <a:t>D. Morse code</a:t>
            </a:r>
          </a:p>
          <a:p>
            <a:endParaRPr lang="en-GB" dirty="0"/>
          </a:p>
          <a:p>
            <a:r>
              <a:rPr lang="en-GB" b="1" dirty="0" smtClean="0"/>
              <a:t>20. What does LTE stand for?</a:t>
            </a:r>
            <a:r>
              <a:rPr lang="en-GB" dirty="0" smtClean="0"/>
              <a:t/>
            </a:r>
            <a:br>
              <a:rPr lang="en-GB" dirty="0" smtClean="0"/>
            </a:br>
            <a:r>
              <a:rPr lang="en-GB" dirty="0" smtClean="0"/>
              <a:t>A. Light Transmission Efficiency</a:t>
            </a:r>
            <a:br>
              <a:rPr lang="en-GB" dirty="0" smtClean="0"/>
            </a:br>
            <a:r>
              <a:rPr lang="en-GB" dirty="0" smtClean="0"/>
              <a:t>B. </a:t>
            </a:r>
            <a:r>
              <a:rPr lang="en-GB" dirty="0" smtClean="0">
                <a:solidFill>
                  <a:srgbClr val="C00000"/>
                </a:solidFill>
              </a:rPr>
              <a:t>Long-Term Evolution</a:t>
            </a:r>
            <a:r>
              <a:rPr lang="en-GB" dirty="0" smtClean="0"/>
              <a:t/>
            </a:r>
            <a:br>
              <a:rPr lang="en-GB" dirty="0" smtClean="0"/>
            </a:br>
            <a:r>
              <a:rPr lang="en-GB" dirty="0" smtClean="0"/>
              <a:t>C. Local Transmission Exchange</a:t>
            </a:r>
            <a:br>
              <a:rPr lang="en-GB" dirty="0" smtClean="0"/>
            </a:br>
            <a:r>
              <a:rPr lang="en-GB" dirty="0" smtClean="0"/>
              <a:t>D. Line Termination Equipment</a:t>
            </a:r>
            <a:endParaRPr lang="en-GB" dirty="0"/>
          </a:p>
        </p:txBody>
      </p:sp>
      <p:sp>
        <p:nvSpPr>
          <p:cNvPr id="7" name="Rectangle 6"/>
          <p:cNvSpPr/>
          <p:nvPr/>
        </p:nvSpPr>
        <p:spPr>
          <a:xfrm>
            <a:off x="6096000" y="152400"/>
            <a:ext cx="6096000" cy="6725497"/>
          </a:xfrm>
          <a:prstGeom prst="rect">
            <a:avLst/>
          </a:prstGeom>
        </p:spPr>
        <p:txBody>
          <a:bodyPr lIns="76773" tIns="38387" rIns="76773" bIns="38387">
            <a:spAutoFit/>
          </a:bodyPr>
          <a:lstStyle/>
          <a:p>
            <a:r>
              <a:rPr lang="en-GB" b="1" dirty="0" smtClean="0"/>
              <a:t>18. What is a key technology enabling 5G?</a:t>
            </a:r>
            <a:r>
              <a:rPr lang="en-GB" dirty="0" smtClean="0"/>
              <a:t/>
            </a:r>
            <a:br>
              <a:rPr lang="en-GB" dirty="0" smtClean="0"/>
            </a:br>
            <a:r>
              <a:rPr lang="en-GB" dirty="0" smtClean="0"/>
              <a:t>A. GSM</a:t>
            </a:r>
            <a:br>
              <a:rPr lang="en-GB" dirty="0" smtClean="0"/>
            </a:br>
            <a:r>
              <a:rPr lang="en-GB" dirty="0" smtClean="0"/>
              <a:t>B. Circuit switching</a:t>
            </a:r>
            <a:br>
              <a:rPr lang="en-GB" dirty="0" smtClean="0"/>
            </a:br>
            <a:r>
              <a:rPr lang="en-GB" dirty="0" smtClean="0"/>
              <a:t>C. </a:t>
            </a:r>
            <a:r>
              <a:rPr lang="en-GB" dirty="0" smtClean="0">
                <a:solidFill>
                  <a:srgbClr val="C00000"/>
                </a:solidFill>
              </a:rPr>
              <a:t>Massive MIMO</a:t>
            </a:r>
            <a:br>
              <a:rPr lang="en-GB" dirty="0" smtClean="0">
                <a:solidFill>
                  <a:srgbClr val="C00000"/>
                </a:solidFill>
              </a:rPr>
            </a:br>
            <a:r>
              <a:rPr lang="en-GB" dirty="0" smtClean="0"/>
              <a:t>D. CDMA</a:t>
            </a:r>
          </a:p>
          <a:p>
            <a:endParaRPr lang="en-GB" b="1" dirty="0"/>
          </a:p>
          <a:p>
            <a:r>
              <a:rPr lang="en-GB" b="1" dirty="0" smtClean="0"/>
              <a:t>19. Which of the following is the highest theoretical speed of 5G?</a:t>
            </a:r>
            <a:r>
              <a:rPr lang="en-GB" dirty="0" smtClean="0"/>
              <a:t/>
            </a:r>
            <a:br>
              <a:rPr lang="en-GB" dirty="0" smtClean="0"/>
            </a:br>
            <a:r>
              <a:rPr lang="en-GB" dirty="0" smtClean="0"/>
              <a:t>A. 1 </a:t>
            </a:r>
            <a:r>
              <a:rPr lang="en-GB" dirty="0" err="1" smtClean="0"/>
              <a:t>Gbps</a:t>
            </a:r>
            <a:r>
              <a:rPr lang="en-GB" dirty="0" smtClean="0"/>
              <a:t/>
            </a:r>
            <a:br>
              <a:rPr lang="en-GB" dirty="0" smtClean="0"/>
            </a:br>
            <a:r>
              <a:rPr lang="en-GB" dirty="0" smtClean="0"/>
              <a:t>B. 5 </a:t>
            </a:r>
            <a:r>
              <a:rPr lang="en-GB" dirty="0" err="1" smtClean="0"/>
              <a:t>Gbps</a:t>
            </a:r>
            <a:r>
              <a:rPr lang="en-GB" dirty="0" smtClean="0"/>
              <a:t/>
            </a:r>
            <a:br>
              <a:rPr lang="en-GB" dirty="0" smtClean="0"/>
            </a:br>
            <a:r>
              <a:rPr lang="en-GB" dirty="0" smtClean="0"/>
              <a:t>C. </a:t>
            </a:r>
            <a:r>
              <a:rPr lang="en-GB" dirty="0" smtClean="0">
                <a:solidFill>
                  <a:srgbClr val="C00000"/>
                </a:solidFill>
              </a:rPr>
              <a:t>10 </a:t>
            </a:r>
            <a:r>
              <a:rPr lang="en-GB" dirty="0" err="1" smtClean="0">
                <a:solidFill>
                  <a:srgbClr val="C00000"/>
                </a:solidFill>
              </a:rPr>
              <a:t>Gbps</a:t>
            </a:r>
            <a:r>
              <a:rPr lang="en-GB" dirty="0" smtClean="0">
                <a:solidFill>
                  <a:srgbClr val="C00000"/>
                </a:solidFill>
              </a:rPr>
              <a:t/>
            </a:r>
            <a:br>
              <a:rPr lang="en-GB" dirty="0" smtClean="0">
                <a:solidFill>
                  <a:srgbClr val="C00000"/>
                </a:solidFill>
              </a:rPr>
            </a:br>
            <a:r>
              <a:rPr lang="en-GB" dirty="0" smtClean="0"/>
              <a:t>D. 100 Mbps</a:t>
            </a:r>
          </a:p>
          <a:p>
            <a:endParaRPr lang="en-GB" b="1" dirty="0" smtClean="0"/>
          </a:p>
          <a:p>
            <a:r>
              <a:rPr lang="en-GB" b="1" dirty="0" smtClean="0"/>
              <a:t>20. What is the average latency expected in 5G?</a:t>
            </a:r>
            <a:r>
              <a:rPr lang="en-GB" dirty="0" smtClean="0"/>
              <a:t/>
            </a:r>
            <a:br>
              <a:rPr lang="en-GB" dirty="0" smtClean="0"/>
            </a:br>
            <a:r>
              <a:rPr lang="en-GB" dirty="0" smtClean="0"/>
              <a:t>A. 100 </a:t>
            </a:r>
            <a:r>
              <a:rPr lang="en-GB" dirty="0" err="1" smtClean="0"/>
              <a:t>ms</a:t>
            </a:r>
            <a:r>
              <a:rPr lang="en-GB" dirty="0" smtClean="0"/>
              <a:t/>
            </a:r>
            <a:br>
              <a:rPr lang="en-GB" dirty="0" smtClean="0"/>
            </a:br>
            <a:r>
              <a:rPr lang="en-GB" dirty="0" smtClean="0"/>
              <a:t>B. 50 </a:t>
            </a:r>
            <a:r>
              <a:rPr lang="en-GB" dirty="0" err="1" smtClean="0"/>
              <a:t>ms</a:t>
            </a:r>
            <a:r>
              <a:rPr lang="en-GB" dirty="0" smtClean="0"/>
              <a:t/>
            </a:r>
            <a:br>
              <a:rPr lang="en-GB" dirty="0" smtClean="0"/>
            </a:br>
            <a:r>
              <a:rPr lang="en-GB" dirty="0" smtClean="0"/>
              <a:t>C. 10 </a:t>
            </a:r>
            <a:r>
              <a:rPr lang="en-GB" dirty="0" err="1" smtClean="0"/>
              <a:t>ms</a:t>
            </a:r>
            <a:r>
              <a:rPr lang="en-GB" dirty="0" smtClean="0"/>
              <a:t/>
            </a:r>
            <a:br>
              <a:rPr lang="en-GB" dirty="0" smtClean="0"/>
            </a:br>
            <a:r>
              <a:rPr lang="en-GB" dirty="0" smtClean="0"/>
              <a:t>D. </a:t>
            </a:r>
            <a:r>
              <a:rPr lang="en-GB" dirty="0" smtClean="0">
                <a:solidFill>
                  <a:srgbClr val="C00000"/>
                </a:solidFill>
              </a:rPr>
              <a:t>1 </a:t>
            </a:r>
            <a:r>
              <a:rPr lang="en-GB" dirty="0" err="1" smtClean="0">
                <a:solidFill>
                  <a:srgbClr val="C00000"/>
                </a:solidFill>
              </a:rPr>
              <a:t>ms</a:t>
            </a:r>
            <a:endParaRPr lang="en-GB" dirty="0" smtClean="0">
              <a:solidFill>
                <a:srgbClr val="C00000"/>
              </a:solidFill>
            </a:endParaRPr>
          </a:p>
          <a:p>
            <a:endParaRPr lang="en-GB" dirty="0"/>
          </a:p>
          <a:p>
            <a:r>
              <a:rPr lang="en-GB" b="1" dirty="0" smtClean="0"/>
              <a:t>21. Which frequency band is used in 5G </a:t>
            </a:r>
            <a:r>
              <a:rPr lang="en-GB" b="1" dirty="0" err="1" smtClean="0"/>
              <a:t>mmWave</a:t>
            </a:r>
            <a:r>
              <a:rPr lang="en-GB" b="1" dirty="0" smtClean="0"/>
              <a:t>?</a:t>
            </a:r>
            <a:r>
              <a:rPr lang="en-GB" dirty="0" smtClean="0"/>
              <a:t/>
            </a:r>
            <a:br>
              <a:rPr lang="en-GB" dirty="0" smtClean="0"/>
            </a:br>
            <a:r>
              <a:rPr lang="en-GB" dirty="0" smtClean="0"/>
              <a:t>A. Below 1 GHz</a:t>
            </a:r>
            <a:br>
              <a:rPr lang="en-GB" dirty="0" smtClean="0"/>
            </a:br>
            <a:r>
              <a:rPr lang="en-GB" dirty="0" smtClean="0"/>
              <a:t>B. 1–2 GHz</a:t>
            </a:r>
            <a:br>
              <a:rPr lang="en-GB" dirty="0" smtClean="0"/>
            </a:br>
            <a:r>
              <a:rPr lang="en-GB" dirty="0" smtClean="0"/>
              <a:t>C. 3–6 GHz</a:t>
            </a:r>
            <a:br>
              <a:rPr lang="en-GB" dirty="0" smtClean="0"/>
            </a:br>
            <a:r>
              <a:rPr lang="en-GB" dirty="0" smtClean="0"/>
              <a:t>D. </a:t>
            </a:r>
            <a:r>
              <a:rPr lang="en-GB" dirty="0" smtClean="0">
                <a:solidFill>
                  <a:srgbClr val="C00000"/>
                </a:solidFill>
              </a:rPr>
              <a:t>Above 24 GHz</a:t>
            </a:r>
            <a:endParaRPr lang="en-GB" dirty="0">
              <a:solidFill>
                <a:srgbClr val="C00000"/>
              </a:solidFill>
            </a:endParaRPr>
          </a:p>
        </p:txBody>
      </p:sp>
    </p:spTree>
    <p:extLst>
      <p:ext uri="{BB962C8B-B14F-4D97-AF65-F5344CB8AC3E}">
        <p14:creationId xmlns:p14="http://schemas.microsoft.com/office/powerpoint/2010/main" val="17514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arn(inVertic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arn(inVertic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barn(inVertical)">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barn(inVertical)">
                                      <p:cBhvr>
                                        <p:cTn id="4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39740"/>
            <a:ext cx="5638800" cy="6725497"/>
          </a:xfrm>
          <a:prstGeom prst="rect">
            <a:avLst/>
          </a:prstGeom>
        </p:spPr>
        <p:txBody>
          <a:bodyPr wrap="square" lIns="76773" tIns="38387" rIns="76773" bIns="38387">
            <a:spAutoFit/>
          </a:bodyPr>
          <a:lstStyle/>
          <a:p>
            <a:r>
              <a:rPr lang="en-GB" b="1" dirty="0" smtClean="0"/>
              <a:t>22. Which application is highly supported by 5G?</a:t>
            </a:r>
            <a:r>
              <a:rPr lang="en-GB" dirty="0" smtClean="0"/>
              <a:t/>
            </a:r>
            <a:br>
              <a:rPr lang="en-GB" dirty="0" smtClean="0"/>
            </a:br>
            <a:r>
              <a:rPr lang="en-GB" dirty="0" smtClean="0"/>
              <a:t>A. Morse code</a:t>
            </a:r>
            <a:br>
              <a:rPr lang="en-GB" dirty="0" smtClean="0"/>
            </a:br>
            <a:r>
              <a:rPr lang="en-GB" dirty="0" smtClean="0"/>
              <a:t>B. HD radio</a:t>
            </a:r>
            <a:br>
              <a:rPr lang="en-GB" dirty="0" smtClean="0"/>
            </a:br>
            <a:r>
              <a:rPr lang="en-GB" dirty="0" smtClean="0"/>
              <a:t>C. </a:t>
            </a:r>
            <a:r>
              <a:rPr lang="en-GB" dirty="0" smtClean="0">
                <a:solidFill>
                  <a:srgbClr val="C00000"/>
                </a:solidFill>
              </a:rPr>
              <a:t>Augmented Reality</a:t>
            </a:r>
            <a:r>
              <a:rPr lang="en-GB" dirty="0" smtClean="0"/>
              <a:t/>
            </a:r>
            <a:br>
              <a:rPr lang="en-GB" dirty="0" smtClean="0"/>
            </a:br>
            <a:r>
              <a:rPr lang="en-GB" dirty="0" smtClean="0"/>
              <a:t>D. Voice-only calling</a:t>
            </a:r>
          </a:p>
          <a:p>
            <a:endParaRPr lang="en-GB" b="1" dirty="0"/>
          </a:p>
          <a:p>
            <a:r>
              <a:rPr lang="en-GB" b="1" dirty="0" smtClean="0"/>
              <a:t>23. Which generation first introduced internet browsing on mobile phones?</a:t>
            </a:r>
            <a:r>
              <a:rPr lang="en-GB" dirty="0" smtClean="0"/>
              <a:t/>
            </a:r>
            <a:br>
              <a:rPr lang="en-GB" dirty="0" smtClean="0"/>
            </a:br>
            <a:r>
              <a:rPr lang="en-GB" dirty="0" smtClean="0"/>
              <a:t>A. 1G</a:t>
            </a:r>
            <a:br>
              <a:rPr lang="en-GB" dirty="0" smtClean="0"/>
            </a:br>
            <a:r>
              <a:rPr lang="en-GB" dirty="0" smtClean="0"/>
              <a:t>B. 2G</a:t>
            </a:r>
            <a:br>
              <a:rPr lang="en-GB" dirty="0" smtClean="0"/>
            </a:br>
            <a:r>
              <a:rPr lang="en-GB" dirty="0" smtClean="0"/>
              <a:t>C. </a:t>
            </a:r>
            <a:r>
              <a:rPr lang="en-GB" dirty="0" smtClean="0">
                <a:solidFill>
                  <a:srgbClr val="C00000"/>
                </a:solidFill>
              </a:rPr>
              <a:t>3G</a:t>
            </a:r>
            <a:r>
              <a:rPr lang="en-GB" dirty="0" smtClean="0"/>
              <a:t/>
            </a:r>
            <a:br>
              <a:rPr lang="en-GB" dirty="0" smtClean="0"/>
            </a:br>
            <a:r>
              <a:rPr lang="en-GB" dirty="0" smtClean="0"/>
              <a:t>D. 4G</a:t>
            </a:r>
          </a:p>
          <a:p>
            <a:endParaRPr lang="en-GB" dirty="0"/>
          </a:p>
          <a:p>
            <a:r>
              <a:rPr lang="en-GB" b="1" dirty="0" smtClean="0"/>
              <a:t>24. Which of these is a use case for 5G?</a:t>
            </a:r>
            <a:r>
              <a:rPr lang="en-GB" dirty="0" smtClean="0"/>
              <a:t/>
            </a:r>
            <a:br>
              <a:rPr lang="en-GB" dirty="0" smtClean="0"/>
            </a:br>
            <a:r>
              <a:rPr lang="en-GB" dirty="0" smtClean="0"/>
              <a:t>A. Slow SMS</a:t>
            </a:r>
            <a:br>
              <a:rPr lang="en-GB" dirty="0" smtClean="0"/>
            </a:br>
            <a:r>
              <a:rPr lang="en-GB" dirty="0" smtClean="0"/>
              <a:t>B. </a:t>
            </a:r>
            <a:r>
              <a:rPr lang="en-GB" dirty="0" smtClean="0">
                <a:solidFill>
                  <a:srgbClr val="C00000"/>
                </a:solidFill>
              </a:rPr>
              <a:t>Self-driving cars</a:t>
            </a:r>
            <a:br>
              <a:rPr lang="en-GB" dirty="0" smtClean="0">
                <a:solidFill>
                  <a:srgbClr val="C00000"/>
                </a:solidFill>
              </a:rPr>
            </a:br>
            <a:r>
              <a:rPr lang="en-GB" dirty="0" smtClean="0"/>
              <a:t>C. Rotary phones</a:t>
            </a:r>
            <a:br>
              <a:rPr lang="en-GB" dirty="0" smtClean="0"/>
            </a:br>
            <a:r>
              <a:rPr lang="en-GB" dirty="0" smtClean="0"/>
              <a:t>D. Voice paging</a:t>
            </a:r>
          </a:p>
          <a:p>
            <a:endParaRPr lang="en-GB" dirty="0" smtClean="0"/>
          </a:p>
          <a:p>
            <a:r>
              <a:rPr lang="en-GB" b="1" dirty="0" smtClean="0"/>
              <a:t>25. What challenge does </a:t>
            </a:r>
            <a:r>
              <a:rPr lang="en-GB" b="1" dirty="0" err="1" smtClean="0"/>
              <a:t>mmWave</a:t>
            </a:r>
            <a:r>
              <a:rPr lang="en-GB" b="1" dirty="0" smtClean="0"/>
              <a:t> face in 5G?</a:t>
            </a:r>
            <a:r>
              <a:rPr lang="en-GB" dirty="0" smtClean="0"/>
              <a:t/>
            </a:r>
            <a:br>
              <a:rPr lang="en-GB" dirty="0" smtClean="0"/>
            </a:br>
            <a:r>
              <a:rPr lang="en-GB" dirty="0" smtClean="0"/>
              <a:t>A. High penetration</a:t>
            </a:r>
            <a:br>
              <a:rPr lang="en-GB" dirty="0" smtClean="0"/>
            </a:br>
            <a:r>
              <a:rPr lang="en-GB" dirty="0" smtClean="0"/>
              <a:t>B. Low cost</a:t>
            </a:r>
            <a:br>
              <a:rPr lang="en-GB" dirty="0" smtClean="0"/>
            </a:br>
            <a:r>
              <a:rPr lang="en-GB" dirty="0" smtClean="0"/>
              <a:t>C. </a:t>
            </a:r>
            <a:r>
              <a:rPr lang="en-GB" dirty="0" smtClean="0">
                <a:solidFill>
                  <a:srgbClr val="C00000"/>
                </a:solidFill>
              </a:rPr>
              <a:t>Short range and blockage</a:t>
            </a:r>
            <a:r>
              <a:rPr lang="en-GB" dirty="0" smtClean="0"/>
              <a:t/>
            </a:r>
            <a:br>
              <a:rPr lang="en-GB" dirty="0" smtClean="0"/>
            </a:br>
            <a:r>
              <a:rPr lang="en-GB" dirty="0" smtClean="0"/>
              <a:t>D. Compatibility with 1G</a:t>
            </a:r>
          </a:p>
        </p:txBody>
      </p:sp>
      <p:sp>
        <p:nvSpPr>
          <p:cNvPr id="3" name="Rectangle 2"/>
          <p:cNvSpPr/>
          <p:nvPr/>
        </p:nvSpPr>
        <p:spPr>
          <a:xfrm>
            <a:off x="5867400" y="152400"/>
            <a:ext cx="6172200" cy="6448499"/>
          </a:xfrm>
          <a:prstGeom prst="rect">
            <a:avLst/>
          </a:prstGeom>
        </p:spPr>
        <p:txBody>
          <a:bodyPr wrap="square" lIns="76773" tIns="38387" rIns="76773" bIns="38387">
            <a:spAutoFit/>
          </a:bodyPr>
          <a:lstStyle/>
          <a:p>
            <a:endParaRPr lang="en-GB" b="1" dirty="0"/>
          </a:p>
          <a:p>
            <a:r>
              <a:rPr lang="en-GB" b="1" dirty="0" smtClean="0"/>
              <a:t>26. What is a major goal of 5G compared to previous generations?</a:t>
            </a:r>
            <a:r>
              <a:rPr lang="en-GB" dirty="0" smtClean="0"/>
              <a:t/>
            </a:r>
            <a:br>
              <a:rPr lang="en-GB" dirty="0" smtClean="0"/>
            </a:br>
            <a:r>
              <a:rPr lang="en-GB" dirty="0" smtClean="0"/>
              <a:t>A. Voice clarity</a:t>
            </a:r>
            <a:br>
              <a:rPr lang="en-GB" dirty="0" smtClean="0"/>
            </a:br>
            <a:r>
              <a:rPr lang="en-GB" dirty="0" smtClean="0"/>
              <a:t>B. Fax services</a:t>
            </a:r>
            <a:br>
              <a:rPr lang="en-GB" dirty="0" smtClean="0"/>
            </a:br>
            <a:r>
              <a:rPr lang="en-GB" dirty="0" smtClean="0"/>
              <a:t>C. </a:t>
            </a:r>
            <a:r>
              <a:rPr lang="en-GB" dirty="0" smtClean="0">
                <a:solidFill>
                  <a:srgbClr val="C00000"/>
                </a:solidFill>
              </a:rPr>
              <a:t>Low latency and </a:t>
            </a:r>
            <a:r>
              <a:rPr lang="en-GB" dirty="0" err="1" smtClean="0">
                <a:solidFill>
                  <a:srgbClr val="C00000"/>
                </a:solidFill>
              </a:rPr>
              <a:t>IoT</a:t>
            </a:r>
            <a:r>
              <a:rPr lang="en-GB" dirty="0" smtClean="0">
                <a:solidFill>
                  <a:srgbClr val="C00000"/>
                </a:solidFill>
              </a:rPr>
              <a:t> integration</a:t>
            </a:r>
            <a:r>
              <a:rPr lang="en-GB" dirty="0" smtClean="0"/>
              <a:t/>
            </a:r>
            <a:br>
              <a:rPr lang="en-GB" dirty="0" smtClean="0"/>
            </a:br>
            <a:r>
              <a:rPr lang="en-GB" dirty="0" smtClean="0"/>
              <a:t>D. Analog broadcasting</a:t>
            </a:r>
          </a:p>
          <a:p>
            <a:endParaRPr lang="en-GB" b="1" dirty="0" smtClean="0"/>
          </a:p>
          <a:p>
            <a:endParaRPr lang="en-GB" dirty="0"/>
          </a:p>
          <a:p>
            <a:r>
              <a:rPr lang="en-GB" b="1" dirty="0" smtClean="0"/>
              <a:t>27. Which mobile generation introduced packet-switching as a key feature?</a:t>
            </a:r>
            <a:r>
              <a:rPr lang="en-GB" dirty="0" smtClean="0"/>
              <a:t/>
            </a:r>
            <a:br>
              <a:rPr lang="en-GB" dirty="0" smtClean="0"/>
            </a:br>
            <a:r>
              <a:rPr lang="en-GB" dirty="0" smtClean="0"/>
              <a:t>A. 1G</a:t>
            </a:r>
            <a:br>
              <a:rPr lang="en-GB" dirty="0" smtClean="0"/>
            </a:br>
            <a:r>
              <a:rPr lang="en-GB" dirty="0" smtClean="0"/>
              <a:t>B. 2G</a:t>
            </a:r>
            <a:br>
              <a:rPr lang="en-GB" dirty="0" smtClean="0"/>
            </a:br>
            <a:r>
              <a:rPr lang="en-GB" dirty="0" smtClean="0"/>
              <a:t>C. </a:t>
            </a:r>
            <a:r>
              <a:rPr lang="en-GB" dirty="0" smtClean="0">
                <a:solidFill>
                  <a:srgbClr val="C00000"/>
                </a:solidFill>
              </a:rPr>
              <a:t>3G</a:t>
            </a:r>
            <a:r>
              <a:rPr lang="en-GB" dirty="0" smtClean="0"/>
              <a:t/>
            </a:r>
            <a:br>
              <a:rPr lang="en-GB" dirty="0" smtClean="0"/>
            </a:br>
            <a:r>
              <a:rPr lang="en-GB" dirty="0" smtClean="0"/>
              <a:t>D. 5G</a:t>
            </a:r>
          </a:p>
          <a:p>
            <a:endParaRPr lang="en-GB" dirty="0">
              <a:solidFill>
                <a:srgbClr val="C00000"/>
              </a:solidFill>
            </a:endParaRPr>
          </a:p>
          <a:p>
            <a:r>
              <a:rPr lang="en-GB" b="1" dirty="0" smtClean="0"/>
              <a:t>28. Which generation started using digital signal transmission?</a:t>
            </a:r>
            <a:r>
              <a:rPr lang="en-GB" dirty="0" smtClean="0"/>
              <a:t/>
            </a:r>
            <a:br>
              <a:rPr lang="en-GB" dirty="0" smtClean="0"/>
            </a:br>
            <a:r>
              <a:rPr lang="en-GB" dirty="0" smtClean="0"/>
              <a:t>A. 1G</a:t>
            </a:r>
            <a:br>
              <a:rPr lang="en-GB" dirty="0" smtClean="0"/>
            </a:br>
            <a:r>
              <a:rPr lang="en-GB" dirty="0" smtClean="0"/>
              <a:t>B. </a:t>
            </a:r>
            <a:r>
              <a:rPr lang="en-GB" dirty="0" smtClean="0">
                <a:solidFill>
                  <a:srgbClr val="C00000"/>
                </a:solidFill>
              </a:rPr>
              <a:t>2G</a:t>
            </a:r>
            <a:r>
              <a:rPr lang="en-GB" dirty="0" smtClean="0"/>
              <a:t/>
            </a:r>
            <a:br>
              <a:rPr lang="en-GB" dirty="0" smtClean="0"/>
            </a:br>
            <a:r>
              <a:rPr lang="en-GB" dirty="0" smtClean="0"/>
              <a:t>C. 3G</a:t>
            </a:r>
            <a:br>
              <a:rPr lang="en-GB" dirty="0" smtClean="0"/>
            </a:br>
            <a:r>
              <a:rPr lang="en-GB" dirty="0" smtClean="0"/>
              <a:t>D. 4G</a:t>
            </a:r>
          </a:p>
          <a:p>
            <a:endParaRPr lang="en-GB" dirty="0">
              <a:solidFill>
                <a:srgbClr val="C00000"/>
              </a:solidFill>
            </a:endParaRPr>
          </a:p>
        </p:txBody>
      </p:sp>
    </p:spTree>
    <p:extLst>
      <p:ext uri="{BB962C8B-B14F-4D97-AF65-F5344CB8AC3E}">
        <p14:creationId xmlns:p14="http://schemas.microsoft.com/office/powerpoint/2010/main" val="22027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arn(inVertic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arn(inVertical)">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barn(inVertical)">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6096000" cy="3970318"/>
          </a:xfrm>
          <a:prstGeom prst="rect">
            <a:avLst/>
          </a:prstGeom>
        </p:spPr>
        <p:txBody>
          <a:bodyPr>
            <a:spAutoFit/>
          </a:bodyPr>
          <a:lstStyle/>
          <a:p>
            <a:r>
              <a:rPr lang="en-GB" b="1" dirty="0" smtClean="0"/>
              <a:t>29. Which generation relies completely on IP-based communication?</a:t>
            </a:r>
            <a:r>
              <a:rPr lang="en-GB" dirty="0" smtClean="0"/>
              <a:t/>
            </a:r>
            <a:br>
              <a:rPr lang="en-GB" dirty="0" smtClean="0"/>
            </a:br>
            <a:r>
              <a:rPr lang="en-GB" dirty="0" smtClean="0"/>
              <a:t>A. 2G</a:t>
            </a:r>
            <a:br>
              <a:rPr lang="en-GB" dirty="0" smtClean="0"/>
            </a:br>
            <a:r>
              <a:rPr lang="en-GB" dirty="0" smtClean="0"/>
              <a:t>B. 3G</a:t>
            </a:r>
            <a:br>
              <a:rPr lang="en-GB" dirty="0" smtClean="0"/>
            </a:br>
            <a:r>
              <a:rPr lang="en-GB" dirty="0" smtClean="0"/>
              <a:t>C. </a:t>
            </a:r>
            <a:r>
              <a:rPr lang="en-GB" dirty="0" smtClean="0">
                <a:solidFill>
                  <a:srgbClr val="C00000"/>
                </a:solidFill>
              </a:rPr>
              <a:t>4G</a:t>
            </a:r>
            <a:r>
              <a:rPr lang="en-GB" dirty="0" smtClean="0"/>
              <a:t/>
            </a:r>
            <a:br>
              <a:rPr lang="en-GB" dirty="0" smtClean="0"/>
            </a:br>
            <a:r>
              <a:rPr lang="en-GB" dirty="0" smtClean="0"/>
              <a:t>D. 1G</a:t>
            </a:r>
          </a:p>
          <a:p>
            <a:endParaRPr lang="en-GB" dirty="0"/>
          </a:p>
          <a:p>
            <a:r>
              <a:rPr lang="en-GB" b="1" dirty="0" smtClean="0"/>
              <a:t>30. Which generation has the highest spectrum efficiency?</a:t>
            </a:r>
            <a:r>
              <a:rPr lang="en-GB" dirty="0" smtClean="0"/>
              <a:t/>
            </a:r>
            <a:br>
              <a:rPr lang="en-GB" dirty="0" smtClean="0"/>
            </a:br>
            <a:r>
              <a:rPr lang="en-GB" dirty="0" smtClean="0"/>
              <a:t>A. 2G</a:t>
            </a:r>
            <a:br>
              <a:rPr lang="en-GB" dirty="0" smtClean="0"/>
            </a:br>
            <a:r>
              <a:rPr lang="en-GB" dirty="0" smtClean="0"/>
              <a:t>B. 3G</a:t>
            </a:r>
            <a:br>
              <a:rPr lang="en-GB" dirty="0" smtClean="0"/>
            </a:br>
            <a:r>
              <a:rPr lang="en-GB" dirty="0" smtClean="0"/>
              <a:t>C. 4G</a:t>
            </a:r>
            <a:br>
              <a:rPr lang="en-GB" dirty="0" smtClean="0"/>
            </a:br>
            <a:r>
              <a:rPr lang="en-GB" dirty="0" smtClean="0"/>
              <a:t>D. </a:t>
            </a:r>
            <a:r>
              <a:rPr lang="en-GB" dirty="0" smtClean="0">
                <a:solidFill>
                  <a:srgbClr val="C00000"/>
                </a:solidFill>
              </a:rPr>
              <a:t>5G</a:t>
            </a:r>
            <a:endParaRPr lang="en-GB" dirty="0" smtClean="0"/>
          </a:p>
          <a:p>
            <a:endParaRPr lang="en-GB" dirty="0"/>
          </a:p>
        </p:txBody>
      </p:sp>
    </p:spTree>
    <p:extLst>
      <p:ext uri="{BB962C8B-B14F-4D97-AF65-F5344CB8AC3E}">
        <p14:creationId xmlns:p14="http://schemas.microsoft.com/office/powerpoint/2010/main" val="138980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0" y="1173378"/>
            <a:ext cx="7416800" cy="2331831"/>
          </a:xfrm>
        </p:spPr>
        <p:txBody>
          <a:bodyPr>
            <a:normAutofit/>
          </a:bodyPr>
          <a:lstStyle/>
          <a:p>
            <a:pPr algn="ctr">
              <a:buNone/>
            </a:pPr>
            <a:r>
              <a:rPr lang="en-US" sz="3200" b="1" dirty="0" smtClean="0">
                <a:solidFill>
                  <a:srgbClr val="000099"/>
                </a:solidFill>
                <a:latin typeface="Cambria" pitchFamily="18" charset="0"/>
                <a:ea typeface="Cambria" pitchFamily="18" charset="0"/>
              </a:rPr>
              <a:t>Lecture: 1 to 3</a:t>
            </a:r>
          </a:p>
          <a:p>
            <a:pPr algn="ctr">
              <a:buNone/>
            </a:pPr>
            <a:endParaRPr lang="en-US" sz="3200" dirty="0" smtClean="0">
              <a:solidFill>
                <a:srgbClr val="C00000"/>
              </a:solidFill>
              <a:latin typeface="Cambria" pitchFamily="18" charset="0"/>
              <a:ea typeface="Cambria" pitchFamily="18" charset="0"/>
            </a:endParaRPr>
          </a:p>
          <a:p>
            <a:pPr algn="ctr">
              <a:buNone/>
            </a:pPr>
            <a:r>
              <a:rPr lang="en-US" sz="3200" dirty="0" smtClean="0">
                <a:solidFill>
                  <a:srgbClr val="C00000"/>
                </a:solidFill>
                <a:latin typeface="Cambria" pitchFamily="18" charset="0"/>
                <a:ea typeface="Cambria" pitchFamily="18" charset="0"/>
              </a:rPr>
              <a:t>Evolution </a:t>
            </a:r>
            <a:r>
              <a:rPr lang="en-US" sz="3200" dirty="0">
                <a:solidFill>
                  <a:srgbClr val="C00000"/>
                </a:solidFill>
                <a:latin typeface="Cambria" pitchFamily="18" charset="0"/>
                <a:ea typeface="Cambria" pitchFamily="18" charset="0"/>
              </a:rPr>
              <a:t>of Mobile </a:t>
            </a:r>
            <a:r>
              <a:rPr lang="en-US" sz="3200" dirty="0" smtClean="0">
                <a:solidFill>
                  <a:srgbClr val="C00000"/>
                </a:solidFill>
                <a:latin typeface="Cambria" pitchFamily="18" charset="0"/>
                <a:ea typeface="Cambria" pitchFamily="18" charset="0"/>
              </a:rPr>
              <a:t>Technologies</a:t>
            </a:r>
          </a:p>
          <a:p>
            <a:pPr algn="ctr">
              <a:buNone/>
            </a:pPr>
            <a:r>
              <a:rPr lang="en-US" sz="3200" dirty="0" smtClean="0">
                <a:solidFill>
                  <a:srgbClr val="C00000"/>
                </a:solidFill>
                <a:latin typeface="Cambria" pitchFamily="18" charset="0"/>
                <a:ea typeface="Cambria" pitchFamily="18" charset="0"/>
              </a:rPr>
              <a:t>1G </a:t>
            </a:r>
            <a:r>
              <a:rPr lang="en-US" sz="3200" dirty="0">
                <a:solidFill>
                  <a:srgbClr val="C00000"/>
                </a:solidFill>
                <a:latin typeface="Cambria" pitchFamily="18" charset="0"/>
                <a:ea typeface="Cambria" pitchFamily="18" charset="0"/>
              </a:rPr>
              <a:t>to 6G</a:t>
            </a:r>
          </a:p>
        </p:txBody>
      </p:sp>
      <p:sp>
        <p:nvSpPr>
          <p:cNvPr id="15" name="Slide Number Placeholder 14"/>
          <p:cNvSpPr>
            <a:spLocks noGrp="1"/>
          </p:cNvSpPr>
          <p:nvPr>
            <p:ph type="sldNum" sz="quarter" idx="4294967295"/>
          </p:nvPr>
        </p:nvSpPr>
        <p:spPr>
          <a:xfrm>
            <a:off x="8737600" y="6356361"/>
            <a:ext cx="2844800" cy="492443"/>
          </a:xfrm>
          <a:prstGeom prst="rect">
            <a:avLst/>
          </a:prstGeom>
        </p:spPr>
        <p:txBody>
          <a:bodyPr/>
          <a:lstStyle/>
          <a:p>
            <a:fld id="{4846ABB7-46DB-4F16-AB8B-BFEDDDD52D19}" type="slidenum">
              <a:rPr lang="en-US" sz="3200" smtClean="0">
                <a:latin typeface="Cambria" pitchFamily="18" charset="0"/>
                <a:ea typeface="Cambria" pitchFamily="18" charset="0"/>
              </a:rPr>
              <a:pPr/>
              <a:t>19</a:t>
            </a:fld>
            <a:endParaRPr lang="en-US" sz="3200">
              <a:latin typeface="Cambria" pitchFamily="18" charset="0"/>
              <a:ea typeface="Cambria" pitchFamily="18" charset="0"/>
            </a:endParaRPr>
          </a:p>
        </p:txBody>
      </p:sp>
    </p:spTree>
    <p:extLst>
      <p:ext uri="{BB962C8B-B14F-4D97-AF65-F5344CB8AC3E}">
        <p14:creationId xmlns:p14="http://schemas.microsoft.com/office/powerpoint/2010/main" val="2763163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5400" y="152400"/>
            <a:ext cx="8876414" cy="6461234"/>
            <a:chOff x="1524000" y="244366"/>
            <a:chExt cx="8647814" cy="6344276"/>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4366"/>
              <a:ext cx="864781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464" y="3505200"/>
              <a:ext cx="8423349" cy="308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8322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34287" y="641200"/>
            <a:ext cx="7416800" cy="654201"/>
          </a:xfrm>
        </p:spPr>
        <p:txBody>
          <a:bodyPr>
            <a:noAutofit/>
          </a:bodyPr>
          <a:lstStyle/>
          <a:p>
            <a:pPr algn="ctr">
              <a:buNone/>
            </a:pPr>
            <a:r>
              <a:rPr lang="en-US" sz="3200" b="1" dirty="0" smtClean="0">
                <a:solidFill>
                  <a:srgbClr val="000099"/>
                </a:solidFill>
                <a:latin typeface="Cambria" pitchFamily="18" charset="0"/>
                <a:ea typeface="Cambria" pitchFamily="18" charset="0"/>
              </a:rPr>
              <a:t>Contents</a:t>
            </a:r>
          </a:p>
        </p:txBody>
      </p:sp>
      <p:sp>
        <p:nvSpPr>
          <p:cNvPr id="15" name="Slide Number Placeholder 14"/>
          <p:cNvSpPr>
            <a:spLocks noGrp="1"/>
          </p:cNvSpPr>
          <p:nvPr>
            <p:ph type="sldNum" sz="quarter" idx="4294967295"/>
          </p:nvPr>
        </p:nvSpPr>
        <p:spPr>
          <a:xfrm>
            <a:off x="8737600" y="6356361"/>
            <a:ext cx="2844800" cy="492443"/>
          </a:xfrm>
          <a:prstGeom prst="rect">
            <a:avLst/>
          </a:prstGeom>
        </p:spPr>
        <p:txBody>
          <a:bodyPr/>
          <a:lstStyle/>
          <a:p>
            <a:fld id="{4846ABB7-46DB-4F16-AB8B-BFEDDDD52D19}" type="slidenum">
              <a:rPr lang="en-US" sz="3200" smtClean="0">
                <a:latin typeface="Cambria" pitchFamily="18" charset="0"/>
                <a:ea typeface="Cambria" pitchFamily="18" charset="0"/>
              </a:rPr>
              <a:pPr/>
              <a:t>20</a:t>
            </a:fld>
            <a:endParaRPr lang="en-US" sz="3200">
              <a:latin typeface="Cambria" pitchFamily="18" charset="0"/>
              <a:ea typeface="Cambria" pitchFamily="18" charset="0"/>
            </a:endParaRPr>
          </a:p>
        </p:txBody>
      </p:sp>
      <p:sp>
        <p:nvSpPr>
          <p:cNvPr id="7" name="Rectangle 6"/>
          <p:cNvSpPr/>
          <p:nvPr/>
        </p:nvSpPr>
        <p:spPr>
          <a:xfrm>
            <a:off x="1371600" y="1393860"/>
            <a:ext cx="9955047" cy="3970318"/>
          </a:xfrm>
          <a:prstGeom prst="rect">
            <a:avLst/>
          </a:prstGeom>
        </p:spPr>
        <p:txBody>
          <a:bodyPr wrap="square">
            <a:spAutoFit/>
          </a:bodyPr>
          <a:lstStyle/>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Historical Milestones of Wireless Communication</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Classification of mobile communication systems</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Zero Generation Telephony</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First Generation Mobile Systems</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Second Generation Mobile Communication System (2G)</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Third Generation (3G) Communication Systems</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Fourth Generation (4G) Communication Systems</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Fifth Generation (5G) Communication Systems</a:t>
            </a:r>
          </a:p>
          <a:p>
            <a:pPr marL="285750" indent="-285750" algn="just">
              <a:buFont typeface="Arial" panose="020B0604020202020204" pitchFamily="34" charset="0"/>
              <a:buChar char="•"/>
            </a:pPr>
            <a:r>
              <a:rPr lang="en-US" sz="2800" dirty="0" smtClean="0">
                <a:solidFill>
                  <a:srgbClr val="C00000"/>
                </a:solidFill>
                <a:latin typeface="Cambria" pitchFamily="18" charset="0"/>
                <a:ea typeface="Cambria" pitchFamily="18" charset="0"/>
              </a:rPr>
              <a:t>Beyond 5G</a:t>
            </a:r>
          </a:p>
        </p:txBody>
      </p:sp>
    </p:spTree>
    <p:extLst>
      <p:ext uri="{BB962C8B-B14F-4D97-AF65-F5344CB8AC3E}">
        <p14:creationId xmlns:p14="http://schemas.microsoft.com/office/powerpoint/2010/main" val="3122229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905000" y="2133600"/>
            <a:ext cx="8610600" cy="1052852"/>
          </a:xfrm>
          <a:prstGeom prst="rect">
            <a:avLst/>
          </a:prstGeom>
        </p:spPr>
        <p:txBody>
          <a:bodyPr vert="horz" wrap="square" lIns="0" tIns="67310" rIns="0" bIns="0" rtlCol="0">
            <a:spAutoFit/>
          </a:bodyPr>
          <a:lstStyle/>
          <a:p>
            <a:pPr algn="ctr"/>
            <a:r>
              <a:rPr lang="en-US" sz="3200" b="1" dirty="0">
                <a:solidFill>
                  <a:srgbClr val="000099"/>
                </a:solidFill>
                <a:latin typeface="Cambria" pitchFamily="18" charset="0"/>
                <a:ea typeface="Cambria" pitchFamily="18" charset="0"/>
              </a:rPr>
              <a:t>Historical Milestones of Wireless Communication</a:t>
            </a:r>
          </a:p>
        </p:txBody>
      </p:sp>
      <p:sp>
        <p:nvSpPr>
          <p:cNvPr id="6" name="object 6"/>
          <p:cNvSpPr txBox="1">
            <a:spLocks noGrp="1"/>
          </p:cNvSpPr>
          <p:nvPr>
            <p:ph type="title"/>
          </p:nvPr>
        </p:nvSpPr>
        <p:spPr>
          <a:xfrm>
            <a:off x="7444629" y="626062"/>
            <a:ext cx="3564891" cy="566822"/>
          </a:xfrm>
          <a:prstGeom prst="rect">
            <a:avLst/>
          </a:prstGeom>
        </p:spPr>
        <p:txBody>
          <a:bodyPr vert="horz" wrap="square" lIns="0" tIns="12700" rIns="0" bIns="0" rtlCol="0">
            <a:spAutoFit/>
          </a:bodyPr>
          <a:lstStyle/>
          <a:p>
            <a:pPr marL="12700">
              <a:lnSpc>
                <a:spcPct val="100000"/>
              </a:lnSpc>
              <a:spcBef>
                <a:spcPts val="100"/>
              </a:spcBef>
            </a:pPr>
            <a:r>
              <a:rPr sz="3600" dirty="0"/>
              <a:t>Guglielmo</a:t>
            </a:r>
            <a:r>
              <a:rPr sz="3600" spc="-45" dirty="0"/>
              <a:t> </a:t>
            </a:r>
            <a:r>
              <a:rPr sz="3600" spc="-10" dirty="0"/>
              <a:t>Marconi</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294371" y="680732"/>
            <a:ext cx="11271403" cy="1723549"/>
          </a:xfrm>
        </p:spPr>
        <p:txBody>
          <a:bodyPr/>
          <a:lstStyle/>
          <a:p>
            <a:pPr marL="285750" indent="-285750" algn="just">
              <a:buFont typeface="Arial" panose="020B0604020202020204" pitchFamily="34" charset="0"/>
              <a:buChar char="•"/>
            </a:pPr>
            <a:r>
              <a:rPr lang="en-US" altLang="en-US" sz="2800" dirty="0">
                <a:solidFill>
                  <a:srgbClr val="000099"/>
                </a:solidFill>
                <a:latin typeface="Cambria" pitchFamily="18" charset="0"/>
                <a:ea typeface="Cambria" pitchFamily="18" charset="0"/>
              </a:rPr>
              <a:t>The first practical use of mobile-radio communication was demonstrated in </a:t>
            </a:r>
            <a:r>
              <a:rPr lang="en-US" altLang="en-US" sz="2800" b="1" dirty="0">
                <a:solidFill>
                  <a:srgbClr val="000099"/>
                </a:solidFill>
                <a:latin typeface="Cambria" pitchFamily="18" charset="0"/>
                <a:ea typeface="Cambria" pitchFamily="18" charset="0"/>
              </a:rPr>
              <a:t>1897</a:t>
            </a:r>
            <a:r>
              <a:rPr lang="en-US" altLang="en-US" sz="2800" dirty="0">
                <a:solidFill>
                  <a:srgbClr val="000099"/>
                </a:solidFill>
                <a:latin typeface="Cambria" pitchFamily="18" charset="0"/>
                <a:ea typeface="Cambria" pitchFamily="18" charset="0"/>
              </a:rPr>
              <a:t> by M G Marconi, </a:t>
            </a:r>
          </a:p>
          <a:p>
            <a:pPr marL="285750" indent="-285750" algn="just">
              <a:buFont typeface="Arial" panose="020B0604020202020204" pitchFamily="34" charset="0"/>
              <a:buChar char="•"/>
            </a:pPr>
            <a:r>
              <a:rPr lang="en-US" altLang="en-US" sz="2800" dirty="0">
                <a:solidFill>
                  <a:srgbClr val="000099"/>
                </a:solidFill>
                <a:latin typeface="Cambria" pitchFamily="18" charset="0"/>
                <a:ea typeface="Cambria" pitchFamily="18" charset="0"/>
              </a:rPr>
              <a:t>He successfully established radio transmission between a land-based station and a tugboat, over an 18 mi path.</a:t>
            </a:r>
          </a:p>
        </p:txBody>
      </p:sp>
      <p:pic>
        <p:nvPicPr>
          <p:cNvPr id="5" name="object 2"/>
          <p:cNvPicPr/>
          <p:nvPr/>
        </p:nvPicPr>
        <p:blipFill>
          <a:blip r:embed="rId2" cstate="print"/>
          <a:stretch>
            <a:fillRect/>
          </a:stretch>
        </p:blipFill>
        <p:spPr>
          <a:xfrm>
            <a:off x="533400" y="2745830"/>
            <a:ext cx="4114800" cy="3731170"/>
          </a:xfrm>
          <a:prstGeom prst="rect">
            <a:avLst/>
          </a:prstGeom>
        </p:spPr>
      </p:pic>
      <p:sp>
        <p:nvSpPr>
          <p:cNvPr id="6" name="object 5"/>
          <p:cNvSpPr/>
          <p:nvPr/>
        </p:nvSpPr>
        <p:spPr>
          <a:xfrm>
            <a:off x="5242566" y="2895600"/>
            <a:ext cx="4358634" cy="762000"/>
          </a:xfrm>
          <a:custGeom>
            <a:avLst/>
            <a:gdLst/>
            <a:ahLst/>
            <a:cxnLst/>
            <a:rect l="l" t="t" r="r" b="b"/>
            <a:pathLst>
              <a:path w="4300855" h="1216660">
                <a:moveTo>
                  <a:pt x="4098036" y="0"/>
                </a:moveTo>
                <a:lnTo>
                  <a:pt x="202692" y="0"/>
                </a:lnTo>
                <a:lnTo>
                  <a:pt x="156218" y="5352"/>
                </a:lnTo>
                <a:lnTo>
                  <a:pt x="113555" y="20600"/>
                </a:lnTo>
                <a:lnTo>
                  <a:pt x="75920" y="44527"/>
                </a:lnTo>
                <a:lnTo>
                  <a:pt x="44531" y="75915"/>
                </a:lnTo>
                <a:lnTo>
                  <a:pt x="20602" y="113550"/>
                </a:lnTo>
                <a:lnTo>
                  <a:pt x="5353" y="156214"/>
                </a:lnTo>
                <a:lnTo>
                  <a:pt x="0" y="202691"/>
                </a:lnTo>
                <a:lnTo>
                  <a:pt x="0" y="1013459"/>
                </a:lnTo>
                <a:lnTo>
                  <a:pt x="5353" y="1059933"/>
                </a:lnTo>
                <a:lnTo>
                  <a:pt x="20602" y="1102596"/>
                </a:lnTo>
                <a:lnTo>
                  <a:pt x="44531" y="1140231"/>
                </a:lnTo>
                <a:lnTo>
                  <a:pt x="75920" y="1171620"/>
                </a:lnTo>
                <a:lnTo>
                  <a:pt x="113555" y="1195549"/>
                </a:lnTo>
                <a:lnTo>
                  <a:pt x="156218" y="1210798"/>
                </a:lnTo>
                <a:lnTo>
                  <a:pt x="202692" y="1216151"/>
                </a:lnTo>
                <a:lnTo>
                  <a:pt x="4098036" y="1216151"/>
                </a:lnTo>
                <a:lnTo>
                  <a:pt x="4144509" y="1210798"/>
                </a:lnTo>
                <a:lnTo>
                  <a:pt x="4187172" y="1195549"/>
                </a:lnTo>
                <a:lnTo>
                  <a:pt x="4224807" y="1171620"/>
                </a:lnTo>
                <a:lnTo>
                  <a:pt x="4256196" y="1140231"/>
                </a:lnTo>
                <a:lnTo>
                  <a:pt x="4280125" y="1102596"/>
                </a:lnTo>
                <a:lnTo>
                  <a:pt x="4295374" y="1059933"/>
                </a:lnTo>
                <a:lnTo>
                  <a:pt x="4300728" y="1013459"/>
                </a:lnTo>
                <a:lnTo>
                  <a:pt x="4300728" y="202691"/>
                </a:lnTo>
                <a:lnTo>
                  <a:pt x="4295374" y="156214"/>
                </a:lnTo>
                <a:lnTo>
                  <a:pt x="4280125" y="113550"/>
                </a:lnTo>
                <a:lnTo>
                  <a:pt x="4256196" y="75915"/>
                </a:lnTo>
                <a:lnTo>
                  <a:pt x="4224807" y="44527"/>
                </a:lnTo>
                <a:lnTo>
                  <a:pt x="4187172" y="20600"/>
                </a:lnTo>
                <a:lnTo>
                  <a:pt x="4144509" y="5352"/>
                </a:lnTo>
                <a:lnTo>
                  <a:pt x="4098036" y="0"/>
                </a:lnTo>
                <a:close/>
              </a:path>
            </a:pathLst>
          </a:custGeom>
          <a:solidFill>
            <a:srgbClr val="4F81BC"/>
          </a:solidFill>
        </p:spPr>
        <p:txBody>
          <a:bodyPr wrap="square" lIns="0" tIns="0" rIns="0" bIns="0" rtlCol="0"/>
          <a:lstStyle/>
          <a:p>
            <a:endParaRPr dirty="0">
              <a:solidFill>
                <a:srgbClr val="FF0000"/>
              </a:solidFill>
              <a:latin typeface="Cambria" pitchFamily="18" charset="0"/>
              <a:ea typeface="Cambria" pitchFamily="18" charset="0"/>
            </a:endParaRPr>
          </a:p>
        </p:txBody>
      </p:sp>
      <p:sp>
        <p:nvSpPr>
          <p:cNvPr id="7" name="object 6"/>
          <p:cNvSpPr txBox="1">
            <a:spLocks noGrp="1"/>
          </p:cNvSpPr>
          <p:nvPr>
            <p:ph type="title"/>
          </p:nvPr>
        </p:nvSpPr>
        <p:spPr>
          <a:xfrm>
            <a:off x="5610541" y="2895600"/>
            <a:ext cx="4143059" cy="566822"/>
          </a:xfrm>
          <a:prstGeom prst="rect">
            <a:avLst/>
          </a:prstGeom>
        </p:spPr>
        <p:txBody>
          <a:bodyPr vert="horz" wrap="square" lIns="0" tIns="12700" rIns="0" bIns="0" rtlCol="0">
            <a:spAutoFit/>
          </a:bodyPr>
          <a:lstStyle/>
          <a:p>
            <a:pPr marL="12700">
              <a:lnSpc>
                <a:spcPct val="100000"/>
              </a:lnSpc>
              <a:spcBef>
                <a:spcPts val="100"/>
              </a:spcBef>
            </a:pPr>
            <a:r>
              <a:rPr sz="3600" dirty="0">
                <a:latin typeface="Cambria" pitchFamily="18" charset="0"/>
                <a:ea typeface="Cambria" pitchFamily="18" charset="0"/>
              </a:rPr>
              <a:t>Guglielmo</a:t>
            </a:r>
            <a:r>
              <a:rPr sz="3600" spc="-45" dirty="0">
                <a:latin typeface="Cambria" pitchFamily="18" charset="0"/>
                <a:ea typeface="Cambria" pitchFamily="18" charset="0"/>
              </a:rPr>
              <a:t> </a:t>
            </a:r>
            <a:r>
              <a:rPr sz="3600" spc="-10" dirty="0">
                <a:latin typeface="Cambria" pitchFamily="18" charset="0"/>
                <a:ea typeface="Cambria" pitchFamily="18" charset="0"/>
              </a:rPr>
              <a:t>Marconi</a:t>
            </a:r>
            <a:endParaRPr sz="3600" dirty="0">
              <a:latin typeface="Cambria" pitchFamily="18" charset="0"/>
              <a:ea typeface="Cambria" pitchFamily="18" charset="0"/>
            </a:endParaRPr>
          </a:p>
        </p:txBody>
      </p:sp>
      <p:sp>
        <p:nvSpPr>
          <p:cNvPr id="8" name="object 3"/>
          <p:cNvSpPr/>
          <p:nvPr/>
        </p:nvSpPr>
        <p:spPr>
          <a:xfrm>
            <a:off x="5460731" y="4017685"/>
            <a:ext cx="6105044" cy="1697315"/>
          </a:xfrm>
          <a:custGeom>
            <a:avLst/>
            <a:gdLst/>
            <a:ahLst/>
            <a:cxnLst/>
            <a:rect l="l" t="t" r="r" b="b"/>
            <a:pathLst>
              <a:path w="5291455" h="3723640">
                <a:moveTo>
                  <a:pt x="0" y="620534"/>
                </a:moveTo>
                <a:lnTo>
                  <a:pt x="1866" y="572040"/>
                </a:lnTo>
                <a:lnTo>
                  <a:pt x="7375" y="524567"/>
                </a:lnTo>
                <a:lnTo>
                  <a:pt x="16388" y="478252"/>
                </a:lnTo>
                <a:lnTo>
                  <a:pt x="28767" y="433234"/>
                </a:lnTo>
                <a:lnTo>
                  <a:pt x="44375" y="389651"/>
                </a:lnTo>
                <a:lnTo>
                  <a:pt x="63072" y="347640"/>
                </a:lnTo>
                <a:lnTo>
                  <a:pt x="84721" y="307339"/>
                </a:lnTo>
                <a:lnTo>
                  <a:pt x="109185" y="268888"/>
                </a:lnTo>
                <a:lnTo>
                  <a:pt x="136325" y="232422"/>
                </a:lnTo>
                <a:lnTo>
                  <a:pt x="166003" y="198081"/>
                </a:lnTo>
                <a:lnTo>
                  <a:pt x="198081" y="166003"/>
                </a:lnTo>
                <a:lnTo>
                  <a:pt x="232422" y="136325"/>
                </a:lnTo>
                <a:lnTo>
                  <a:pt x="268888" y="109185"/>
                </a:lnTo>
                <a:lnTo>
                  <a:pt x="307339" y="84721"/>
                </a:lnTo>
                <a:lnTo>
                  <a:pt x="347640" y="63072"/>
                </a:lnTo>
                <a:lnTo>
                  <a:pt x="389651" y="44375"/>
                </a:lnTo>
                <a:lnTo>
                  <a:pt x="433234" y="28767"/>
                </a:lnTo>
                <a:lnTo>
                  <a:pt x="478252" y="16388"/>
                </a:lnTo>
                <a:lnTo>
                  <a:pt x="524567" y="7375"/>
                </a:lnTo>
                <a:lnTo>
                  <a:pt x="572040" y="1866"/>
                </a:lnTo>
                <a:lnTo>
                  <a:pt x="620534" y="0"/>
                </a:lnTo>
                <a:lnTo>
                  <a:pt x="4670793" y="0"/>
                </a:lnTo>
                <a:lnTo>
                  <a:pt x="4719287" y="1866"/>
                </a:lnTo>
                <a:lnTo>
                  <a:pt x="4766760" y="7375"/>
                </a:lnTo>
                <a:lnTo>
                  <a:pt x="4813075" y="16388"/>
                </a:lnTo>
                <a:lnTo>
                  <a:pt x="4858093" y="28767"/>
                </a:lnTo>
                <a:lnTo>
                  <a:pt x="4901676" y="44375"/>
                </a:lnTo>
                <a:lnTo>
                  <a:pt x="4943687" y="63072"/>
                </a:lnTo>
                <a:lnTo>
                  <a:pt x="4983987" y="84721"/>
                </a:lnTo>
                <a:lnTo>
                  <a:pt x="5022439" y="109185"/>
                </a:lnTo>
                <a:lnTo>
                  <a:pt x="5058905" y="136325"/>
                </a:lnTo>
                <a:lnTo>
                  <a:pt x="5093246" y="166003"/>
                </a:lnTo>
                <a:lnTo>
                  <a:pt x="5125324" y="198081"/>
                </a:lnTo>
                <a:lnTo>
                  <a:pt x="5155002" y="232422"/>
                </a:lnTo>
                <a:lnTo>
                  <a:pt x="5182142" y="268888"/>
                </a:lnTo>
                <a:lnTo>
                  <a:pt x="5206606" y="307340"/>
                </a:lnTo>
                <a:lnTo>
                  <a:pt x="5228255" y="347640"/>
                </a:lnTo>
                <a:lnTo>
                  <a:pt x="5246952" y="389651"/>
                </a:lnTo>
                <a:lnTo>
                  <a:pt x="5262560" y="433234"/>
                </a:lnTo>
                <a:lnTo>
                  <a:pt x="5274939" y="478252"/>
                </a:lnTo>
                <a:lnTo>
                  <a:pt x="5283952" y="524567"/>
                </a:lnTo>
                <a:lnTo>
                  <a:pt x="5289461" y="572040"/>
                </a:lnTo>
                <a:lnTo>
                  <a:pt x="5291328" y="620534"/>
                </a:lnTo>
                <a:lnTo>
                  <a:pt x="5291328" y="3102597"/>
                </a:lnTo>
                <a:lnTo>
                  <a:pt x="5289461" y="3151091"/>
                </a:lnTo>
                <a:lnTo>
                  <a:pt x="5283952" y="3198564"/>
                </a:lnTo>
                <a:lnTo>
                  <a:pt x="5274939" y="3244879"/>
                </a:lnTo>
                <a:lnTo>
                  <a:pt x="5262560" y="3289897"/>
                </a:lnTo>
                <a:lnTo>
                  <a:pt x="5246952" y="3333480"/>
                </a:lnTo>
                <a:lnTo>
                  <a:pt x="5228255" y="3375491"/>
                </a:lnTo>
                <a:lnTo>
                  <a:pt x="5206606" y="3415791"/>
                </a:lnTo>
                <a:lnTo>
                  <a:pt x="5182142" y="3454243"/>
                </a:lnTo>
                <a:lnTo>
                  <a:pt x="5155002" y="3490709"/>
                </a:lnTo>
                <a:lnTo>
                  <a:pt x="5125324" y="3525050"/>
                </a:lnTo>
                <a:lnTo>
                  <a:pt x="5093246" y="3557128"/>
                </a:lnTo>
                <a:lnTo>
                  <a:pt x="5058905" y="3586806"/>
                </a:lnTo>
                <a:lnTo>
                  <a:pt x="5022439" y="3613946"/>
                </a:lnTo>
                <a:lnTo>
                  <a:pt x="4983988" y="3638410"/>
                </a:lnTo>
                <a:lnTo>
                  <a:pt x="4943687" y="3660059"/>
                </a:lnTo>
                <a:lnTo>
                  <a:pt x="4901676" y="3678756"/>
                </a:lnTo>
                <a:lnTo>
                  <a:pt x="4858093" y="3694364"/>
                </a:lnTo>
                <a:lnTo>
                  <a:pt x="4813075" y="3706743"/>
                </a:lnTo>
                <a:lnTo>
                  <a:pt x="4766760" y="3715756"/>
                </a:lnTo>
                <a:lnTo>
                  <a:pt x="4719287" y="3721265"/>
                </a:lnTo>
                <a:lnTo>
                  <a:pt x="4670793" y="3723131"/>
                </a:lnTo>
                <a:lnTo>
                  <a:pt x="620534" y="3723131"/>
                </a:lnTo>
                <a:lnTo>
                  <a:pt x="572040" y="3721265"/>
                </a:lnTo>
                <a:lnTo>
                  <a:pt x="524567" y="3715756"/>
                </a:lnTo>
                <a:lnTo>
                  <a:pt x="478252" y="3706743"/>
                </a:lnTo>
                <a:lnTo>
                  <a:pt x="433234" y="3694364"/>
                </a:lnTo>
                <a:lnTo>
                  <a:pt x="389651" y="3678756"/>
                </a:lnTo>
                <a:lnTo>
                  <a:pt x="347640" y="3660059"/>
                </a:lnTo>
                <a:lnTo>
                  <a:pt x="307340" y="3638410"/>
                </a:lnTo>
                <a:lnTo>
                  <a:pt x="268888" y="3613946"/>
                </a:lnTo>
                <a:lnTo>
                  <a:pt x="232422" y="3586806"/>
                </a:lnTo>
                <a:lnTo>
                  <a:pt x="198081" y="3557128"/>
                </a:lnTo>
                <a:lnTo>
                  <a:pt x="166003" y="3525050"/>
                </a:lnTo>
                <a:lnTo>
                  <a:pt x="136325" y="3490709"/>
                </a:lnTo>
                <a:lnTo>
                  <a:pt x="109185" y="3454243"/>
                </a:lnTo>
                <a:lnTo>
                  <a:pt x="84721" y="3415791"/>
                </a:lnTo>
                <a:lnTo>
                  <a:pt x="63072" y="3375491"/>
                </a:lnTo>
                <a:lnTo>
                  <a:pt x="44375" y="3333480"/>
                </a:lnTo>
                <a:lnTo>
                  <a:pt x="28767" y="3289897"/>
                </a:lnTo>
                <a:lnTo>
                  <a:pt x="16388" y="3244879"/>
                </a:lnTo>
                <a:lnTo>
                  <a:pt x="7375" y="3198564"/>
                </a:lnTo>
                <a:lnTo>
                  <a:pt x="1866" y="3151091"/>
                </a:lnTo>
                <a:lnTo>
                  <a:pt x="0" y="3102597"/>
                </a:lnTo>
                <a:lnTo>
                  <a:pt x="0" y="620534"/>
                </a:lnTo>
                <a:close/>
              </a:path>
            </a:pathLst>
          </a:custGeom>
          <a:ln w="25400">
            <a:solidFill>
              <a:srgbClr val="1B4170"/>
            </a:solidFill>
          </a:ln>
        </p:spPr>
        <p:txBody>
          <a:bodyPr wrap="square" lIns="0" tIns="0" rIns="0" bIns="0" rtlCol="0"/>
          <a:lstStyle/>
          <a:p>
            <a:endParaRPr>
              <a:latin typeface="Cambria" pitchFamily="18" charset="0"/>
              <a:ea typeface="Cambria" pitchFamily="18" charset="0"/>
            </a:endParaRPr>
          </a:p>
        </p:txBody>
      </p:sp>
      <p:sp>
        <p:nvSpPr>
          <p:cNvPr id="9" name="object 4"/>
          <p:cNvSpPr txBox="1"/>
          <p:nvPr/>
        </p:nvSpPr>
        <p:spPr>
          <a:xfrm>
            <a:off x="5649831" y="4145669"/>
            <a:ext cx="5483497" cy="1427186"/>
          </a:xfrm>
          <a:prstGeom prst="rect">
            <a:avLst/>
          </a:prstGeom>
        </p:spPr>
        <p:txBody>
          <a:bodyPr vert="horz" wrap="square" lIns="0" tIns="67310" rIns="0" bIns="0" rtlCol="0">
            <a:spAutoFit/>
          </a:bodyPr>
          <a:lstStyle/>
          <a:p>
            <a:pPr marL="12700" marR="5080" algn="ctr">
              <a:lnSpc>
                <a:spcPct val="91600"/>
              </a:lnSpc>
              <a:spcBef>
                <a:spcPts val="530"/>
              </a:spcBef>
            </a:pPr>
            <a:r>
              <a:rPr sz="3200" spc="-10" dirty="0">
                <a:solidFill>
                  <a:srgbClr val="1F487C"/>
                </a:solidFill>
                <a:latin typeface="Cambria" pitchFamily="18" charset="0"/>
                <a:ea typeface="Cambria" pitchFamily="18" charset="0"/>
                <a:cs typeface="Calibri"/>
              </a:rPr>
              <a:t>Established</a:t>
            </a:r>
            <a:r>
              <a:rPr sz="3200" spc="-170" dirty="0">
                <a:solidFill>
                  <a:srgbClr val="1F487C"/>
                </a:solidFill>
                <a:latin typeface="Cambria" pitchFamily="18" charset="0"/>
                <a:ea typeface="Cambria" pitchFamily="18" charset="0"/>
                <a:cs typeface="Calibri"/>
              </a:rPr>
              <a:t> </a:t>
            </a:r>
            <a:r>
              <a:rPr sz="3200" spc="-50" dirty="0">
                <a:solidFill>
                  <a:srgbClr val="1F487C"/>
                </a:solidFill>
                <a:latin typeface="Cambria" pitchFamily="18" charset="0"/>
                <a:ea typeface="Cambria" pitchFamily="18" charset="0"/>
                <a:cs typeface="Calibri"/>
              </a:rPr>
              <a:t>a </a:t>
            </a:r>
            <a:r>
              <a:rPr sz="3200" spc="-10" dirty="0">
                <a:solidFill>
                  <a:srgbClr val="1F487C"/>
                </a:solidFill>
                <a:latin typeface="Cambria" pitchFamily="18" charset="0"/>
                <a:ea typeface="Cambria" pitchFamily="18" charset="0"/>
                <a:cs typeface="Calibri"/>
              </a:rPr>
              <a:t>communication</a:t>
            </a:r>
            <a:r>
              <a:rPr sz="3200" spc="-170" dirty="0">
                <a:solidFill>
                  <a:srgbClr val="1F487C"/>
                </a:solidFill>
                <a:latin typeface="Cambria" pitchFamily="18" charset="0"/>
                <a:ea typeface="Cambria" pitchFamily="18" charset="0"/>
                <a:cs typeface="Calibri"/>
              </a:rPr>
              <a:t> </a:t>
            </a:r>
            <a:r>
              <a:rPr sz="3200" spc="-25" dirty="0">
                <a:solidFill>
                  <a:srgbClr val="1F487C"/>
                </a:solidFill>
                <a:latin typeface="Cambria" pitchFamily="18" charset="0"/>
                <a:ea typeface="Cambria" pitchFamily="18" charset="0"/>
                <a:cs typeface="Calibri"/>
              </a:rPr>
              <a:t>set </a:t>
            </a:r>
            <a:r>
              <a:rPr sz="3200" dirty="0">
                <a:solidFill>
                  <a:srgbClr val="1F487C"/>
                </a:solidFill>
                <a:latin typeface="Cambria" pitchFamily="18" charset="0"/>
                <a:ea typeface="Cambria" pitchFamily="18" charset="0"/>
                <a:cs typeface="Calibri"/>
              </a:rPr>
              <a:t>up</a:t>
            </a:r>
            <a:r>
              <a:rPr sz="3200" spc="-70" dirty="0">
                <a:solidFill>
                  <a:srgbClr val="1F487C"/>
                </a:solidFill>
                <a:latin typeface="Cambria" pitchFamily="18" charset="0"/>
                <a:ea typeface="Cambria" pitchFamily="18" charset="0"/>
                <a:cs typeface="Calibri"/>
              </a:rPr>
              <a:t> </a:t>
            </a:r>
            <a:r>
              <a:rPr sz="3200" dirty="0">
                <a:solidFill>
                  <a:srgbClr val="1F487C"/>
                </a:solidFill>
                <a:latin typeface="Cambria" pitchFamily="18" charset="0"/>
                <a:ea typeface="Cambria" pitchFamily="18" charset="0"/>
                <a:cs typeface="Calibri"/>
              </a:rPr>
              <a:t>over</a:t>
            </a:r>
            <a:r>
              <a:rPr sz="3200" spc="-70" dirty="0">
                <a:solidFill>
                  <a:srgbClr val="1F487C"/>
                </a:solidFill>
                <a:latin typeface="Cambria" pitchFamily="18" charset="0"/>
                <a:ea typeface="Cambria" pitchFamily="18" charset="0"/>
                <a:cs typeface="Calibri"/>
              </a:rPr>
              <a:t> </a:t>
            </a:r>
            <a:r>
              <a:rPr sz="3200" b="1" dirty="0">
                <a:solidFill>
                  <a:srgbClr val="1F487C"/>
                </a:solidFill>
                <a:latin typeface="Cambria" pitchFamily="18" charset="0"/>
                <a:ea typeface="Cambria" pitchFamily="18" charset="0"/>
                <a:cs typeface="Calibri"/>
              </a:rPr>
              <a:t>3</a:t>
            </a:r>
            <a:r>
              <a:rPr sz="3200" b="1" spc="-60" dirty="0">
                <a:solidFill>
                  <a:srgbClr val="1F487C"/>
                </a:solidFill>
                <a:latin typeface="Cambria" pitchFamily="18" charset="0"/>
                <a:ea typeface="Cambria" pitchFamily="18" charset="0"/>
                <a:cs typeface="Calibri"/>
              </a:rPr>
              <a:t> </a:t>
            </a:r>
            <a:r>
              <a:rPr sz="3200" b="1" dirty="0">
                <a:solidFill>
                  <a:srgbClr val="1F487C"/>
                </a:solidFill>
                <a:latin typeface="Cambria" pitchFamily="18" charset="0"/>
                <a:ea typeface="Cambria" pitchFamily="18" charset="0"/>
                <a:cs typeface="Calibri"/>
              </a:rPr>
              <a:t>Km</a:t>
            </a:r>
            <a:r>
              <a:rPr sz="3200" b="1" spc="-55" dirty="0">
                <a:solidFill>
                  <a:srgbClr val="1F487C"/>
                </a:solidFill>
                <a:latin typeface="Cambria" pitchFamily="18" charset="0"/>
                <a:ea typeface="Cambria" pitchFamily="18" charset="0"/>
                <a:cs typeface="Calibri"/>
              </a:rPr>
              <a:t> </a:t>
            </a:r>
            <a:r>
              <a:rPr sz="3200" spc="-25" dirty="0">
                <a:solidFill>
                  <a:srgbClr val="1F487C"/>
                </a:solidFill>
                <a:latin typeface="Cambria" pitchFamily="18" charset="0"/>
                <a:ea typeface="Cambria" pitchFamily="18" charset="0"/>
                <a:cs typeface="Calibri"/>
              </a:rPr>
              <a:t>in </a:t>
            </a:r>
            <a:r>
              <a:rPr sz="3200" b="1" dirty="0">
                <a:solidFill>
                  <a:srgbClr val="1F487C"/>
                </a:solidFill>
                <a:latin typeface="Cambria" pitchFamily="18" charset="0"/>
                <a:ea typeface="Cambria" pitchFamily="18" charset="0"/>
                <a:cs typeface="Calibri"/>
              </a:rPr>
              <a:t>1896</a:t>
            </a:r>
            <a:r>
              <a:rPr sz="3200" spc="-50" dirty="0">
                <a:solidFill>
                  <a:srgbClr val="1F487C"/>
                </a:solidFill>
                <a:latin typeface="Cambria" pitchFamily="18" charset="0"/>
                <a:ea typeface="Cambria" pitchFamily="18" charset="0"/>
                <a:cs typeface="Calibri"/>
              </a:rPr>
              <a:t> </a:t>
            </a:r>
            <a:r>
              <a:rPr sz="3200" dirty="0">
                <a:solidFill>
                  <a:srgbClr val="1F487C"/>
                </a:solidFill>
                <a:latin typeface="Cambria" pitchFamily="18" charset="0"/>
                <a:ea typeface="Cambria" pitchFamily="18" charset="0"/>
                <a:cs typeface="Calibri"/>
              </a:rPr>
              <a:t>using</a:t>
            </a:r>
            <a:r>
              <a:rPr sz="3200" spc="-45" dirty="0">
                <a:solidFill>
                  <a:srgbClr val="1F487C"/>
                </a:solidFill>
                <a:latin typeface="Cambria" pitchFamily="18" charset="0"/>
                <a:ea typeface="Cambria" pitchFamily="18" charset="0"/>
                <a:cs typeface="Calibri"/>
              </a:rPr>
              <a:t> </a:t>
            </a:r>
            <a:r>
              <a:rPr sz="3200" spc="-20" dirty="0">
                <a:solidFill>
                  <a:srgbClr val="1F487C"/>
                </a:solidFill>
                <a:latin typeface="Cambria" pitchFamily="18" charset="0"/>
                <a:ea typeface="Cambria" pitchFamily="18" charset="0"/>
                <a:cs typeface="Calibri"/>
              </a:rPr>
              <a:t>Morse code</a:t>
            </a:r>
            <a:endParaRPr sz="3200" dirty="0">
              <a:latin typeface="Cambria" pitchFamily="18" charset="0"/>
              <a:ea typeface="Cambria" pitchFamily="18" charset="0"/>
              <a:cs typeface="Calibri"/>
            </a:endParaRPr>
          </a:p>
        </p:txBody>
      </p:sp>
      <p:sp>
        <p:nvSpPr>
          <p:cNvPr id="10" name="object 4"/>
          <p:cNvSpPr txBox="1"/>
          <p:nvPr/>
        </p:nvSpPr>
        <p:spPr>
          <a:xfrm>
            <a:off x="1202575" y="74541"/>
            <a:ext cx="10363200" cy="560410"/>
          </a:xfrm>
          <a:prstGeom prst="rect">
            <a:avLst/>
          </a:prstGeom>
        </p:spPr>
        <p:txBody>
          <a:bodyPr vert="horz" wrap="square" lIns="0" tIns="67310" rIns="0" bIns="0" rtlCol="0">
            <a:spAutoFit/>
          </a:bodyPr>
          <a:lstStyle/>
          <a:p>
            <a:pPr algn="ctr"/>
            <a:r>
              <a:rPr lang="en-US" sz="3200" b="1" dirty="0">
                <a:solidFill>
                  <a:srgbClr val="000099"/>
                </a:solidFill>
                <a:latin typeface="Cambria" pitchFamily="18" charset="0"/>
                <a:ea typeface="Cambria" pitchFamily="18" charset="0"/>
              </a:rPr>
              <a:t>Historical </a:t>
            </a:r>
            <a:r>
              <a:rPr lang="en-US" sz="3200" b="1" dirty="0" smtClean="0">
                <a:solidFill>
                  <a:srgbClr val="000099"/>
                </a:solidFill>
                <a:latin typeface="Cambria" pitchFamily="18" charset="0"/>
                <a:ea typeface="Cambria" pitchFamily="18" charset="0"/>
              </a:rPr>
              <a:t>Milestones</a:t>
            </a:r>
            <a:endParaRPr lang="en-US" sz="32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2291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barn(inVertical)">
                                      <p:cBhvr>
                                        <p:cTn id="12" dur="500"/>
                                        <p:tgtEl>
                                          <p:spTgt spid="102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animEffect transition="in" filter="barn(inVertical)">
                                      <p:cBhvr>
                                        <p:cTn id="17" dur="500"/>
                                        <p:tgtEl>
                                          <p:spTgt spid="1024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6" grpId="0" animBg="1"/>
      <p:bldP spid="7" grpId="0"/>
      <p:bldP spid="8" grpId="0" animBg="1"/>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451" y="228600"/>
            <a:ext cx="3962400" cy="3429000"/>
          </a:xfrm>
          <a:prstGeom prst="rect">
            <a:avLst/>
          </a:prstGeom>
        </p:spPr>
      </p:pic>
      <p:pic>
        <p:nvPicPr>
          <p:cNvPr id="5" name="object 2"/>
          <p:cNvPicPr/>
          <p:nvPr/>
        </p:nvPicPr>
        <p:blipFill>
          <a:blip r:embed="rId3" cstate="print"/>
          <a:stretch>
            <a:fillRect/>
          </a:stretch>
        </p:blipFill>
        <p:spPr>
          <a:xfrm>
            <a:off x="4343400" y="2266661"/>
            <a:ext cx="6042481" cy="483500"/>
          </a:xfrm>
          <a:prstGeom prst="rect">
            <a:avLst/>
          </a:prstGeom>
        </p:spPr>
      </p:pic>
      <p:sp>
        <p:nvSpPr>
          <p:cNvPr id="7" name="Rectangle 6"/>
          <p:cNvSpPr/>
          <p:nvPr/>
        </p:nvSpPr>
        <p:spPr>
          <a:xfrm>
            <a:off x="381000" y="3644205"/>
            <a:ext cx="11506200" cy="1384995"/>
          </a:xfrm>
          <a:prstGeom prst="rect">
            <a:avLst/>
          </a:prstGeom>
        </p:spPr>
        <p:txBody>
          <a:bodyPr wrap="square">
            <a:spAutoFit/>
          </a:bodyPr>
          <a:lstStyle/>
          <a:p>
            <a:pPr algn="just"/>
            <a:r>
              <a:rPr lang="en-US" sz="2800" b="0" i="0" dirty="0" smtClean="0">
                <a:solidFill>
                  <a:srgbClr val="000099"/>
                </a:solidFill>
                <a:effectLst/>
                <a:latin typeface="Cambria" pitchFamily="18" charset="0"/>
                <a:ea typeface="Cambria" pitchFamily="18" charset="0"/>
              </a:rPr>
              <a:t>The Shannon </a:t>
            </a:r>
            <a:r>
              <a:rPr lang="en-US" sz="2800" b="1" i="0" dirty="0" smtClean="0">
                <a:solidFill>
                  <a:srgbClr val="000099"/>
                </a:solidFill>
                <a:effectLst/>
                <a:latin typeface="Cambria" pitchFamily="18" charset="0"/>
                <a:ea typeface="Cambria" pitchFamily="18" charset="0"/>
              </a:rPr>
              <a:t>capacity theorem</a:t>
            </a:r>
            <a:r>
              <a:rPr lang="en-US" sz="2800" b="0" i="0" dirty="0" smtClean="0">
                <a:solidFill>
                  <a:srgbClr val="000099"/>
                </a:solidFill>
                <a:effectLst/>
                <a:latin typeface="Cambria" pitchFamily="18" charset="0"/>
                <a:ea typeface="Cambria" pitchFamily="18" charset="0"/>
              </a:rPr>
              <a:t> defines the </a:t>
            </a:r>
            <a:r>
              <a:rPr lang="en-US" sz="2800" b="1" i="0" dirty="0" smtClean="0">
                <a:solidFill>
                  <a:srgbClr val="000099"/>
                </a:solidFill>
                <a:effectLst/>
                <a:latin typeface="Cambria" pitchFamily="18" charset="0"/>
                <a:ea typeface="Cambria" pitchFamily="18" charset="0"/>
              </a:rPr>
              <a:t>maximum</a:t>
            </a:r>
            <a:r>
              <a:rPr lang="en-US" sz="2800" b="0" i="0" dirty="0" smtClean="0">
                <a:solidFill>
                  <a:srgbClr val="000099"/>
                </a:solidFill>
                <a:effectLst/>
                <a:latin typeface="Cambria" pitchFamily="18" charset="0"/>
                <a:ea typeface="Cambria" pitchFamily="18" charset="0"/>
              </a:rPr>
              <a:t> amount of </a:t>
            </a:r>
            <a:r>
              <a:rPr lang="en-US" sz="2800" b="1" i="0" dirty="0" smtClean="0">
                <a:solidFill>
                  <a:srgbClr val="000099"/>
                </a:solidFill>
                <a:effectLst/>
                <a:latin typeface="Cambria" pitchFamily="18" charset="0"/>
                <a:ea typeface="Cambria" pitchFamily="18" charset="0"/>
              </a:rPr>
              <a:t>information</a:t>
            </a:r>
            <a:r>
              <a:rPr lang="en-US" sz="2800" b="0" i="0" dirty="0" smtClean="0">
                <a:solidFill>
                  <a:srgbClr val="000099"/>
                </a:solidFill>
                <a:effectLst/>
                <a:latin typeface="Cambria" pitchFamily="18" charset="0"/>
                <a:ea typeface="Cambria" pitchFamily="18" charset="0"/>
              </a:rPr>
              <a:t>, or </a:t>
            </a:r>
            <a:r>
              <a:rPr lang="en-US" sz="2800" b="1" i="0" dirty="0" smtClean="0">
                <a:solidFill>
                  <a:srgbClr val="000099"/>
                </a:solidFill>
                <a:effectLst/>
                <a:latin typeface="Cambria" pitchFamily="18" charset="0"/>
                <a:ea typeface="Cambria" pitchFamily="18" charset="0"/>
              </a:rPr>
              <a:t>data capacity</a:t>
            </a:r>
            <a:r>
              <a:rPr lang="en-US" sz="2800" b="0" i="0" dirty="0" smtClean="0">
                <a:solidFill>
                  <a:srgbClr val="000099"/>
                </a:solidFill>
                <a:effectLst/>
                <a:latin typeface="Cambria" pitchFamily="18" charset="0"/>
                <a:ea typeface="Cambria" pitchFamily="18" charset="0"/>
              </a:rPr>
              <a:t>, which can be </a:t>
            </a:r>
            <a:r>
              <a:rPr lang="en-US" sz="2800" b="1" i="0" dirty="0" smtClean="0">
                <a:solidFill>
                  <a:srgbClr val="000099"/>
                </a:solidFill>
                <a:effectLst/>
                <a:latin typeface="Cambria" pitchFamily="18" charset="0"/>
                <a:ea typeface="Cambria" pitchFamily="18" charset="0"/>
              </a:rPr>
              <a:t>sent</a:t>
            </a:r>
            <a:r>
              <a:rPr lang="en-US" sz="2800" b="0" i="0" dirty="0" smtClean="0">
                <a:solidFill>
                  <a:srgbClr val="000099"/>
                </a:solidFill>
                <a:effectLst/>
                <a:latin typeface="Cambria" pitchFamily="18" charset="0"/>
                <a:ea typeface="Cambria" pitchFamily="18" charset="0"/>
              </a:rPr>
              <a:t> over </a:t>
            </a:r>
            <a:r>
              <a:rPr lang="en-US" sz="2800" b="1" i="0" dirty="0" smtClean="0">
                <a:solidFill>
                  <a:srgbClr val="000099"/>
                </a:solidFill>
                <a:effectLst/>
                <a:latin typeface="Cambria" pitchFamily="18" charset="0"/>
                <a:ea typeface="Cambria" pitchFamily="18" charset="0"/>
              </a:rPr>
              <a:t>any channel </a:t>
            </a:r>
            <a:r>
              <a:rPr lang="en-US" sz="2800" b="0" i="0" dirty="0" smtClean="0">
                <a:solidFill>
                  <a:srgbClr val="000099"/>
                </a:solidFill>
                <a:effectLst/>
                <a:latin typeface="Cambria" pitchFamily="18" charset="0"/>
                <a:ea typeface="Cambria" pitchFamily="18" charset="0"/>
              </a:rPr>
              <a:t>or medium (wireless, coax, twister pair, fiber etc.)</a:t>
            </a:r>
            <a:endParaRPr lang="en-IN" sz="2800" dirty="0">
              <a:solidFill>
                <a:srgbClr val="000099"/>
              </a:solidFill>
              <a:latin typeface="Cambria" pitchFamily="18" charset="0"/>
              <a:ea typeface="Cambria" pitchFamily="18" charset="0"/>
            </a:endParaRPr>
          </a:p>
        </p:txBody>
      </p:sp>
      <p:sp>
        <p:nvSpPr>
          <p:cNvPr id="8" name="object 4"/>
          <p:cNvSpPr txBox="1"/>
          <p:nvPr/>
        </p:nvSpPr>
        <p:spPr>
          <a:xfrm>
            <a:off x="4021341" y="74541"/>
            <a:ext cx="7332459" cy="560410"/>
          </a:xfrm>
          <a:prstGeom prst="rect">
            <a:avLst/>
          </a:prstGeom>
        </p:spPr>
        <p:txBody>
          <a:bodyPr vert="horz" wrap="square" lIns="0" tIns="67310" rIns="0" bIns="0" rtlCol="0">
            <a:spAutoFit/>
          </a:bodyPr>
          <a:lstStyle/>
          <a:p>
            <a:pPr algn="ctr"/>
            <a:r>
              <a:rPr lang="en-US" sz="3200" b="1" dirty="0">
                <a:solidFill>
                  <a:srgbClr val="000099"/>
                </a:solidFill>
                <a:latin typeface="Cambria" pitchFamily="18" charset="0"/>
                <a:ea typeface="Cambria" pitchFamily="18" charset="0"/>
              </a:rPr>
              <a:t>Historical </a:t>
            </a:r>
            <a:r>
              <a:rPr lang="en-US" sz="3200" b="1" dirty="0" smtClean="0">
                <a:solidFill>
                  <a:srgbClr val="000099"/>
                </a:solidFill>
                <a:latin typeface="Cambria" pitchFamily="18" charset="0"/>
                <a:ea typeface="Cambria" pitchFamily="18" charset="0"/>
              </a:rPr>
              <a:t>Milestones</a:t>
            </a:r>
            <a:endParaRPr lang="en-US" sz="3200" b="1" dirty="0">
              <a:solidFill>
                <a:srgbClr val="000099"/>
              </a:solidFill>
              <a:latin typeface="Cambria" pitchFamily="18" charset="0"/>
              <a:ea typeface="Cambria" pitchFamily="18" charset="0"/>
            </a:endParaRPr>
          </a:p>
        </p:txBody>
      </p:sp>
      <p:sp>
        <p:nvSpPr>
          <p:cNvPr id="9" name="Rectangle 8"/>
          <p:cNvSpPr/>
          <p:nvPr/>
        </p:nvSpPr>
        <p:spPr>
          <a:xfrm>
            <a:off x="381000" y="4953000"/>
            <a:ext cx="11506200" cy="1815882"/>
          </a:xfrm>
          <a:prstGeom prst="rect">
            <a:avLst/>
          </a:prstGeom>
        </p:spPr>
        <p:txBody>
          <a:bodyPr wrap="square">
            <a:spAutoFit/>
          </a:bodyPr>
          <a:lstStyle/>
          <a:p>
            <a:pPr algn="just"/>
            <a:r>
              <a:rPr lang="en-US" sz="2800" dirty="0">
                <a:solidFill>
                  <a:srgbClr val="000099"/>
                </a:solidFill>
                <a:latin typeface="Cambria" pitchFamily="18" charset="0"/>
                <a:ea typeface="Cambria" pitchFamily="18" charset="0"/>
              </a:rPr>
              <a:t>In information theory, Shannon's </a:t>
            </a:r>
            <a:r>
              <a:rPr lang="en-US" sz="2800" b="1" dirty="0">
                <a:solidFill>
                  <a:srgbClr val="000099"/>
                </a:solidFill>
                <a:latin typeface="Cambria" pitchFamily="18" charset="0"/>
                <a:ea typeface="Cambria" pitchFamily="18" charset="0"/>
              </a:rPr>
              <a:t>source coding </a:t>
            </a:r>
            <a:r>
              <a:rPr lang="en-US" sz="2800" dirty="0">
                <a:solidFill>
                  <a:srgbClr val="000099"/>
                </a:solidFill>
                <a:latin typeface="Cambria" pitchFamily="18" charset="0"/>
                <a:ea typeface="Cambria" pitchFamily="18" charset="0"/>
              </a:rPr>
              <a:t>theorem (or noiseless coding theorem) establishes the statistical limits to possible data </a:t>
            </a:r>
            <a:r>
              <a:rPr lang="en-US" sz="2800" b="1" dirty="0">
                <a:solidFill>
                  <a:srgbClr val="000099"/>
                </a:solidFill>
                <a:latin typeface="Cambria" pitchFamily="18" charset="0"/>
                <a:ea typeface="Cambria" pitchFamily="18" charset="0"/>
              </a:rPr>
              <a:t>compression </a:t>
            </a:r>
            <a:r>
              <a:rPr lang="en-US" sz="2800" dirty="0">
                <a:solidFill>
                  <a:srgbClr val="000099"/>
                </a:solidFill>
                <a:latin typeface="Cambria" pitchFamily="18" charset="0"/>
                <a:ea typeface="Cambria" pitchFamily="18" charset="0"/>
              </a:rPr>
              <a:t>for data whose </a:t>
            </a:r>
            <a:r>
              <a:rPr lang="en-US" sz="2800" b="1" dirty="0">
                <a:solidFill>
                  <a:srgbClr val="000099"/>
                </a:solidFill>
                <a:latin typeface="Cambria" pitchFamily="18" charset="0"/>
                <a:ea typeface="Cambria" pitchFamily="18" charset="0"/>
              </a:rPr>
              <a:t>source </a:t>
            </a:r>
            <a:r>
              <a:rPr lang="en-US" sz="2800" dirty="0">
                <a:solidFill>
                  <a:srgbClr val="000099"/>
                </a:solidFill>
                <a:latin typeface="Cambria" pitchFamily="18" charset="0"/>
                <a:ea typeface="Cambria" pitchFamily="18" charset="0"/>
              </a:rPr>
              <a:t>is an independent identically-distributed </a:t>
            </a:r>
            <a:r>
              <a:rPr lang="en-US" sz="2800" dirty="0" smtClean="0">
                <a:solidFill>
                  <a:srgbClr val="000099"/>
                </a:solidFill>
                <a:latin typeface="Cambria" pitchFamily="18" charset="0"/>
                <a:ea typeface="Cambria" pitchFamily="18" charset="0"/>
              </a:rPr>
              <a:t>(</a:t>
            </a:r>
            <a:r>
              <a:rPr lang="en-US" sz="2800" b="1" dirty="0" smtClean="0">
                <a:solidFill>
                  <a:srgbClr val="000099"/>
                </a:solidFill>
                <a:latin typeface="Cambria" pitchFamily="18" charset="0"/>
                <a:ea typeface="Cambria" pitchFamily="18" charset="0"/>
              </a:rPr>
              <a:t>IID</a:t>
            </a:r>
            <a:r>
              <a:rPr lang="en-US" sz="2800" dirty="0" smtClean="0">
                <a:solidFill>
                  <a:srgbClr val="000099"/>
                </a:solidFill>
                <a:latin typeface="Cambria" pitchFamily="18" charset="0"/>
                <a:ea typeface="Cambria" pitchFamily="18" charset="0"/>
              </a:rPr>
              <a:t>) random variable</a:t>
            </a:r>
            <a:endParaRPr lang="en-IN" sz="2800" dirty="0">
              <a:solidFill>
                <a:srgbClr val="000099"/>
              </a:solidFill>
              <a:latin typeface="Cambria" pitchFamily="18" charset="0"/>
              <a:ea typeface="Cambria" pitchFamily="18" charset="0"/>
            </a:endParaRPr>
          </a:p>
        </p:txBody>
      </p:sp>
      <p:sp>
        <p:nvSpPr>
          <p:cNvPr id="10" name="object 5"/>
          <p:cNvSpPr/>
          <p:nvPr/>
        </p:nvSpPr>
        <p:spPr>
          <a:xfrm>
            <a:off x="4191000" y="891845"/>
            <a:ext cx="4358634" cy="762000"/>
          </a:xfrm>
          <a:custGeom>
            <a:avLst/>
            <a:gdLst/>
            <a:ahLst/>
            <a:cxnLst/>
            <a:rect l="l" t="t" r="r" b="b"/>
            <a:pathLst>
              <a:path w="4300855" h="1216660">
                <a:moveTo>
                  <a:pt x="4098036" y="0"/>
                </a:moveTo>
                <a:lnTo>
                  <a:pt x="202692" y="0"/>
                </a:lnTo>
                <a:lnTo>
                  <a:pt x="156218" y="5352"/>
                </a:lnTo>
                <a:lnTo>
                  <a:pt x="113555" y="20600"/>
                </a:lnTo>
                <a:lnTo>
                  <a:pt x="75920" y="44527"/>
                </a:lnTo>
                <a:lnTo>
                  <a:pt x="44531" y="75915"/>
                </a:lnTo>
                <a:lnTo>
                  <a:pt x="20602" y="113550"/>
                </a:lnTo>
                <a:lnTo>
                  <a:pt x="5353" y="156214"/>
                </a:lnTo>
                <a:lnTo>
                  <a:pt x="0" y="202691"/>
                </a:lnTo>
                <a:lnTo>
                  <a:pt x="0" y="1013459"/>
                </a:lnTo>
                <a:lnTo>
                  <a:pt x="5353" y="1059933"/>
                </a:lnTo>
                <a:lnTo>
                  <a:pt x="20602" y="1102596"/>
                </a:lnTo>
                <a:lnTo>
                  <a:pt x="44531" y="1140231"/>
                </a:lnTo>
                <a:lnTo>
                  <a:pt x="75920" y="1171620"/>
                </a:lnTo>
                <a:lnTo>
                  <a:pt x="113555" y="1195549"/>
                </a:lnTo>
                <a:lnTo>
                  <a:pt x="156218" y="1210798"/>
                </a:lnTo>
                <a:lnTo>
                  <a:pt x="202692" y="1216151"/>
                </a:lnTo>
                <a:lnTo>
                  <a:pt x="4098036" y="1216151"/>
                </a:lnTo>
                <a:lnTo>
                  <a:pt x="4144509" y="1210798"/>
                </a:lnTo>
                <a:lnTo>
                  <a:pt x="4187172" y="1195549"/>
                </a:lnTo>
                <a:lnTo>
                  <a:pt x="4224807" y="1171620"/>
                </a:lnTo>
                <a:lnTo>
                  <a:pt x="4256196" y="1140231"/>
                </a:lnTo>
                <a:lnTo>
                  <a:pt x="4280125" y="1102596"/>
                </a:lnTo>
                <a:lnTo>
                  <a:pt x="4295374" y="1059933"/>
                </a:lnTo>
                <a:lnTo>
                  <a:pt x="4300728" y="1013459"/>
                </a:lnTo>
                <a:lnTo>
                  <a:pt x="4300728" y="202691"/>
                </a:lnTo>
                <a:lnTo>
                  <a:pt x="4295374" y="156214"/>
                </a:lnTo>
                <a:lnTo>
                  <a:pt x="4280125" y="113550"/>
                </a:lnTo>
                <a:lnTo>
                  <a:pt x="4256196" y="75915"/>
                </a:lnTo>
                <a:lnTo>
                  <a:pt x="4224807" y="44527"/>
                </a:lnTo>
                <a:lnTo>
                  <a:pt x="4187172" y="20600"/>
                </a:lnTo>
                <a:lnTo>
                  <a:pt x="4144509" y="5352"/>
                </a:lnTo>
                <a:lnTo>
                  <a:pt x="4098036" y="0"/>
                </a:lnTo>
                <a:close/>
              </a:path>
            </a:pathLst>
          </a:custGeom>
          <a:solidFill>
            <a:srgbClr val="4F81BC"/>
          </a:solidFill>
        </p:spPr>
        <p:txBody>
          <a:bodyPr wrap="square" lIns="0" tIns="0" rIns="0" bIns="0" rtlCol="0"/>
          <a:lstStyle/>
          <a:p>
            <a:endParaRPr dirty="0">
              <a:solidFill>
                <a:srgbClr val="FF0000"/>
              </a:solidFill>
              <a:latin typeface="Cambria" pitchFamily="18" charset="0"/>
              <a:ea typeface="Cambria" pitchFamily="18" charset="0"/>
            </a:endParaRPr>
          </a:p>
        </p:txBody>
      </p:sp>
      <p:sp>
        <p:nvSpPr>
          <p:cNvPr id="11" name="object 6"/>
          <p:cNvSpPr txBox="1">
            <a:spLocks/>
          </p:cNvSpPr>
          <p:nvPr/>
        </p:nvSpPr>
        <p:spPr>
          <a:xfrm>
            <a:off x="4558975" y="957178"/>
            <a:ext cx="4143059"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600" dirty="0">
                <a:solidFill>
                  <a:schemeClr val="bg1"/>
                </a:solidFill>
                <a:latin typeface="Cambria" pitchFamily="18" charset="0"/>
                <a:ea typeface="Cambria" pitchFamily="18" charset="0"/>
              </a:rPr>
              <a:t>Claude Shannon</a:t>
            </a:r>
            <a:endParaRPr lang="en-IN" sz="3600" dirty="0" smtClean="0">
              <a:solidFill>
                <a:schemeClr val="bg1"/>
              </a:solidFill>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627326" y="6248400"/>
            <a:ext cx="2216046" cy="457200"/>
          </a:xfrm>
          <a:prstGeom prst="rect">
            <a:avLst/>
          </a:prstGeom>
        </p:spPr>
        <p:txBody>
          <a:bodyPr/>
          <a:lstStyle/>
          <a:p>
            <a:pPr>
              <a:defRPr/>
            </a:pPr>
            <a:fld id="{3C739E14-93F3-4CBE-99A3-434AC0D013EB}" type="datetime1">
              <a:rPr lang="en-US" altLang="en-US" smtClean="0"/>
              <a:pPr>
                <a:defRPr/>
              </a:pPr>
              <a:t>9/2/2025</a:t>
            </a:fld>
            <a:endParaRPr lang="en-US" altLang="en-US"/>
          </a:p>
        </p:txBody>
      </p:sp>
      <p:sp>
        <p:nvSpPr>
          <p:cNvPr id="4" name="Slide Number Placeholder 3"/>
          <p:cNvSpPr>
            <a:spLocks noGrp="1"/>
          </p:cNvSpPr>
          <p:nvPr>
            <p:ph type="sldNum" sz="quarter" idx="4294967295"/>
          </p:nvPr>
        </p:nvSpPr>
        <p:spPr>
          <a:xfrm>
            <a:off x="8450526" y="6248400"/>
            <a:ext cx="2216046" cy="457200"/>
          </a:xfrm>
          <a:prstGeom prst="rect">
            <a:avLst/>
          </a:prstGeom>
        </p:spPr>
        <p:txBody>
          <a:bodyPr/>
          <a:lstStyle/>
          <a:p>
            <a:pPr>
              <a:defRPr/>
            </a:pPr>
            <a:fld id="{641252DB-FC07-431D-863C-E9CB29355528}" type="slidenum">
              <a:rPr lang="en-US" altLang="en-US" smtClean="0"/>
              <a:pPr>
                <a:defRPr/>
              </a:pPr>
              <a:t>24</a:t>
            </a:fld>
            <a:endParaRPr lang="en-US" altLang="en-US"/>
          </a:p>
        </p:txBody>
      </p:sp>
      <p:pic>
        <p:nvPicPr>
          <p:cNvPr id="5122" name="Picture 2"/>
          <p:cNvPicPr>
            <a:picLocks noChangeAspect="1" noChangeArrowheads="1"/>
          </p:cNvPicPr>
          <p:nvPr/>
        </p:nvPicPr>
        <p:blipFill>
          <a:blip r:embed="rId2"/>
          <a:srcRect/>
          <a:stretch>
            <a:fillRect/>
          </a:stretch>
        </p:blipFill>
        <p:spPr bwMode="auto">
          <a:xfrm>
            <a:off x="1534502" y="162350"/>
            <a:ext cx="9296316" cy="4472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997796" y="903311"/>
            <a:ext cx="6514416" cy="1458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1446372" y="2491500"/>
            <a:ext cx="9983628" cy="1667863"/>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1310486" y="4239479"/>
            <a:ext cx="9328333" cy="905727"/>
          </a:xfrm>
          <a:prstGeom prst="rect">
            <a:avLst/>
          </a:prstGeom>
          <a:noFill/>
          <a:ln w="9525">
            <a:noFill/>
            <a:miter lim="800000"/>
            <a:headEnd/>
            <a:tailEnd/>
          </a:ln>
          <a:effectLst/>
        </p:spPr>
      </p:pic>
      <p:pic>
        <p:nvPicPr>
          <p:cNvPr id="5126" name="Picture 6"/>
          <p:cNvPicPr>
            <a:picLocks noChangeAspect="1" noChangeArrowheads="1"/>
          </p:cNvPicPr>
          <p:nvPr/>
        </p:nvPicPr>
        <p:blipFill>
          <a:blip r:embed="rId6"/>
          <a:srcRect/>
          <a:stretch>
            <a:fillRect/>
          </a:stretch>
        </p:blipFill>
        <p:spPr bwMode="auto">
          <a:xfrm>
            <a:off x="1340415" y="5315025"/>
            <a:ext cx="8088570" cy="1304925"/>
          </a:xfrm>
          <a:prstGeom prst="rect">
            <a:avLst/>
          </a:prstGeom>
          <a:noFill/>
          <a:ln w="9525">
            <a:noFill/>
            <a:miter lim="800000"/>
            <a:headEnd/>
            <a:tailEnd/>
          </a:ln>
          <a:effectLst/>
        </p:spPr>
      </p:pic>
    </p:spTree>
    <p:extLst>
      <p:ext uri="{BB962C8B-B14F-4D97-AF65-F5344CB8AC3E}">
        <p14:creationId xmlns:p14="http://schemas.microsoft.com/office/powerpoint/2010/main" val="9002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ipe(down)">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wipe(down)">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Effect transition="in" filter="wipe(down)">
                                      <p:cBhvr>
                                        <p:cTn id="22" dur="500"/>
                                        <p:tgtEl>
                                          <p:spTgt spid="51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animEffect transition="in" filter="wipe(down)">
                                      <p:cBhvr>
                                        <p:cTn id="2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967695" y="6248400"/>
            <a:ext cx="2302296" cy="457200"/>
          </a:xfrm>
          <a:prstGeom prst="rect">
            <a:avLst/>
          </a:prstGeom>
        </p:spPr>
        <p:txBody>
          <a:bodyPr/>
          <a:lstStyle/>
          <a:p>
            <a:pPr>
              <a:defRPr/>
            </a:pPr>
            <a:fld id="{641252DB-FC07-431D-863C-E9CB29355528}" type="slidenum">
              <a:rPr lang="en-US" altLang="en-US" smtClean="0"/>
              <a:pPr>
                <a:defRPr/>
              </a:pPr>
              <a:t>25</a:t>
            </a:fld>
            <a:endParaRPr lang="en-US" altLang="en-US"/>
          </a:p>
        </p:txBody>
      </p:sp>
      <p:pic>
        <p:nvPicPr>
          <p:cNvPr id="6146" name="Picture 2"/>
          <p:cNvPicPr>
            <a:picLocks noChangeAspect="1" noChangeArrowheads="1"/>
          </p:cNvPicPr>
          <p:nvPr/>
        </p:nvPicPr>
        <p:blipFill>
          <a:blip r:embed="rId2"/>
          <a:srcRect/>
          <a:stretch>
            <a:fillRect/>
          </a:stretch>
        </p:blipFill>
        <p:spPr bwMode="auto">
          <a:xfrm>
            <a:off x="2321157" y="273382"/>
            <a:ext cx="7954435" cy="7429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322075" y="1248412"/>
            <a:ext cx="5456444" cy="6762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1666017" y="2337745"/>
            <a:ext cx="9404883" cy="3810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a:stretch>
            <a:fillRect/>
          </a:stretch>
        </p:blipFill>
        <p:spPr bwMode="auto">
          <a:xfrm>
            <a:off x="1676400" y="2953885"/>
            <a:ext cx="9865342" cy="1714500"/>
          </a:xfrm>
          <a:prstGeom prst="rect">
            <a:avLst/>
          </a:prstGeom>
          <a:noFill/>
          <a:ln w="9525">
            <a:noFill/>
            <a:miter lim="800000"/>
            <a:headEnd/>
            <a:tailEnd/>
          </a:ln>
          <a:effectLst/>
        </p:spPr>
      </p:pic>
      <p:pic>
        <p:nvPicPr>
          <p:cNvPr id="6150" name="Picture 6"/>
          <p:cNvPicPr>
            <a:picLocks noChangeAspect="1" noChangeArrowheads="1"/>
          </p:cNvPicPr>
          <p:nvPr/>
        </p:nvPicPr>
        <p:blipFill>
          <a:blip r:embed="rId6"/>
          <a:srcRect/>
          <a:stretch>
            <a:fillRect/>
          </a:stretch>
        </p:blipFill>
        <p:spPr bwMode="auto">
          <a:xfrm>
            <a:off x="1736193" y="4934162"/>
            <a:ext cx="9773250" cy="1247775"/>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a:srcRect/>
          <a:stretch>
            <a:fillRect/>
          </a:stretch>
        </p:blipFill>
        <p:spPr bwMode="auto">
          <a:xfrm>
            <a:off x="1507509" y="6277682"/>
            <a:ext cx="7378861" cy="361950"/>
          </a:xfrm>
          <a:prstGeom prst="rect">
            <a:avLst/>
          </a:prstGeom>
          <a:noFill/>
          <a:ln w="9525">
            <a:noFill/>
            <a:miter lim="800000"/>
            <a:headEnd/>
            <a:tailEnd/>
          </a:ln>
          <a:effectLst/>
        </p:spPr>
      </p:pic>
    </p:spTree>
    <p:extLst>
      <p:ext uri="{BB962C8B-B14F-4D97-AF65-F5344CB8AC3E}">
        <p14:creationId xmlns:p14="http://schemas.microsoft.com/office/powerpoint/2010/main" val="308407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wipe(down)">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wipe(down)">
                                      <p:cBhvr>
                                        <p:cTn id="17" dur="500"/>
                                        <p:tgtEl>
                                          <p:spTgt spid="6148"/>
                                        </p:tgtEl>
                                      </p:cBhvr>
                                    </p:animEffect>
                                  </p:childTnLst>
                                </p:cTn>
                              </p:par>
                              <p:par>
                                <p:cTn id="18" presetID="22" presetClass="entr" presetSubtype="4" fill="hold" nodeType="withEffect">
                                  <p:stCondLst>
                                    <p:cond delay="0"/>
                                  </p:stCondLst>
                                  <p:childTnLst>
                                    <p:set>
                                      <p:cBhvr>
                                        <p:cTn id="19" dur="1" fill="hold">
                                          <p:stCondLst>
                                            <p:cond delay="0"/>
                                          </p:stCondLst>
                                        </p:cTn>
                                        <p:tgtEl>
                                          <p:spTgt spid="6149"/>
                                        </p:tgtEl>
                                        <p:attrNameLst>
                                          <p:attrName>style.visibility</p:attrName>
                                        </p:attrNameLst>
                                      </p:cBhvr>
                                      <p:to>
                                        <p:strVal val="visible"/>
                                      </p:to>
                                    </p:set>
                                    <p:animEffect transition="in" filter="wipe(down)">
                                      <p:cBhvr>
                                        <p:cTn id="20" dur="500"/>
                                        <p:tgtEl>
                                          <p:spTgt spid="614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150"/>
                                        </p:tgtEl>
                                        <p:attrNameLst>
                                          <p:attrName>style.visibility</p:attrName>
                                        </p:attrNameLst>
                                      </p:cBhvr>
                                      <p:to>
                                        <p:strVal val="visible"/>
                                      </p:to>
                                    </p:set>
                                    <p:animEffect transition="in" filter="wipe(down)">
                                      <p:cBhvr>
                                        <p:cTn id="25" dur="500"/>
                                        <p:tgtEl>
                                          <p:spTgt spid="6150"/>
                                        </p:tgtEl>
                                      </p:cBhvr>
                                    </p:animEffect>
                                  </p:childTnLst>
                                </p:cTn>
                              </p:par>
                              <p:par>
                                <p:cTn id="26" presetID="22" presetClass="entr" presetSubtype="4" fill="hold" nodeType="with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wipe(down)">
                                      <p:cBhvr>
                                        <p:cTn id="28"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114892" y="6248400"/>
            <a:ext cx="2339508" cy="457200"/>
          </a:xfrm>
          <a:prstGeom prst="rect">
            <a:avLst/>
          </a:prstGeom>
        </p:spPr>
        <p:txBody>
          <a:bodyPr/>
          <a:lstStyle/>
          <a:p>
            <a:pPr>
              <a:defRPr/>
            </a:pPr>
            <a:fld id="{3C739E14-93F3-4CBE-99A3-434AC0D013EB}" type="datetime1">
              <a:rPr lang="en-US" altLang="en-US" smtClean="0"/>
              <a:pPr>
                <a:defRPr/>
              </a:pPr>
              <a:t>9/2/2025</a:t>
            </a:fld>
            <a:endParaRPr lang="en-US" altLang="en-US"/>
          </a:p>
        </p:txBody>
      </p:sp>
      <p:sp>
        <p:nvSpPr>
          <p:cNvPr id="4" name="Slide Number Placeholder 3"/>
          <p:cNvSpPr>
            <a:spLocks noGrp="1"/>
          </p:cNvSpPr>
          <p:nvPr>
            <p:ph type="sldNum" sz="quarter" idx="4294967295"/>
          </p:nvPr>
        </p:nvSpPr>
        <p:spPr>
          <a:xfrm>
            <a:off x="8938092" y="6248400"/>
            <a:ext cx="2339508" cy="457200"/>
          </a:xfrm>
          <a:prstGeom prst="rect">
            <a:avLst/>
          </a:prstGeom>
        </p:spPr>
        <p:txBody>
          <a:bodyPr/>
          <a:lstStyle/>
          <a:p>
            <a:pPr>
              <a:defRPr/>
            </a:pPr>
            <a:fld id="{641252DB-FC07-431D-863C-E9CB29355528}" type="slidenum">
              <a:rPr lang="en-US" altLang="en-US" smtClean="0"/>
              <a:pPr>
                <a:defRPr/>
              </a:pPr>
              <a:t>26</a:t>
            </a:fld>
            <a:endParaRPr lang="en-US" altLang="en-US"/>
          </a:p>
        </p:txBody>
      </p:sp>
      <p:pic>
        <p:nvPicPr>
          <p:cNvPr id="7170" name="Picture 2"/>
          <p:cNvPicPr>
            <a:picLocks noChangeAspect="1" noChangeArrowheads="1"/>
          </p:cNvPicPr>
          <p:nvPr/>
        </p:nvPicPr>
        <p:blipFill>
          <a:blip r:embed="rId2"/>
          <a:srcRect/>
          <a:stretch>
            <a:fillRect/>
          </a:stretch>
        </p:blipFill>
        <p:spPr bwMode="auto">
          <a:xfrm>
            <a:off x="4334122" y="195049"/>
            <a:ext cx="2819107" cy="3810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2666999" y="759299"/>
            <a:ext cx="8935873" cy="915111"/>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4167059" y="2072897"/>
            <a:ext cx="4481643" cy="1450786"/>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2267221" y="3779292"/>
            <a:ext cx="4742043" cy="714233"/>
          </a:xfrm>
          <a:prstGeom prst="rect">
            <a:avLst/>
          </a:prstGeom>
          <a:noFill/>
          <a:ln w="9525">
            <a:noFill/>
            <a:miter lim="800000"/>
            <a:headEnd/>
            <a:tailEnd/>
          </a:ln>
          <a:effectLst/>
        </p:spPr>
      </p:pic>
      <p:pic>
        <p:nvPicPr>
          <p:cNvPr id="7174" name="Picture 6"/>
          <p:cNvPicPr>
            <a:picLocks noChangeAspect="1" noChangeArrowheads="1"/>
          </p:cNvPicPr>
          <p:nvPr/>
        </p:nvPicPr>
        <p:blipFill>
          <a:blip r:embed="rId6"/>
          <a:srcRect/>
          <a:stretch>
            <a:fillRect/>
          </a:stretch>
        </p:blipFill>
        <p:spPr bwMode="auto">
          <a:xfrm>
            <a:off x="2385203" y="4842112"/>
            <a:ext cx="8332839" cy="1517745"/>
          </a:xfrm>
          <a:prstGeom prst="rect">
            <a:avLst/>
          </a:prstGeom>
          <a:noFill/>
          <a:ln w="9525">
            <a:noFill/>
            <a:miter lim="800000"/>
            <a:headEnd/>
            <a:tailEnd/>
          </a:ln>
          <a:effectLst/>
        </p:spPr>
      </p:pic>
    </p:spTree>
    <p:extLst>
      <p:ext uri="{BB962C8B-B14F-4D97-AF65-F5344CB8AC3E}">
        <p14:creationId xmlns:p14="http://schemas.microsoft.com/office/powerpoint/2010/main" val="15446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down)">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wipe(down)">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wipe(down)">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wipe(down)">
                                      <p:cBhvr>
                                        <p:cTn id="22" dur="500"/>
                                        <p:tgtEl>
                                          <p:spTgt spid="7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74"/>
                                        </p:tgtEl>
                                        <p:attrNameLst>
                                          <p:attrName>style.visibility</p:attrName>
                                        </p:attrNameLst>
                                      </p:cBhvr>
                                      <p:to>
                                        <p:strVal val="visible"/>
                                      </p:to>
                                    </p:set>
                                    <p:animEffect transition="in" filter="wipe(down)">
                                      <p:cBhvr>
                                        <p:cTn id="2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914400" y="6248400"/>
            <a:ext cx="2540000" cy="457200"/>
          </a:xfrm>
          <a:prstGeom prst="rect">
            <a:avLst/>
          </a:prstGeom>
        </p:spPr>
        <p:txBody>
          <a:bodyPr/>
          <a:lstStyle/>
          <a:p>
            <a:pPr>
              <a:defRPr/>
            </a:pPr>
            <a:fld id="{3C739E14-93F3-4CBE-99A3-434AC0D013EB}" type="datetime1">
              <a:rPr lang="en-US" altLang="en-US" smtClean="0"/>
              <a:pPr>
                <a:defRPr/>
              </a:pPr>
              <a:t>9/2/2025</a:t>
            </a:fld>
            <a:endParaRPr lang="en-US" altLang="en-US"/>
          </a:p>
        </p:txBody>
      </p:sp>
      <p:sp>
        <p:nvSpPr>
          <p:cNvPr id="3" name="Footer Placeholder 2"/>
          <p:cNvSpPr>
            <a:spLocks noGrp="1"/>
          </p:cNvSpPr>
          <p:nvPr>
            <p:ph type="ftr" sz="quarter" idx="4294967295"/>
          </p:nvPr>
        </p:nvSpPr>
        <p:spPr>
          <a:xfrm>
            <a:off x="4165600" y="6248400"/>
            <a:ext cx="3860800" cy="457200"/>
          </a:xfrm>
          <a:prstGeom prst="rect">
            <a:avLst/>
          </a:prstGeom>
        </p:spPr>
        <p:txBody>
          <a:bodyPr/>
          <a:lstStyle/>
          <a:p>
            <a:pPr>
              <a:defRPr/>
            </a:pPr>
            <a:r>
              <a:rPr lang="en-US" altLang="en-US" smtClean="0"/>
              <a:t>Information &amp; Communication Technology-UEC310</a:t>
            </a:r>
            <a:endParaRPr lang="en-US" altLang="en-US"/>
          </a:p>
        </p:txBody>
      </p:sp>
      <p:sp>
        <p:nvSpPr>
          <p:cNvPr id="4" name="Slide Number Placeholder 3"/>
          <p:cNvSpPr>
            <a:spLocks noGrp="1"/>
          </p:cNvSpPr>
          <p:nvPr>
            <p:ph type="sldNum" sz="quarter" idx="4294967295"/>
          </p:nvPr>
        </p:nvSpPr>
        <p:spPr>
          <a:xfrm>
            <a:off x="8737600" y="6248400"/>
            <a:ext cx="2540000" cy="457200"/>
          </a:xfrm>
          <a:prstGeom prst="rect">
            <a:avLst/>
          </a:prstGeom>
        </p:spPr>
        <p:txBody>
          <a:bodyPr/>
          <a:lstStyle/>
          <a:p>
            <a:pPr>
              <a:defRPr/>
            </a:pPr>
            <a:fld id="{641252DB-FC07-431D-863C-E9CB29355528}" type="slidenum">
              <a:rPr lang="en-US" altLang="en-US" smtClean="0"/>
              <a:pPr>
                <a:defRPr/>
              </a:pPr>
              <a:t>27</a:t>
            </a:fld>
            <a:endParaRPr lang="en-US" altLang="en-US"/>
          </a:p>
        </p:txBody>
      </p:sp>
      <p:pic>
        <p:nvPicPr>
          <p:cNvPr id="8194" name="Picture 2"/>
          <p:cNvPicPr>
            <a:picLocks noChangeAspect="1" noChangeArrowheads="1"/>
          </p:cNvPicPr>
          <p:nvPr/>
        </p:nvPicPr>
        <p:blipFill>
          <a:blip r:embed="rId2"/>
          <a:srcRect/>
          <a:stretch>
            <a:fillRect/>
          </a:stretch>
        </p:blipFill>
        <p:spPr bwMode="auto">
          <a:xfrm>
            <a:off x="3200399" y="427914"/>
            <a:ext cx="6477001" cy="9525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584203" y="1767316"/>
            <a:ext cx="3094922" cy="866775"/>
          </a:xfrm>
          <a:prstGeom prst="rect">
            <a:avLst/>
          </a:prstGeom>
          <a:noFill/>
          <a:ln w="9525">
            <a:noFill/>
            <a:miter lim="800000"/>
            <a:headEnd/>
            <a:tailEnd/>
          </a:ln>
          <a:effectLst/>
        </p:spPr>
      </p:pic>
    </p:spTree>
    <p:extLst>
      <p:ext uri="{BB962C8B-B14F-4D97-AF65-F5344CB8AC3E}">
        <p14:creationId xmlns:p14="http://schemas.microsoft.com/office/powerpoint/2010/main" val="143852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down)">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002263"/>
            <a:ext cx="5867400" cy="4322337"/>
          </a:xfrm>
          <a:prstGeom prst="rect">
            <a:avLst/>
          </a:prstGeom>
        </p:spPr>
        <p:txBody>
          <a:bodyPr vert="horz" wrap="square" lIns="0" tIns="13335" rIns="0" bIns="0" rtlCol="0">
            <a:spAutoFit/>
          </a:bodyPr>
          <a:lstStyle/>
          <a:p>
            <a:pPr marL="12700" algn="just">
              <a:lnSpc>
                <a:spcPct val="100000"/>
              </a:lnSpc>
              <a:spcBef>
                <a:spcPts val="105"/>
              </a:spcBef>
              <a:tabLst>
                <a:tab pos="861060" algn="l"/>
                <a:tab pos="2319655" algn="l"/>
                <a:tab pos="4099560" algn="l"/>
              </a:tabLst>
            </a:pPr>
            <a:r>
              <a:rPr sz="2800" spc="-25" dirty="0">
                <a:solidFill>
                  <a:srgbClr val="000000"/>
                </a:solidFill>
                <a:latin typeface="Cambria" pitchFamily="18" charset="0"/>
                <a:ea typeface="Cambria" pitchFamily="18" charset="0"/>
              </a:rPr>
              <a:t>In</a:t>
            </a:r>
            <a:r>
              <a:rPr sz="2800" dirty="0">
                <a:solidFill>
                  <a:srgbClr val="000000"/>
                </a:solidFill>
                <a:latin typeface="Cambria" pitchFamily="18" charset="0"/>
                <a:ea typeface="Cambria" pitchFamily="18" charset="0"/>
              </a:rPr>
              <a:t>	</a:t>
            </a:r>
            <a:r>
              <a:rPr sz="2800" b="1" spc="-10" dirty="0">
                <a:solidFill>
                  <a:srgbClr val="000000"/>
                </a:solidFill>
                <a:latin typeface="Cambria" pitchFamily="18" charset="0"/>
                <a:ea typeface="Cambria" pitchFamily="18" charset="0"/>
              </a:rPr>
              <a:t>1965</a:t>
            </a:r>
            <a:r>
              <a:rPr sz="2800" spc="-10" dirty="0">
                <a:solidFill>
                  <a:srgbClr val="000000"/>
                </a:solidFill>
                <a:latin typeface="Cambria" pitchFamily="18" charset="0"/>
                <a:ea typeface="Cambria" pitchFamily="18" charset="0"/>
              </a:rPr>
              <a:t>,</a:t>
            </a:r>
            <a:r>
              <a:rPr sz="2800" dirty="0">
                <a:solidFill>
                  <a:srgbClr val="000000"/>
                </a:solidFill>
                <a:latin typeface="Cambria" pitchFamily="18" charset="0"/>
                <a:ea typeface="Cambria" pitchFamily="18" charset="0"/>
              </a:rPr>
              <a:t>	</a:t>
            </a:r>
            <a:r>
              <a:rPr sz="2800" spc="-10" dirty="0">
                <a:solidFill>
                  <a:srgbClr val="000000"/>
                </a:solidFill>
                <a:latin typeface="Cambria" pitchFamily="18" charset="0"/>
                <a:ea typeface="Cambria" pitchFamily="18" charset="0"/>
              </a:rPr>
              <a:t>Gordon</a:t>
            </a:r>
            <a:r>
              <a:rPr sz="2800" dirty="0">
                <a:solidFill>
                  <a:srgbClr val="000000"/>
                </a:solidFill>
                <a:latin typeface="Cambria" pitchFamily="18" charset="0"/>
                <a:ea typeface="Cambria" pitchFamily="18" charset="0"/>
              </a:rPr>
              <a:t>	</a:t>
            </a:r>
            <a:r>
              <a:rPr sz="2800" spc="-10" dirty="0" smtClean="0">
                <a:solidFill>
                  <a:srgbClr val="000000"/>
                </a:solidFill>
                <a:latin typeface="Cambria" pitchFamily="18" charset="0"/>
                <a:ea typeface="Cambria" pitchFamily="18" charset="0"/>
              </a:rPr>
              <a:t>Moore</a:t>
            </a:r>
            <a:r>
              <a:rPr lang="en-GB" sz="2800" spc="-10" dirty="0" smtClean="0">
                <a:solidFill>
                  <a:srgbClr val="000000"/>
                </a:solidFill>
                <a:latin typeface="Cambria" pitchFamily="18" charset="0"/>
                <a:ea typeface="Cambria" pitchFamily="18" charset="0"/>
              </a:rPr>
              <a:t> poised that roughly </a:t>
            </a:r>
            <a:r>
              <a:rPr lang="en-GB" sz="2800" b="1" spc="-10" dirty="0" smtClean="0">
                <a:solidFill>
                  <a:srgbClr val="000000"/>
                </a:solidFill>
                <a:latin typeface="Cambria" pitchFamily="18" charset="0"/>
                <a:ea typeface="Cambria" pitchFamily="18" charset="0"/>
              </a:rPr>
              <a:t>every two </a:t>
            </a:r>
            <a:r>
              <a:rPr lang="en-GB" sz="2800" spc="-10" dirty="0" smtClean="0">
                <a:solidFill>
                  <a:srgbClr val="000000"/>
                </a:solidFill>
                <a:latin typeface="Cambria" pitchFamily="18" charset="0"/>
                <a:ea typeface="Cambria" pitchFamily="18" charset="0"/>
              </a:rPr>
              <a:t>years the </a:t>
            </a:r>
            <a:r>
              <a:rPr lang="en-GB" sz="2800" b="1" spc="-10" dirty="0" smtClean="0">
                <a:solidFill>
                  <a:srgbClr val="000000"/>
                </a:solidFill>
                <a:latin typeface="Cambria" pitchFamily="18" charset="0"/>
                <a:ea typeface="Cambria" pitchFamily="18" charset="0"/>
              </a:rPr>
              <a:t>number of transistors </a:t>
            </a:r>
            <a:r>
              <a:rPr lang="en-GB" sz="2800" spc="-10" dirty="0" smtClean="0">
                <a:solidFill>
                  <a:srgbClr val="000000"/>
                </a:solidFill>
                <a:latin typeface="Cambria" pitchFamily="18" charset="0"/>
                <a:ea typeface="Cambria" pitchFamily="18" charset="0"/>
              </a:rPr>
              <a:t>on </a:t>
            </a:r>
            <a:r>
              <a:rPr lang="en-GB" sz="2800" b="1" spc="-10" dirty="0" smtClean="0">
                <a:solidFill>
                  <a:srgbClr val="000000"/>
                </a:solidFill>
                <a:latin typeface="Cambria" pitchFamily="18" charset="0"/>
                <a:ea typeface="Cambria" pitchFamily="18" charset="0"/>
              </a:rPr>
              <a:t>microchips</a:t>
            </a:r>
            <a:r>
              <a:rPr lang="en-GB" sz="2800" spc="-10" dirty="0" smtClean="0">
                <a:solidFill>
                  <a:srgbClr val="000000"/>
                </a:solidFill>
                <a:latin typeface="Cambria" pitchFamily="18" charset="0"/>
                <a:ea typeface="Cambria" pitchFamily="18" charset="0"/>
              </a:rPr>
              <a:t> will be </a:t>
            </a:r>
            <a:r>
              <a:rPr lang="en-GB" sz="2800" b="1" spc="-10" dirty="0" smtClean="0">
                <a:solidFill>
                  <a:srgbClr val="000000"/>
                </a:solidFill>
                <a:latin typeface="Cambria" pitchFamily="18" charset="0"/>
                <a:ea typeface="Cambria" pitchFamily="18" charset="0"/>
              </a:rPr>
              <a:t>double</a:t>
            </a:r>
            <a:r>
              <a:rPr lang="en-GB" sz="2800" spc="-10" dirty="0" smtClean="0">
                <a:solidFill>
                  <a:srgbClr val="000000"/>
                </a:solidFill>
                <a:latin typeface="Cambria" pitchFamily="18" charset="0"/>
                <a:ea typeface="Cambria" pitchFamily="18" charset="0"/>
              </a:rPr>
              <a:t>. </a:t>
            </a:r>
            <a:br>
              <a:rPr lang="en-GB" sz="2800" spc="-10" dirty="0" smtClean="0">
                <a:solidFill>
                  <a:srgbClr val="000000"/>
                </a:solidFill>
                <a:latin typeface="Cambria" pitchFamily="18" charset="0"/>
                <a:ea typeface="Cambria" pitchFamily="18" charset="0"/>
              </a:rPr>
            </a:br>
            <a:r>
              <a:rPr lang="en-GB" sz="2800" spc="-10" dirty="0">
                <a:solidFill>
                  <a:srgbClr val="000000"/>
                </a:solidFill>
                <a:latin typeface="Cambria" pitchFamily="18" charset="0"/>
                <a:ea typeface="Cambria" pitchFamily="18" charset="0"/>
              </a:rPr>
              <a:t/>
            </a:r>
            <a:br>
              <a:rPr lang="en-GB" sz="2800" spc="-10" dirty="0">
                <a:solidFill>
                  <a:srgbClr val="000000"/>
                </a:solidFill>
                <a:latin typeface="Cambria" pitchFamily="18" charset="0"/>
                <a:ea typeface="Cambria" pitchFamily="18" charset="0"/>
              </a:rPr>
            </a:br>
            <a:r>
              <a:rPr lang="en-GB" sz="2800" spc="-10" dirty="0" smtClean="0">
                <a:solidFill>
                  <a:srgbClr val="000000"/>
                </a:solidFill>
                <a:latin typeface="Cambria" pitchFamily="18" charset="0"/>
                <a:ea typeface="Cambria" pitchFamily="18" charset="0"/>
              </a:rPr>
              <a:t>Commonly referred to as </a:t>
            </a:r>
            <a:r>
              <a:rPr lang="en-GB" sz="2800" b="1" spc="-10" dirty="0" smtClean="0">
                <a:solidFill>
                  <a:srgbClr val="000000"/>
                </a:solidFill>
                <a:latin typeface="Cambria" pitchFamily="18" charset="0"/>
                <a:ea typeface="Cambria" pitchFamily="18" charset="0"/>
              </a:rPr>
              <a:t>Moore’s Law</a:t>
            </a:r>
            <a:r>
              <a:rPr lang="en-GB" sz="2800" spc="-10" dirty="0" smtClean="0">
                <a:solidFill>
                  <a:srgbClr val="000000"/>
                </a:solidFill>
                <a:latin typeface="Cambria" pitchFamily="18" charset="0"/>
                <a:ea typeface="Cambria" pitchFamily="18" charset="0"/>
              </a:rPr>
              <a:t>, this phenomenon suggests that </a:t>
            </a:r>
            <a:r>
              <a:rPr lang="en-GB" sz="2800" b="1" spc="-10" dirty="0" smtClean="0">
                <a:solidFill>
                  <a:srgbClr val="000000"/>
                </a:solidFill>
                <a:latin typeface="Cambria" pitchFamily="18" charset="0"/>
                <a:ea typeface="Cambria" pitchFamily="18" charset="0"/>
              </a:rPr>
              <a:t>computational progress </a:t>
            </a:r>
            <a:r>
              <a:rPr lang="en-GB" sz="2800" spc="-10" dirty="0" smtClean="0">
                <a:solidFill>
                  <a:srgbClr val="000000"/>
                </a:solidFill>
                <a:latin typeface="Cambria" pitchFamily="18" charset="0"/>
                <a:ea typeface="Cambria" pitchFamily="18" charset="0"/>
              </a:rPr>
              <a:t>will become significantly </a:t>
            </a:r>
            <a:r>
              <a:rPr lang="en-GB" sz="2800" b="1" spc="-10" dirty="0" smtClean="0">
                <a:solidFill>
                  <a:srgbClr val="000000"/>
                </a:solidFill>
                <a:latin typeface="Cambria" pitchFamily="18" charset="0"/>
                <a:ea typeface="Cambria" pitchFamily="18" charset="0"/>
              </a:rPr>
              <a:t>faster</a:t>
            </a:r>
            <a:r>
              <a:rPr lang="en-GB" sz="2800" spc="-10" dirty="0" smtClean="0">
                <a:solidFill>
                  <a:srgbClr val="000000"/>
                </a:solidFill>
                <a:latin typeface="Cambria" pitchFamily="18" charset="0"/>
                <a:ea typeface="Cambria" pitchFamily="18" charset="0"/>
              </a:rPr>
              <a:t>, smaller, and more </a:t>
            </a:r>
            <a:r>
              <a:rPr lang="en-GB" sz="2800" b="1" spc="-10" dirty="0" smtClean="0">
                <a:solidFill>
                  <a:srgbClr val="000000"/>
                </a:solidFill>
                <a:latin typeface="Cambria" pitchFamily="18" charset="0"/>
                <a:ea typeface="Cambria" pitchFamily="18" charset="0"/>
              </a:rPr>
              <a:t>efficient</a:t>
            </a:r>
            <a:r>
              <a:rPr lang="en-GB" sz="2800" spc="-10" dirty="0" smtClean="0">
                <a:solidFill>
                  <a:srgbClr val="000000"/>
                </a:solidFill>
                <a:latin typeface="Cambria" pitchFamily="18" charset="0"/>
                <a:ea typeface="Cambria" pitchFamily="18" charset="0"/>
              </a:rPr>
              <a:t> over time.</a:t>
            </a:r>
            <a:endParaRPr sz="2800" dirty="0">
              <a:latin typeface="Cambria" pitchFamily="18" charset="0"/>
              <a:ea typeface="Cambria" pitchFamily="18" charset="0"/>
            </a:endParaRPr>
          </a:p>
        </p:txBody>
      </p:sp>
      <p:pic>
        <p:nvPicPr>
          <p:cNvPr id="7" name="object 7"/>
          <p:cNvPicPr/>
          <p:nvPr/>
        </p:nvPicPr>
        <p:blipFill>
          <a:blip r:embed="rId2" cstate="print"/>
          <a:stretch>
            <a:fillRect/>
          </a:stretch>
        </p:blipFill>
        <p:spPr>
          <a:xfrm>
            <a:off x="6324607" y="749617"/>
            <a:ext cx="5402543" cy="5727383"/>
          </a:xfrm>
          <a:prstGeom prst="rect">
            <a:avLst/>
          </a:prstGeom>
        </p:spPr>
      </p:pic>
      <p:sp>
        <p:nvSpPr>
          <p:cNvPr id="8" name="object 4"/>
          <p:cNvSpPr txBox="1"/>
          <p:nvPr/>
        </p:nvSpPr>
        <p:spPr>
          <a:xfrm>
            <a:off x="2658377" y="74541"/>
            <a:ext cx="7332459" cy="560410"/>
          </a:xfrm>
          <a:prstGeom prst="rect">
            <a:avLst/>
          </a:prstGeom>
        </p:spPr>
        <p:txBody>
          <a:bodyPr vert="horz" wrap="square" lIns="0" tIns="67310" rIns="0" bIns="0" rtlCol="0">
            <a:spAutoFit/>
          </a:bodyPr>
          <a:lstStyle/>
          <a:p>
            <a:pPr algn="ctr"/>
            <a:r>
              <a:rPr lang="en-US" sz="3200" b="1" dirty="0">
                <a:solidFill>
                  <a:srgbClr val="000099"/>
                </a:solidFill>
                <a:latin typeface="Cambria" pitchFamily="18" charset="0"/>
                <a:ea typeface="Cambria" pitchFamily="18" charset="0"/>
              </a:rPr>
              <a:t>Historical </a:t>
            </a:r>
            <a:r>
              <a:rPr lang="en-US" sz="3200" b="1" dirty="0" smtClean="0">
                <a:solidFill>
                  <a:srgbClr val="000099"/>
                </a:solidFill>
                <a:latin typeface="Cambria" pitchFamily="18" charset="0"/>
                <a:ea typeface="Cambria" pitchFamily="18" charset="0"/>
              </a:rPr>
              <a:t>Milestones</a:t>
            </a:r>
            <a:endParaRPr lang="en-US" sz="3200" b="1" dirty="0">
              <a:solidFill>
                <a:srgbClr val="000099"/>
              </a:solidFill>
              <a:latin typeface="Cambria" pitchFamily="18" charset="0"/>
              <a:ea typeface="Cambria" pitchFamily="18" charset="0"/>
            </a:endParaRPr>
          </a:p>
        </p:txBody>
      </p:sp>
      <p:sp>
        <p:nvSpPr>
          <p:cNvPr id="9" name="object 5"/>
          <p:cNvSpPr/>
          <p:nvPr/>
        </p:nvSpPr>
        <p:spPr>
          <a:xfrm>
            <a:off x="1752600" y="859589"/>
            <a:ext cx="4358634" cy="762000"/>
          </a:xfrm>
          <a:custGeom>
            <a:avLst/>
            <a:gdLst/>
            <a:ahLst/>
            <a:cxnLst/>
            <a:rect l="l" t="t" r="r" b="b"/>
            <a:pathLst>
              <a:path w="4300855" h="1216660">
                <a:moveTo>
                  <a:pt x="4098036" y="0"/>
                </a:moveTo>
                <a:lnTo>
                  <a:pt x="202692" y="0"/>
                </a:lnTo>
                <a:lnTo>
                  <a:pt x="156218" y="5352"/>
                </a:lnTo>
                <a:lnTo>
                  <a:pt x="113555" y="20600"/>
                </a:lnTo>
                <a:lnTo>
                  <a:pt x="75920" y="44527"/>
                </a:lnTo>
                <a:lnTo>
                  <a:pt x="44531" y="75915"/>
                </a:lnTo>
                <a:lnTo>
                  <a:pt x="20602" y="113550"/>
                </a:lnTo>
                <a:lnTo>
                  <a:pt x="5353" y="156214"/>
                </a:lnTo>
                <a:lnTo>
                  <a:pt x="0" y="202691"/>
                </a:lnTo>
                <a:lnTo>
                  <a:pt x="0" y="1013459"/>
                </a:lnTo>
                <a:lnTo>
                  <a:pt x="5353" y="1059933"/>
                </a:lnTo>
                <a:lnTo>
                  <a:pt x="20602" y="1102596"/>
                </a:lnTo>
                <a:lnTo>
                  <a:pt x="44531" y="1140231"/>
                </a:lnTo>
                <a:lnTo>
                  <a:pt x="75920" y="1171620"/>
                </a:lnTo>
                <a:lnTo>
                  <a:pt x="113555" y="1195549"/>
                </a:lnTo>
                <a:lnTo>
                  <a:pt x="156218" y="1210798"/>
                </a:lnTo>
                <a:lnTo>
                  <a:pt x="202692" y="1216151"/>
                </a:lnTo>
                <a:lnTo>
                  <a:pt x="4098036" y="1216151"/>
                </a:lnTo>
                <a:lnTo>
                  <a:pt x="4144509" y="1210798"/>
                </a:lnTo>
                <a:lnTo>
                  <a:pt x="4187172" y="1195549"/>
                </a:lnTo>
                <a:lnTo>
                  <a:pt x="4224807" y="1171620"/>
                </a:lnTo>
                <a:lnTo>
                  <a:pt x="4256196" y="1140231"/>
                </a:lnTo>
                <a:lnTo>
                  <a:pt x="4280125" y="1102596"/>
                </a:lnTo>
                <a:lnTo>
                  <a:pt x="4295374" y="1059933"/>
                </a:lnTo>
                <a:lnTo>
                  <a:pt x="4300728" y="1013459"/>
                </a:lnTo>
                <a:lnTo>
                  <a:pt x="4300728" y="202691"/>
                </a:lnTo>
                <a:lnTo>
                  <a:pt x="4295374" y="156214"/>
                </a:lnTo>
                <a:lnTo>
                  <a:pt x="4280125" y="113550"/>
                </a:lnTo>
                <a:lnTo>
                  <a:pt x="4256196" y="75915"/>
                </a:lnTo>
                <a:lnTo>
                  <a:pt x="4224807" y="44527"/>
                </a:lnTo>
                <a:lnTo>
                  <a:pt x="4187172" y="20600"/>
                </a:lnTo>
                <a:lnTo>
                  <a:pt x="4144509" y="5352"/>
                </a:lnTo>
                <a:lnTo>
                  <a:pt x="4098036" y="0"/>
                </a:lnTo>
                <a:close/>
              </a:path>
            </a:pathLst>
          </a:custGeom>
          <a:solidFill>
            <a:srgbClr val="4F81BC"/>
          </a:solidFill>
        </p:spPr>
        <p:txBody>
          <a:bodyPr wrap="square" lIns="0" tIns="0" rIns="0" bIns="0" rtlCol="0"/>
          <a:lstStyle/>
          <a:p>
            <a:endParaRPr dirty="0">
              <a:solidFill>
                <a:srgbClr val="FF0000"/>
              </a:solidFill>
              <a:latin typeface="Cambria" pitchFamily="18" charset="0"/>
              <a:ea typeface="Cambria" pitchFamily="18" charset="0"/>
            </a:endParaRPr>
          </a:p>
        </p:txBody>
      </p:sp>
      <p:sp>
        <p:nvSpPr>
          <p:cNvPr id="10" name="object 6"/>
          <p:cNvSpPr txBox="1">
            <a:spLocks/>
          </p:cNvSpPr>
          <p:nvPr/>
        </p:nvSpPr>
        <p:spPr>
          <a:xfrm>
            <a:off x="2120575" y="924922"/>
            <a:ext cx="4143059"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600" dirty="0">
                <a:solidFill>
                  <a:schemeClr val="bg1"/>
                </a:solidFill>
                <a:latin typeface="Cambria" pitchFamily="18" charset="0"/>
                <a:ea typeface="Cambria" pitchFamily="18" charset="0"/>
              </a:rPr>
              <a:t>Gordon	Moore </a:t>
            </a:r>
            <a:endParaRPr lang="en-IN" sz="3600" dirty="0" smtClean="0">
              <a:solidFill>
                <a:schemeClr val="bg1"/>
              </a:solidFill>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latin typeface="Cambria" pitchFamily="18" charset="0"/>
                <a:ea typeface="Cambria" pitchFamily="18" charset="0"/>
              </a:rPr>
              <a:pPr/>
              <a:t>29</a:t>
            </a:fld>
            <a:endParaRPr lang="en-US">
              <a:latin typeface="Cambria" pitchFamily="18" charset="0"/>
              <a:ea typeface="Cambria" pitchFamily="18" charset="0"/>
            </a:endParaRPr>
          </a:p>
        </p:txBody>
      </p:sp>
      <p:sp>
        <p:nvSpPr>
          <p:cNvPr id="24" name="Rectangle 12"/>
          <p:cNvSpPr>
            <a:spLocks noChangeArrowheads="1"/>
          </p:cNvSpPr>
          <p:nvPr/>
        </p:nvSpPr>
        <p:spPr bwMode="auto">
          <a:xfrm>
            <a:off x="533400" y="1066800"/>
            <a:ext cx="11277600" cy="4754238"/>
          </a:xfrm>
          <a:prstGeom prst="rect">
            <a:avLst/>
          </a:prstGeom>
          <a:noFill/>
          <a:ln w="9525">
            <a:noFill/>
            <a:miter lim="800000"/>
            <a:headEnd/>
            <a:tailEnd/>
          </a:ln>
        </p:spPr>
        <p:txBody>
          <a:bodyPr lIns="92075" tIns="46038" rIns="92075" bIns="46038"/>
          <a:lstStyle/>
          <a:p>
            <a:pPr marL="342900" indent="-342900">
              <a:spcBef>
                <a:spcPct val="20000"/>
              </a:spcBef>
              <a:buClr>
                <a:schemeClr val="tx1"/>
              </a:buClr>
              <a:buSzPct val="75000"/>
              <a:buFont typeface="Wingdings" pitchFamily="2" charset="2"/>
              <a:buChar char="Ø"/>
            </a:pPr>
            <a:r>
              <a:rPr lang="en-US" sz="2800" dirty="0">
                <a:latin typeface="Cambria" pitchFamily="18" charset="0"/>
                <a:ea typeface="Cambria" pitchFamily="18" charset="0"/>
              </a:rPr>
              <a:t>Ancient Systems: </a:t>
            </a:r>
            <a:r>
              <a:rPr lang="en-US" sz="2800" b="1" dirty="0">
                <a:latin typeface="Cambria" pitchFamily="18" charset="0"/>
                <a:ea typeface="Cambria" pitchFamily="18" charset="0"/>
              </a:rPr>
              <a:t>Smoke </a:t>
            </a:r>
            <a:r>
              <a:rPr lang="en-US" sz="2800" dirty="0">
                <a:latin typeface="Cambria" pitchFamily="18" charset="0"/>
                <a:ea typeface="Cambria" pitchFamily="18" charset="0"/>
              </a:rPr>
              <a:t>Signals, Carrier </a:t>
            </a:r>
            <a:r>
              <a:rPr lang="en-US" sz="2800" b="1" dirty="0">
                <a:latin typeface="Cambria" pitchFamily="18" charset="0"/>
                <a:ea typeface="Cambria" pitchFamily="18" charset="0"/>
              </a:rPr>
              <a:t>Pigeons</a:t>
            </a:r>
            <a:r>
              <a:rPr lang="en-US" sz="2800" dirty="0">
                <a:latin typeface="Cambria" pitchFamily="18" charset="0"/>
                <a:ea typeface="Cambria" pitchFamily="18" charset="0"/>
              </a:rPr>
              <a:t>, </a:t>
            </a:r>
            <a:r>
              <a:rPr lang="en-US" sz="2800" dirty="0" smtClean="0">
                <a:latin typeface="Cambria" pitchFamily="18" charset="0"/>
                <a:ea typeface="Cambria" pitchFamily="18" charset="0"/>
              </a:rPr>
              <a:t>…</a:t>
            </a:r>
          </a:p>
          <a:p>
            <a:pPr marL="342900" indent="-342900" algn="l" rtl="0">
              <a:spcBef>
                <a:spcPct val="20000"/>
              </a:spcBef>
              <a:buClr>
                <a:schemeClr val="tx1"/>
              </a:buClr>
              <a:buSzPct val="75000"/>
              <a:buFont typeface="Wingdings" pitchFamily="2" charset="2"/>
              <a:buChar char="Ø"/>
            </a:pPr>
            <a:r>
              <a:rPr lang="en-US" sz="2800" kern="1200" dirty="0">
                <a:latin typeface="Cambria" pitchFamily="18" charset="0"/>
                <a:ea typeface="Cambria" pitchFamily="18" charset="0"/>
              </a:rPr>
              <a:t>Radio invented in the </a:t>
            </a:r>
            <a:r>
              <a:rPr lang="en-US" sz="2800" b="1" kern="1200" dirty="0">
                <a:latin typeface="Cambria" pitchFamily="18" charset="0"/>
                <a:ea typeface="Cambria" pitchFamily="18" charset="0"/>
              </a:rPr>
              <a:t>1880s </a:t>
            </a:r>
            <a:r>
              <a:rPr lang="en-US" sz="2800" kern="1200" dirty="0">
                <a:latin typeface="Cambria" pitchFamily="18" charset="0"/>
                <a:ea typeface="Cambria" pitchFamily="18" charset="0"/>
              </a:rPr>
              <a:t>by </a:t>
            </a:r>
            <a:r>
              <a:rPr lang="en-US" sz="2800" kern="1200" dirty="0" smtClean="0">
                <a:latin typeface="Cambria" pitchFamily="18" charset="0"/>
                <a:ea typeface="Cambria" pitchFamily="18" charset="0"/>
              </a:rPr>
              <a:t>Marconi</a:t>
            </a:r>
          </a:p>
          <a:p>
            <a:pPr marL="342900" indent="-342900" algn="l" rtl="0">
              <a:spcBef>
                <a:spcPct val="20000"/>
              </a:spcBef>
              <a:buClr>
                <a:schemeClr val="tx1"/>
              </a:buClr>
              <a:buSzPct val="75000"/>
              <a:buFont typeface="Wingdings" pitchFamily="2" charset="2"/>
              <a:buChar char="Ø"/>
            </a:pPr>
            <a:r>
              <a:rPr lang="en-US" sz="2800" dirty="0">
                <a:latin typeface="Cambria" pitchFamily="18" charset="0"/>
                <a:ea typeface="Cambria" pitchFamily="18" charset="0"/>
              </a:rPr>
              <a:t>Many sophisticated military radio systems were developed during and after </a:t>
            </a:r>
            <a:r>
              <a:rPr lang="en-US" sz="2800" b="1" dirty="0" smtClean="0">
                <a:latin typeface="Cambria" pitchFamily="18" charset="0"/>
                <a:ea typeface="Cambria" pitchFamily="18" charset="0"/>
              </a:rPr>
              <a:t>WW2</a:t>
            </a:r>
          </a:p>
          <a:p>
            <a:pPr marL="342900" indent="-342900" algn="l" rtl="0">
              <a:spcBef>
                <a:spcPct val="20000"/>
              </a:spcBef>
              <a:buClr>
                <a:schemeClr val="tx1"/>
              </a:buClr>
              <a:buSzPct val="75000"/>
              <a:buFont typeface="Wingdings" pitchFamily="2" charset="2"/>
              <a:buChar char="Ø"/>
            </a:pPr>
            <a:r>
              <a:rPr lang="en-US" sz="2800" b="1" dirty="0">
                <a:latin typeface="Cambria" pitchFamily="18" charset="0"/>
                <a:ea typeface="Cambria" pitchFamily="18" charset="0"/>
              </a:rPr>
              <a:t>Cellular</a:t>
            </a:r>
            <a:r>
              <a:rPr lang="en-US" sz="2800" dirty="0">
                <a:latin typeface="Cambria" pitchFamily="18" charset="0"/>
                <a:ea typeface="Cambria" pitchFamily="18" charset="0"/>
              </a:rPr>
              <a:t> has enjoyed exponential growth since </a:t>
            </a:r>
            <a:r>
              <a:rPr lang="en-US" sz="2800" b="1" dirty="0">
                <a:latin typeface="Cambria" pitchFamily="18" charset="0"/>
                <a:ea typeface="Cambria" pitchFamily="18" charset="0"/>
              </a:rPr>
              <a:t>1988</a:t>
            </a:r>
            <a:r>
              <a:rPr lang="en-US" sz="2800" dirty="0">
                <a:latin typeface="Cambria" pitchFamily="18" charset="0"/>
                <a:ea typeface="Cambria" pitchFamily="18" charset="0"/>
              </a:rPr>
              <a:t>, with many </a:t>
            </a:r>
            <a:r>
              <a:rPr lang="en-US" sz="2800" b="1" dirty="0">
                <a:latin typeface="Cambria" pitchFamily="18" charset="0"/>
                <a:ea typeface="Cambria" pitchFamily="18" charset="0"/>
              </a:rPr>
              <a:t>billion users </a:t>
            </a:r>
            <a:r>
              <a:rPr lang="en-US" sz="2800" dirty="0">
                <a:latin typeface="Cambria" pitchFamily="18" charset="0"/>
                <a:ea typeface="Cambria" pitchFamily="18" charset="0"/>
              </a:rPr>
              <a:t>worldwide </a:t>
            </a:r>
            <a:r>
              <a:rPr lang="en-US" sz="2800" dirty="0" smtClean="0">
                <a:latin typeface="Cambria" pitchFamily="18" charset="0"/>
                <a:ea typeface="Cambria" pitchFamily="18" charset="0"/>
              </a:rPr>
              <a:t>today</a:t>
            </a:r>
          </a:p>
          <a:p>
            <a:pPr marL="742950" lvl="1" indent="-285750">
              <a:spcBef>
                <a:spcPct val="20000"/>
              </a:spcBef>
              <a:buClr>
                <a:schemeClr val="tx1"/>
              </a:buClr>
              <a:buSzPct val="75000"/>
              <a:buFont typeface="Arial" pitchFamily="34" charset="0"/>
              <a:buChar char="•"/>
            </a:pPr>
            <a:r>
              <a:rPr lang="en-US" sz="2800" dirty="0">
                <a:latin typeface="Cambria" pitchFamily="18" charset="0"/>
                <a:ea typeface="Cambria" pitchFamily="18" charset="0"/>
              </a:rPr>
              <a:t>Ignited the wireless revolution</a:t>
            </a:r>
          </a:p>
          <a:p>
            <a:pPr marL="742950" lvl="1" indent="-285750">
              <a:spcBef>
                <a:spcPct val="20000"/>
              </a:spcBef>
              <a:buClr>
                <a:schemeClr val="tx1"/>
              </a:buClr>
              <a:buSzPct val="75000"/>
              <a:buFont typeface="Arial" pitchFamily="34" charset="0"/>
              <a:buChar char="•"/>
            </a:pPr>
            <a:r>
              <a:rPr lang="en-US" sz="2800" dirty="0">
                <a:latin typeface="Cambria" pitchFamily="18" charset="0"/>
                <a:ea typeface="Cambria" pitchFamily="18" charset="0"/>
              </a:rPr>
              <a:t>Voice, data, and multimedia becoming ubiquitous</a:t>
            </a:r>
          </a:p>
          <a:p>
            <a:pPr marL="742950" lvl="1" indent="-285750">
              <a:spcBef>
                <a:spcPct val="20000"/>
              </a:spcBef>
              <a:buClr>
                <a:schemeClr val="tx1"/>
              </a:buClr>
              <a:buSzPct val="75000"/>
              <a:buFont typeface="Arial" pitchFamily="34" charset="0"/>
              <a:buChar char="•"/>
            </a:pPr>
            <a:r>
              <a:rPr lang="en-US" sz="2800" dirty="0">
                <a:latin typeface="Cambria" pitchFamily="18" charset="0"/>
                <a:ea typeface="Cambria" pitchFamily="18" charset="0"/>
              </a:rPr>
              <a:t>Use in third world countries growing </a:t>
            </a:r>
            <a:r>
              <a:rPr lang="en-US" sz="2800" dirty="0" smtClean="0">
                <a:latin typeface="Cambria" pitchFamily="18" charset="0"/>
                <a:ea typeface="Cambria" pitchFamily="18" charset="0"/>
              </a:rPr>
              <a:t>rapidly</a:t>
            </a:r>
            <a:endParaRPr lang="en-US" sz="2800" kern="1200" dirty="0">
              <a:latin typeface="Cambria" pitchFamily="18" charset="0"/>
              <a:ea typeface="Cambria" pitchFamily="18" charset="0"/>
            </a:endParaRPr>
          </a:p>
          <a:p>
            <a:pPr marL="342900" indent="-342900">
              <a:spcBef>
                <a:spcPct val="20000"/>
              </a:spcBef>
              <a:buClr>
                <a:schemeClr val="tx1"/>
              </a:buClr>
              <a:buSzPct val="75000"/>
              <a:buFont typeface="Wingdings" pitchFamily="2" charset="2"/>
              <a:buChar char="Ø"/>
            </a:pPr>
            <a:endParaRPr lang="en-US" sz="2800" dirty="0">
              <a:latin typeface="Cambria" pitchFamily="18" charset="0"/>
              <a:ea typeface="Cambria" pitchFamily="18" charset="0"/>
            </a:endParaRPr>
          </a:p>
        </p:txBody>
      </p:sp>
      <p:sp>
        <p:nvSpPr>
          <p:cNvPr id="25" name="Rectangle 24"/>
          <p:cNvSpPr/>
          <p:nvPr/>
        </p:nvSpPr>
        <p:spPr>
          <a:xfrm>
            <a:off x="4025983" y="194605"/>
            <a:ext cx="3397084" cy="584775"/>
          </a:xfrm>
          <a:prstGeom prst="rect">
            <a:avLst/>
          </a:prstGeom>
        </p:spPr>
        <p:txBody>
          <a:bodyPr wrap="none">
            <a:spAutoFit/>
          </a:bodyPr>
          <a:lstStyle/>
          <a:p>
            <a:r>
              <a:rPr lang="en-US" sz="3200" b="1" dirty="0">
                <a:solidFill>
                  <a:srgbClr val="000099"/>
                </a:solidFill>
                <a:latin typeface="Cambria" pitchFamily="18" charset="0"/>
                <a:ea typeface="Cambria" pitchFamily="18" charset="0"/>
              </a:rPr>
              <a:t>Wireless History</a:t>
            </a:r>
          </a:p>
        </p:txBody>
      </p:sp>
    </p:spTree>
    <p:extLst>
      <p:ext uri="{BB962C8B-B14F-4D97-AF65-F5344CB8AC3E}">
        <p14:creationId xmlns:p14="http://schemas.microsoft.com/office/powerpoint/2010/main" val="3858005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20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20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2000"/>
                                        <p:tgtEl>
                                          <p:spTgt spid="2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4" end="4"/>
                                            </p:txEl>
                                          </p:spTgt>
                                        </p:tgtEl>
                                        <p:attrNameLst>
                                          <p:attrName>style.visibility</p:attrName>
                                        </p:attrNameLst>
                                      </p:cBhvr>
                                      <p:to>
                                        <p:strVal val="visible"/>
                                      </p:to>
                                    </p:set>
                                    <p:animEffect transition="in" filter="fade">
                                      <p:cBhvr>
                                        <p:cTn id="25" dur="2000"/>
                                        <p:tgtEl>
                                          <p:spTgt spid="2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xEl>
                                              <p:pRg st="5" end="5"/>
                                            </p:txEl>
                                          </p:spTgt>
                                        </p:tgtEl>
                                        <p:attrNameLst>
                                          <p:attrName>style.visibility</p:attrName>
                                        </p:attrNameLst>
                                      </p:cBhvr>
                                      <p:to>
                                        <p:strVal val="visible"/>
                                      </p:to>
                                    </p:set>
                                    <p:animEffect transition="in" filter="fade">
                                      <p:cBhvr>
                                        <p:cTn id="28" dur="2000"/>
                                        <p:tgtEl>
                                          <p:spTgt spid="2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animEffect transition="in" filter="fade">
                                      <p:cBhvr>
                                        <p:cTn id="31" dur="20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57200"/>
            <a:ext cx="982717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4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304800"/>
            <a:ext cx="10972800" cy="533400"/>
          </a:xfrm>
        </p:spPr>
        <p:txBody>
          <a:bodyPr/>
          <a:lstStyle/>
          <a:p>
            <a:r>
              <a:rPr lang="en-US" altLang="en-US" sz="3200" b="1" dirty="0">
                <a:solidFill>
                  <a:srgbClr val="000099"/>
                </a:solidFill>
                <a:latin typeface="Cambria" pitchFamily="18" charset="0"/>
                <a:ea typeface="Cambria" pitchFamily="18" charset="0"/>
              </a:rPr>
              <a:t>Classification of mobile communication systems</a:t>
            </a:r>
          </a:p>
        </p:txBody>
      </p:sp>
      <p:sp>
        <p:nvSpPr>
          <p:cNvPr id="12291" name="Rectangle 3"/>
          <p:cNvSpPr>
            <a:spLocks noGrp="1" noChangeArrowheads="1"/>
          </p:cNvSpPr>
          <p:nvPr>
            <p:ph type="body" idx="1"/>
          </p:nvPr>
        </p:nvSpPr>
        <p:spPr>
          <a:xfrm>
            <a:off x="685800" y="1219200"/>
            <a:ext cx="10515600" cy="3200400"/>
          </a:xfrm>
        </p:spPr>
        <p:txBody>
          <a:bodyPr/>
          <a:lstStyle/>
          <a:p>
            <a:pPr lvl="1" algn="just"/>
            <a:r>
              <a:rPr lang="en-US" altLang="en-US" dirty="0" smtClean="0">
                <a:latin typeface="Cambria" pitchFamily="18" charset="0"/>
                <a:ea typeface="Cambria" pitchFamily="18" charset="0"/>
                <a:cs typeface="Calibri" panose="020F0502020204030204" pitchFamily="34" charset="0"/>
              </a:rPr>
              <a:t>Different </a:t>
            </a:r>
            <a:r>
              <a:rPr lang="en-US" altLang="en-US" b="1" dirty="0">
                <a:latin typeface="Cambria" pitchFamily="18" charset="0"/>
                <a:ea typeface="Cambria" pitchFamily="18" charset="0"/>
                <a:cs typeface="Calibri" panose="020F0502020204030204" pitchFamily="34" charset="0"/>
              </a:rPr>
              <a:t>mobile communication systems </a:t>
            </a:r>
            <a:r>
              <a:rPr lang="en-US" altLang="en-US" dirty="0" smtClean="0">
                <a:latin typeface="Cambria" pitchFamily="18" charset="0"/>
                <a:ea typeface="Cambria" pitchFamily="18" charset="0"/>
                <a:cs typeface="Calibri" panose="020F0502020204030204" pitchFamily="34" charset="0"/>
              </a:rPr>
              <a:t>always exists </a:t>
            </a:r>
            <a:r>
              <a:rPr lang="en-US" altLang="en-US" dirty="0">
                <a:latin typeface="Cambria" pitchFamily="18" charset="0"/>
                <a:ea typeface="Cambria" pitchFamily="18" charset="0"/>
                <a:cs typeface="Calibri" panose="020F0502020204030204" pitchFamily="34" charset="0"/>
              </a:rPr>
              <a:t>in the different parts of the </a:t>
            </a:r>
            <a:r>
              <a:rPr lang="en-US" altLang="en-US" dirty="0" smtClean="0">
                <a:latin typeface="Cambria" pitchFamily="18" charset="0"/>
                <a:ea typeface="Cambria" pitchFamily="18" charset="0"/>
                <a:cs typeface="Calibri" panose="020F0502020204030204" pitchFamily="34" charset="0"/>
              </a:rPr>
              <a:t>world.  </a:t>
            </a:r>
          </a:p>
          <a:p>
            <a:pPr lvl="1" algn="just"/>
            <a:r>
              <a:rPr lang="en-US" altLang="en-US" dirty="0" smtClean="0">
                <a:latin typeface="Cambria" pitchFamily="18" charset="0"/>
                <a:ea typeface="Cambria" pitchFamily="18" charset="0"/>
                <a:cs typeface="Calibri" panose="020F0502020204030204" pitchFamily="34" charset="0"/>
              </a:rPr>
              <a:t>So </a:t>
            </a:r>
            <a:r>
              <a:rPr lang="en-US" altLang="en-US" dirty="0">
                <a:latin typeface="Cambria" pitchFamily="18" charset="0"/>
                <a:ea typeface="Cambria" pitchFamily="18" charset="0"/>
                <a:cs typeface="Calibri" panose="020F0502020204030204" pitchFamily="34" charset="0"/>
              </a:rPr>
              <a:t>collectively we are </a:t>
            </a:r>
            <a:r>
              <a:rPr lang="en-US" altLang="en-US" b="1" dirty="0">
                <a:latin typeface="Cambria" pitchFamily="18" charset="0"/>
                <a:ea typeface="Cambria" pitchFamily="18" charset="0"/>
                <a:cs typeface="Calibri" panose="020F0502020204030204" pitchFamily="34" charset="0"/>
              </a:rPr>
              <a:t>classifying</a:t>
            </a:r>
            <a:r>
              <a:rPr lang="en-US" altLang="en-US" dirty="0">
                <a:latin typeface="Cambria" pitchFamily="18" charset="0"/>
                <a:ea typeface="Cambria" pitchFamily="18" charset="0"/>
                <a:cs typeface="Calibri" panose="020F0502020204030204" pitchFamily="34" charset="0"/>
              </a:rPr>
              <a:t> all different system on the basis of </a:t>
            </a:r>
            <a:r>
              <a:rPr lang="en-US" altLang="en-US" b="1" dirty="0">
                <a:latin typeface="Cambria" pitchFamily="18" charset="0"/>
                <a:ea typeface="Cambria" pitchFamily="18" charset="0"/>
                <a:cs typeface="Calibri" panose="020F0502020204030204" pitchFamily="34" charset="0"/>
              </a:rPr>
              <a:t>generation wise </a:t>
            </a:r>
            <a:r>
              <a:rPr lang="en-US" altLang="en-US" dirty="0">
                <a:latin typeface="Cambria" pitchFamily="18" charset="0"/>
                <a:ea typeface="Cambria" pitchFamily="18" charset="0"/>
                <a:cs typeface="Calibri" panose="020F0502020204030204" pitchFamily="34" charset="0"/>
              </a:rPr>
              <a:t>development. </a:t>
            </a:r>
            <a:endParaRPr lang="en-US" altLang="en-US" dirty="0" smtClean="0">
              <a:latin typeface="Cambria" pitchFamily="18" charset="0"/>
              <a:ea typeface="Cambria" pitchFamily="18" charset="0"/>
              <a:cs typeface="Calibri" panose="020F0502020204030204" pitchFamily="34" charset="0"/>
            </a:endParaRPr>
          </a:p>
          <a:p>
            <a:pPr lvl="1" algn="just"/>
            <a:r>
              <a:rPr lang="en-US" altLang="en-US" dirty="0" smtClean="0">
                <a:latin typeface="Cambria" pitchFamily="18" charset="0"/>
                <a:ea typeface="Cambria" pitchFamily="18" charset="0"/>
                <a:cs typeface="Calibri" panose="020F0502020204030204" pitchFamily="34" charset="0"/>
              </a:rPr>
              <a:t>They </a:t>
            </a:r>
            <a:r>
              <a:rPr lang="en-US" altLang="en-US" dirty="0">
                <a:latin typeface="Cambria" pitchFamily="18" charset="0"/>
                <a:ea typeface="Cambria" pitchFamily="18" charset="0"/>
                <a:cs typeface="Calibri" panose="020F0502020204030204" pitchFamily="34" charset="0"/>
              </a:rPr>
              <a:t>are called </a:t>
            </a:r>
            <a:r>
              <a:rPr lang="en-US" altLang="en-US" b="1" dirty="0" smtClean="0">
                <a:latin typeface="Cambria" pitchFamily="18" charset="0"/>
                <a:ea typeface="Cambria" pitchFamily="18" charset="0"/>
                <a:cs typeface="Calibri" panose="020F0502020204030204" pitchFamily="34" charset="0"/>
              </a:rPr>
              <a:t>0G</a:t>
            </a:r>
            <a:r>
              <a:rPr lang="en-US" altLang="en-US" b="1" dirty="0">
                <a:latin typeface="Cambria" pitchFamily="18" charset="0"/>
                <a:ea typeface="Cambria" pitchFamily="18" charset="0"/>
                <a:cs typeface="Calibri" panose="020F0502020204030204" pitchFamily="34" charset="0"/>
              </a:rPr>
              <a:t>, </a:t>
            </a:r>
            <a:r>
              <a:rPr lang="en-US" altLang="en-US" b="1" dirty="0" smtClean="0">
                <a:latin typeface="Cambria" pitchFamily="18" charset="0"/>
                <a:ea typeface="Cambria" pitchFamily="18" charset="0"/>
                <a:cs typeface="Calibri" panose="020F0502020204030204" pitchFamily="34" charset="0"/>
              </a:rPr>
              <a:t>1G, 2G</a:t>
            </a:r>
            <a:r>
              <a:rPr lang="en-US" altLang="en-US" b="1" dirty="0">
                <a:latin typeface="Cambria" pitchFamily="18" charset="0"/>
                <a:ea typeface="Cambria" pitchFamily="18" charset="0"/>
                <a:cs typeface="Calibri" panose="020F0502020204030204" pitchFamily="34" charset="0"/>
              </a:rPr>
              <a:t>, </a:t>
            </a:r>
            <a:r>
              <a:rPr lang="en-US" altLang="en-US" b="1" dirty="0" smtClean="0">
                <a:latin typeface="Cambria" pitchFamily="18" charset="0"/>
                <a:ea typeface="Cambria" pitchFamily="18" charset="0"/>
                <a:cs typeface="Calibri" panose="020F0502020204030204" pitchFamily="34" charset="0"/>
              </a:rPr>
              <a:t>3G, 4G</a:t>
            </a:r>
            <a:r>
              <a:rPr lang="en-US" altLang="en-US" dirty="0" smtClean="0">
                <a:latin typeface="Cambria" pitchFamily="18" charset="0"/>
                <a:ea typeface="Cambria" pitchFamily="18" charset="0"/>
                <a:cs typeface="Calibri" panose="020F0502020204030204" pitchFamily="34" charset="0"/>
              </a:rPr>
              <a:t>, and </a:t>
            </a:r>
            <a:r>
              <a:rPr lang="en-US" altLang="en-US" b="1" dirty="0" smtClean="0">
                <a:latin typeface="Cambria" pitchFamily="18" charset="0"/>
                <a:ea typeface="Cambria" pitchFamily="18" charset="0"/>
                <a:cs typeface="Calibri" panose="020F0502020204030204" pitchFamily="34" charset="0"/>
              </a:rPr>
              <a:t>5G </a:t>
            </a:r>
          </a:p>
          <a:p>
            <a:pPr lvl="1" algn="just"/>
            <a:r>
              <a:rPr lang="en-US" dirty="0" smtClean="0">
                <a:latin typeface="Cambria" pitchFamily="18" charset="0"/>
                <a:ea typeface="Cambria" pitchFamily="18" charset="0"/>
                <a:cs typeface="Calibri" panose="020F0502020204030204" pitchFamily="34" charset="0"/>
              </a:rPr>
              <a:t>Simply</a:t>
            </a:r>
            <a:r>
              <a:rPr lang="en-US" dirty="0">
                <a:latin typeface="Cambria" pitchFamily="18" charset="0"/>
                <a:ea typeface="Cambria" pitchFamily="18" charset="0"/>
                <a:cs typeface="Calibri" panose="020F0502020204030204" pitchFamily="34" charset="0"/>
              </a:rPr>
              <a:t>, the "</a:t>
            </a:r>
            <a:r>
              <a:rPr lang="en-US" b="1" dirty="0">
                <a:latin typeface="Cambria" pitchFamily="18" charset="0"/>
                <a:ea typeface="Cambria" pitchFamily="18" charset="0"/>
                <a:cs typeface="Calibri" panose="020F0502020204030204" pitchFamily="34" charset="0"/>
              </a:rPr>
              <a:t>G</a:t>
            </a:r>
            <a:r>
              <a:rPr lang="en-US" dirty="0">
                <a:latin typeface="Cambria" pitchFamily="18" charset="0"/>
                <a:ea typeface="Cambria" pitchFamily="18" charset="0"/>
                <a:cs typeface="Calibri" panose="020F0502020204030204" pitchFamily="34" charset="0"/>
              </a:rPr>
              <a:t>" stands for "</a:t>
            </a:r>
            <a:r>
              <a:rPr lang="en-US" b="1" dirty="0">
                <a:latin typeface="Cambria" pitchFamily="18" charset="0"/>
                <a:ea typeface="Cambria" pitchFamily="18" charset="0"/>
                <a:cs typeface="Calibri" panose="020F0502020204030204" pitchFamily="34" charset="0"/>
              </a:rPr>
              <a:t>GENERATION</a:t>
            </a:r>
            <a:r>
              <a:rPr lang="en-US" dirty="0">
                <a:latin typeface="Cambria" pitchFamily="18" charset="0"/>
                <a:ea typeface="Cambria" pitchFamily="18" charset="0"/>
                <a:cs typeface="Calibri" panose="020F0502020204030204" pitchFamily="34" charset="0"/>
              </a:rPr>
              <a:t>". </a:t>
            </a:r>
          </a:p>
        </p:txBody>
      </p:sp>
    </p:spTree>
    <p:extLst>
      <p:ext uri="{BB962C8B-B14F-4D97-AF65-F5344CB8AC3E}">
        <p14:creationId xmlns:p14="http://schemas.microsoft.com/office/powerpoint/2010/main" val="71118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arn(inVertic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barn(inVertical)">
                                      <p:cBhvr>
                                        <p:cTn id="12" dur="500"/>
                                        <p:tgtEl>
                                          <p:spTgt spid="12291">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animEffect transition="in" filter="barn(inVertical)">
                                      <p:cBhvr>
                                        <p:cTn id="15" dur="500"/>
                                        <p:tgtEl>
                                          <p:spTgt spid="12291">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291">
                                            <p:txEl>
                                              <p:pRg st="2" end="2"/>
                                            </p:txEl>
                                          </p:spTgt>
                                        </p:tgtEl>
                                        <p:attrNameLst>
                                          <p:attrName>style.visibility</p:attrName>
                                        </p:attrNameLst>
                                      </p:cBhvr>
                                      <p:to>
                                        <p:strVal val="visible"/>
                                      </p:to>
                                    </p:set>
                                    <p:animEffect transition="in" filter="barn(inVertical)">
                                      <p:cBhvr>
                                        <p:cTn id="18" dur="500"/>
                                        <p:tgtEl>
                                          <p:spTgt spid="12291">
                                            <p:txEl>
                                              <p:pRg st="2" end="2"/>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2291">
                                            <p:txEl>
                                              <p:pRg st="3" end="3"/>
                                            </p:txEl>
                                          </p:spTgt>
                                        </p:tgtEl>
                                        <p:attrNameLst>
                                          <p:attrName>style.visibility</p:attrName>
                                        </p:attrNameLst>
                                      </p:cBhvr>
                                      <p:to>
                                        <p:strVal val="visible"/>
                                      </p:to>
                                    </p:set>
                                    <p:animEffect transition="in" filter="barn(inVertical)">
                                      <p:cBhvr>
                                        <p:cTn id="21" dur="5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09600" y="152400"/>
            <a:ext cx="10972800" cy="639762"/>
          </a:xfrm>
        </p:spPr>
        <p:txBody>
          <a:bodyPr/>
          <a:lstStyle/>
          <a:p>
            <a:pPr eaLnBrk="1" hangingPunct="1"/>
            <a:r>
              <a:rPr lang="en-US" altLang="en-US" sz="3200" b="1" dirty="0" smtClean="0">
                <a:solidFill>
                  <a:srgbClr val="000099"/>
                </a:solidFill>
              </a:rPr>
              <a:t>Classification of Mobile Communication Systems </a:t>
            </a:r>
            <a:br>
              <a:rPr lang="en-US" altLang="en-US" sz="3200" b="1" dirty="0" smtClean="0">
                <a:solidFill>
                  <a:srgbClr val="000099"/>
                </a:solidFill>
              </a:rPr>
            </a:br>
            <a:r>
              <a:rPr lang="en-US" altLang="en-US" sz="2200" dirty="0" smtClean="0">
                <a:solidFill>
                  <a:srgbClr val="000099"/>
                </a:solidFill>
              </a:rPr>
              <a:t>[T. S. Rappaport (2002)]</a:t>
            </a:r>
            <a:endParaRPr lang="en-US" altLang="en-US" sz="2200" i="1" dirty="0" smtClean="0">
              <a:solidFill>
                <a:srgbClr val="000099"/>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7525319"/>
              </p:ext>
            </p:extLst>
          </p:nvPr>
        </p:nvGraphicFramePr>
        <p:xfrm>
          <a:off x="457200" y="914400"/>
          <a:ext cx="11582400" cy="568939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3200400">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tblGrid>
              <a:tr h="462838">
                <a:tc>
                  <a:txBody>
                    <a:bodyPr/>
                    <a:lstStyle/>
                    <a:p>
                      <a:pPr algn="ct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000" b="1" dirty="0" smtClean="0">
                          <a:latin typeface="Cambria" pitchFamily="18" charset="0"/>
                          <a:ea typeface="Cambria" pitchFamily="18" charset="0"/>
                        </a:rPr>
                        <a:t>1G</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000" b="1" dirty="0" smtClean="0">
                          <a:latin typeface="Cambria" pitchFamily="18" charset="0"/>
                          <a:ea typeface="Cambria" pitchFamily="18" charset="0"/>
                        </a:rPr>
                        <a:t>2G</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000" b="1" dirty="0" smtClean="0">
                          <a:latin typeface="Cambria" pitchFamily="18" charset="0"/>
                          <a:ea typeface="Cambria" pitchFamily="18" charset="0"/>
                        </a:rPr>
                        <a:t>3G</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000" b="1" dirty="0" smtClean="0">
                          <a:latin typeface="Cambria" pitchFamily="18" charset="0"/>
                          <a:ea typeface="Cambria" pitchFamily="18" charset="0"/>
                        </a:rPr>
                        <a:t>4G</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413045">
                <a:tc>
                  <a:txBody>
                    <a:bodyPr/>
                    <a:lstStyle/>
                    <a:p>
                      <a:r>
                        <a:rPr lang="en-US" sz="2000" b="1" dirty="0" smtClean="0">
                          <a:latin typeface="Cambria" pitchFamily="18" charset="0"/>
                          <a:ea typeface="Cambria" pitchFamily="18" charset="0"/>
                        </a:rPr>
                        <a:t>Carrier</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Analog</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Digital</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Digital</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Digital</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1579">
                <a:tc>
                  <a:txBody>
                    <a:bodyPr/>
                    <a:lstStyle/>
                    <a:p>
                      <a:r>
                        <a:rPr lang="en-US" sz="2000" b="1" dirty="0" smtClean="0">
                          <a:latin typeface="Cambria" pitchFamily="18" charset="0"/>
                          <a:ea typeface="Cambria" pitchFamily="18" charset="0"/>
                        </a:rPr>
                        <a:t>Switching</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Circuit </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Circuit</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Packet and Circuit</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Packet</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28389">
                <a:tc>
                  <a:txBody>
                    <a:bodyPr/>
                    <a:lstStyle/>
                    <a:p>
                      <a:r>
                        <a:rPr lang="en-US" sz="2000" b="1" dirty="0" smtClean="0">
                          <a:latin typeface="Cambria" pitchFamily="18" charset="0"/>
                          <a:ea typeface="Cambria" pitchFamily="18" charset="0"/>
                        </a:rPr>
                        <a:t>Services</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Voice Only</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Voice  +</a:t>
                      </a:r>
                      <a:r>
                        <a:rPr lang="en-US" sz="2000" baseline="0" dirty="0" smtClean="0">
                          <a:latin typeface="Cambria" pitchFamily="18" charset="0"/>
                          <a:ea typeface="Cambria" pitchFamily="18" charset="0"/>
                        </a:rPr>
                        <a:t>  </a:t>
                      </a:r>
                    </a:p>
                    <a:p>
                      <a:r>
                        <a:rPr lang="en-US" sz="2000" baseline="0" dirty="0" smtClean="0">
                          <a:latin typeface="Cambria" pitchFamily="18" charset="0"/>
                          <a:ea typeface="Cambria" pitchFamily="18" charset="0"/>
                        </a:rPr>
                        <a:t>Basic Data application</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Voice + Advance Data (Multimedia)</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Voice +</a:t>
                      </a:r>
                    </a:p>
                    <a:p>
                      <a:r>
                        <a:rPr lang="en-US" sz="2000" dirty="0" smtClean="0">
                          <a:latin typeface="Cambria" pitchFamily="18" charset="0"/>
                          <a:ea typeface="Cambria" pitchFamily="18" charset="0"/>
                        </a:rPr>
                        <a:t>Advance Multimedia</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52558">
                <a:tc>
                  <a:txBody>
                    <a:bodyPr/>
                    <a:lstStyle/>
                    <a:p>
                      <a:r>
                        <a:rPr lang="en-US" sz="2000" b="1" dirty="0" smtClean="0">
                          <a:latin typeface="Cambria" pitchFamily="18" charset="0"/>
                          <a:ea typeface="Cambria" pitchFamily="18" charset="0"/>
                        </a:rPr>
                        <a:t>Capacity</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Low</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High</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Very High</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Un</a:t>
                      </a:r>
                      <a:r>
                        <a:rPr lang="en-US" sz="2000" baseline="0" dirty="0" smtClean="0">
                          <a:latin typeface="Cambria" pitchFamily="18" charset="0"/>
                          <a:ea typeface="Cambria" pitchFamily="18" charset="0"/>
                        </a:rPr>
                        <a:t> limited</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26650">
                <a:tc>
                  <a:txBody>
                    <a:bodyPr/>
                    <a:lstStyle/>
                    <a:p>
                      <a:r>
                        <a:rPr lang="en-US" sz="2000" b="1" dirty="0" smtClean="0">
                          <a:latin typeface="Cambria" pitchFamily="18" charset="0"/>
                          <a:ea typeface="Cambria" pitchFamily="18" charset="0"/>
                        </a:rPr>
                        <a:t>Speed</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Low Data Rate </a:t>
                      </a:r>
                    </a:p>
                    <a:p>
                      <a:r>
                        <a:rPr lang="en-US" sz="2000" dirty="0" smtClean="0">
                          <a:latin typeface="Cambria" pitchFamily="18" charset="0"/>
                          <a:ea typeface="Cambria" pitchFamily="18" charset="0"/>
                        </a:rPr>
                        <a:t>(up</a:t>
                      </a:r>
                      <a:r>
                        <a:rPr lang="en-US" sz="2000" baseline="0" dirty="0" smtClean="0">
                          <a:latin typeface="Cambria" pitchFamily="18" charset="0"/>
                          <a:ea typeface="Cambria" pitchFamily="18" charset="0"/>
                        </a:rPr>
                        <a:t> to 100 Kbps)</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High Data Rate </a:t>
                      </a:r>
                    </a:p>
                    <a:p>
                      <a:r>
                        <a:rPr lang="en-US" sz="2000" dirty="0" smtClean="0">
                          <a:latin typeface="Cambria" pitchFamily="18" charset="0"/>
                          <a:ea typeface="Cambria" pitchFamily="18" charset="0"/>
                        </a:rPr>
                        <a:t>(up to 2 Mbps)</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Very High Data Rate</a:t>
                      </a:r>
                    </a:p>
                    <a:p>
                      <a:r>
                        <a:rPr lang="en-US" sz="2000" dirty="0" smtClean="0">
                          <a:latin typeface="Cambria" pitchFamily="18" charset="0"/>
                          <a:ea typeface="Cambria" pitchFamily="18" charset="0"/>
                        </a:rPr>
                        <a:t>(&gt;</a:t>
                      </a:r>
                      <a:r>
                        <a:rPr lang="en-US" sz="2000" baseline="0" dirty="0" smtClean="0">
                          <a:latin typeface="Cambria" pitchFamily="18" charset="0"/>
                          <a:ea typeface="Cambria" pitchFamily="18" charset="0"/>
                        </a:rPr>
                        <a:t>  100 Mbps)</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52558">
                <a:tc>
                  <a:txBody>
                    <a:bodyPr/>
                    <a:lstStyle/>
                    <a:p>
                      <a:r>
                        <a:rPr lang="en-US" sz="2000" b="1" dirty="0" smtClean="0">
                          <a:latin typeface="Cambria" pitchFamily="18" charset="0"/>
                          <a:ea typeface="Cambria" pitchFamily="18" charset="0"/>
                        </a:rPr>
                        <a:t>Frequency Band</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800-900 MHz</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800-900 MHz</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1.8-2.5GHz</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latin typeface="Cambria" pitchFamily="18" charset="0"/>
                          <a:ea typeface="Cambria" pitchFamily="18" charset="0"/>
                        </a:rPr>
                        <a:t>2-8 GHz</a:t>
                      </a:r>
                      <a:endParaRPr lang="en-US" sz="200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52558">
                <a:tc>
                  <a:txBody>
                    <a:bodyPr/>
                    <a:lstStyle/>
                    <a:p>
                      <a:r>
                        <a:rPr lang="en-US" sz="2000" b="1" dirty="0" smtClean="0">
                          <a:latin typeface="Cambria" pitchFamily="18" charset="0"/>
                          <a:ea typeface="Cambria" pitchFamily="18" charset="0"/>
                        </a:rPr>
                        <a:t>Multiple Access</a:t>
                      </a:r>
                      <a:endParaRPr lang="en-US" sz="2000" b="1"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smtClean="0">
                          <a:latin typeface="Cambria" pitchFamily="18" charset="0"/>
                          <a:ea typeface="Cambria" pitchFamily="18" charset="0"/>
                        </a:rPr>
                        <a:t>FDMA</a:t>
                      </a:r>
                      <a:endParaRPr lang="en-US" sz="2000" b="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smtClean="0">
                          <a:latin typeface="Cambria" pitchFamily="18" charset="0"/>
                          <a:ea typeface="Cambria" pitchFamily="18" charset="0"/>
                        </a:rPr>
                        <a:t>TDMA and CDMA</a:t>
                      </a:r>
                      <a:endParaRPr lang="en-US" sz="2000" b="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smtClean="0">
                          <a:latin typeface="Cambria" pitchFamily="18" charset="0"/>
                          <a:ea typeface="Cambria" pitchFamily="18" charset="0"/>
                        </a:rPr>
                        <a:t>Wideband Code Division Multiple Access (WCDMA), MC-CDMA, OFDM</a:t>
                      </a:r>
                      <a:endParaRPr lang="en-US" sz="2000" b="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smtClean="0">
                          <a:latin typeface="Cambria" pitchFamily="18" charset="0"/>
                          <a:ea typeface="Cambria" pitchFamily="18" charset="0"/>
                        </a:rPr>
                        <a:t>Multi-Carrier Code Division Multiple Access</a:t>
                      </a:r>
                      <a:r>
                        <a:rPr lang="en-IN" sz="2000" b="0" i="0" kern="1200" dirty="0" smtClean="0">
                          <a:solidFill>
                            <a:schemeClr val="tx1"/>
                          </a:solidFill>
                          <a:effectLst/>
                          <a:latin typeface="Cambria" pitchFamily="18" charset="0"/>
                          <a:ea typeface="Cambria" pitchFamily="18" charset="0"/>
                          <a:cs typeface="+mn-cs"/>
                        </a:rPr>
                        <a:t>. (</a:t>
                      </a:r>
                      <a:r>
                        <a:rPr lang="en-US" sz="2000" b="0" dirty="0" smtClean="0">
                          <a:latin typeface="Cambria" pitchFamily="18" charset="0"/>
                          <a:ea typeface="Cambria" pitchFamily="18" charset="0"/>
                        </a:rPr>
                        <a:t>MC-CDMA), OFDM</a:t>
                      </a:r>
                      <a:endParaRPr lang="en-US" sz="2000" b="0" dirty="0">
                        <a:latin typeface="Cambria" pitchFamily="18" charset="0"/>
                        <a:ea typeface="Cambria" pitchFamily="18" charset="0"/>
                      </a:endParaRPr>
                    </a:p>
                  </a:txBody>
                  <a:tcPr marL="121929" marR="1219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2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798570">
              <a:lnSpc>
                <a:spcPct val="100000"/>
              </a:lnSpc>
              <a:spcBef>
                <a:spcPts val="100"/>
              </a:spcBef>
            </a:pPr>
            <a:r>
              <a:rPr dirty="0"/>
              <a:t>1G</a:t>
            </a:r>
            <a:r>
              <a:rPr spc="-40" dirty="0"/>
              <a:t> </a:t>
            </a:r>
            <a:r>
              <a:rPr dirty="0"/>
              <a:t>to</a:t>
            </a:r>
            <a:r>
              <a:rPr spc="-25" dirty="0"/>
              <a:t> </a:t>
            </a:r>
            <a:r>
              <a:rPr dirty="0"/>
              <a:t>5G</a:t>
            </a:r>
            <a:r>
              <a:rPr spc="-35" dirty="0"/>
              <a:t> </a:t>
            </a:r>
            <a:r>
              <a:rPr spc="-10" dirty="0"/>
              <a:t>Evolution</a:t>
            </a:r>
          </a:p>
        </p:txBody>
      </p:sp>
      <p:grpSp>
        <p:nvGrpSpPr>
          <p:cNvPr id="4" name="object 4"/>
          <p:cNvGrpSpPr/>
          <p:nvPr/>
        </p:nvGrpSpPr>
        <p:grpSpPr>
          <a:xfrm>
            <a:off x="22865" y="1150621"/>
            <a:ext cx="12015471" cy="4869179"/>
            <a:chOff x="22859" y="1150620"/>
            <a:chExt cx="12015470" cy="5265420"/>
          </a:xfrm>
        </p:grpSpPr>
        <p:pic>
          <p:nvPicPr>
            <p:cNvPr id="5" name="object 5"/>
            <p:cNvPicPr/>
            <p:nvPr/>
          </p:nvPicPr>
          <p:blipFill>
            <a:blip r:embed="rId3" cstate="print"/>
            <a:stretch>
              <a:fillRect/>
            </a:stretch>
          </p:blipFill>
          <p:spPr>
            <a:xfrm>
              <a:off x="22859" y="1254751"/>
              <a:ext cx="1752599" cy="5054278"/>
            </a:xfrm>
            <a:prstGeom prst="rect">
              <a:avLst/>
            </a:prstGeom>
          </p:spPr>
        </p:pic>
        <p:pic>
          <p:nvPicPr>
            <p:cNvPr id="6" name="object 6"/>
            <p:cNvPicPr/>
            <p:nvPr/>
          </p:nvPicPr>
          <p:blipFill>
            <a:blip r:embed="rId4" cstate="print"/>
            <a:stretch>
              <a:fillRect/>
            </a:stretch>
          </p:blipFill>
          <p:spPr>
            <a:xfrm>
              <a:off x="1667255" y="1210056"/>
              <a:ext cx="1659635" cy="5205970"/>
            </a:xfrm>
            <a:prstGeom prst="rect">
              <a:avLst/>
            </a:prstGeom>
          </p:spPr>
        </p:pic>
        <p:pic>
          <p:nvPicPr>
            <p:cNvPr id="7" name="object 7"/>
            <p:cNvPicPr/>
            <p:nvPr/>
          </p:nvPicPr>
          <p:blipFill>
            <a:blip r:embed="rId5" cstate="print"/>
            <a:stretch>
              <a:fillRect/>
            </a:stretch>
          </p:blipFill>
          <p:spPr>
            <a:xfrm>
              <a:off x="3118104" y="1254252"/>
              <a:ext cx="1967471" cy="5161787"/>
            </a:xfrm>
            <a:prstGeom prst="rect">
              <a:avLst/>
            </a:prstGeom>
          </p:spPr>
        </p:pic>
        <p:pic>
          <p:nvPicPr>
            <p:cNvPr id="8" name="object 8"/>
            <p:cNvPicPr/>
            <p:nvPr/>
          </p:nvPicPr>
          <p:blipFill>
            <a:blip r:embed="rId6" cstate="print"/>
            <a:stretch>
              <a:fillRect/>
            </a:stretch>
          </p:blipFill>
          <p:spPr>
            <a:xfrm>
              <a:off x="4818888" y="1150620"/>
              <a:ext cx="2084831" cy="5258451"/>
            </a:xfrm>
            <a:prstGeom prst="rect">
              <a:avLst/>
            </a:prstGeom>
          </p:spPr>
        </p:pic>
        <p:pic>
          <p:nvPicPr>
            <p:cNvPr id="9" name="object 9"/>
            <p:cNvPicPr/>
            <p:nvPr/>
          </p:nvPicPr>
          <p:blipFill>
            <a:blip r:embed="rId7" cstate="print"/>
            <a:stretch>
              <a:fillRect/>
            </a:stretch>
          </p:blipFill>
          <p:spPr>
            <a:xfrm>
              <a:off x="6867143" y="1187208"/>
              <a:ext cx="2889503" cy="5136172"/>
            </a:xfrm>
            <a:prstGeom prst="rect">
              <a:avLst/>
            </a:prstGeom>
          </p:spPr>
        </p:pic>
        <p:pic>
          <p:nvPicPr>
            <p:cNvPr id="10" name="object 10"/>
            <p:cNvPicPr/>
            <p:nvPr/>
          </p:nvPicPr>
          <p:blipFill>
            <a:blip r:embed="rId8" cstate="print"/>
            <a:stretch>
              <a:fillRect/>
            </a:stretch>
          </p:blipFill>
          <p:spPr>
            <a:xfrm>
              <a:off x="9723119" y="1423415"/>
              <a:ext cx="2314955" cy="1635251"/>
            </a:xfrm>
            <a:prstGeom prst="rect">
              <a:avLst/>
            </a:prstGeom>
          </p:spPr>
        </p:pic>
      </p:grpSp>
      <p:sp>
        <p:nvSpPr>
          <p:cNvPr id="11" name="object 11"/>
          <p:cNvSpPr txBox="1"/>
          <p:nvPr/>
        </p:nvSpPr>
        <p:spPr>
          <a:xfrm>
            <a:off x="9898229" y="1790586"/>
            <a:ext cx="1778000" cy="792718"/>
          </a:xfrm>
          <a:prstGeom prst="rect">
            <a:avLst/>
          </a:prstGeom>
        </p:spPr>
        <p:txBody>
          <a:bodyPr vert="horz" wrap="square" lIns="0" tIns="36195" rIns="0" bIns="0" rtlCol="0">
            <a:spAutoFit/>
          </a:bodyPr>
          <a:lstStyle/>
          <a:p>
            <a:pPr marL="12700" marR="5080">
              <a:lnSpc>
                <a:spcPct val="91400"/>
              </a:lnSpc>
              <a:spcBef>
                <a:spcPts val="285"/>
              </a:spcBef>
            </a:pPr>
            <a:r>
              <a:rPr sz="1800" dirty="0">
                <a:solidFill>
                  <a:srgbClr val="FFFFFF"/>
                </a:solidFill>
                <a:latin typeface="Calibri"/>
                <a:cs typeface="Calibri"/>
              </a:rPr>
              <a:t>Mobile</a:t>
            </a:r>
            <a:r>
              <a:rPr sz="1800" spc="-50" dirty="0">
                <a:solidFill>
                  <a:srgbClr val="FFFFFF"/>
                </a:solidFill>
                <a:latin typeface="Calibri"/>
                <a:cs typeface="Calibri"/>
              </a:rPr>
              <a:t> </a:t>
            </a:r>
            <a:r>
              <a:rPr sz="1800" spc="-25" dirty="0">
                <a:solidFill>
                  <a:srgbClr val="FFFFFF"/>
                </a:solidFill>
                <a:latin typeface="Calibri"/>
                <a:cs typeface="Calibri"/>
              </a:rPr>
              <a:t>Technology </a:t>
            </a:r>
            <a:r>
              <a:rPr sz="1800" dirty="0">
                <a:solidFill>
                  <a:srgbClr val="FFFFFF"/>
                </a:solidFill>
                <a:latin typeface="Calibri"/>
                <a:cs typeface="Calibri"/>
              </a:rPr>
              <a:t>is </a:t>
            </a:r>
            <a:r>
              <a:rPr sz="1800" spc="-10" dirty="0">
                <a:solidFill>
                  <a:srgbClr val="FFFFFF"/>
                </a:solidFill>
                <a:latin typeface="Calibri"/>
                <a:cs typeface="Calibri"/>
              </a:rPr>
              <a:t>Continuously evolving</a:t>
            </a:r>
            <a:endParaRPr sz="1800">
              <a:latin typeface="Calibri"/>
              <a:cs typeface="Calibri"/>
            </a:endParaRPr>
          </a:p>
        </p:txBody>
      </p:sp>
      <p:grpSp>
        <p:nvGrpSpPr>
          <p:cNvPr id="12" name="object 12"/>
          <p:cNvGrpSpPr/>
          <p:nvPr/>
        </p:nvGrpSpPr>
        <p:grpSpPr>
          <a:xfrm>
            <a:off x="9723121" y="3022102"/>
            <a:ext cx="2315211" cy="3234055"/>
            <a:chOff x="9723119" y="3022092"/>
            <a:chExt cx="2315210" cy="3234055"/>
          </a:xfrm>
        </p:grpSpPr>
        <p:pic>
          <p:nvPicPr>
            <p:cNvPr id="13" name="object 13"/>
            <p:cNvPicPr/>
            <p:nvPr/>
          </p:nvPicPr>
          <p:blipFill>
            <a:blip r:embed="rId9" cstate="print"/>
            <a:stretch>
              <a:fillRect/>
            </a:stretch>
          </p:blipFill>
          <p:spPr>
            <a:xfrm>
              <a:off x="9723119" y="3022092"/>
              <a:ext cx="2314955" cy="1635251"/>
            </a:xfrm>
            <a:prstGeom prst="rect">
              <a:avLst/>
            </a:prstGeom>
          </p:spPr>
        </p:pic>
        <p:pic>
          <p:nvPicPr>
            <p:cNvPr id="14" name="object 14"/>
            <p:cNvPicPr/>
            <p:nvPr/>
          </p:nvPicPr>
          <p:blipFill>
            <a:blip r:embed="rId10" cstate="print"/>
            <a:stretch>
              <a:fillRect/>
            </a:stretch>
          </p:blipFill>
          <p:spPr>
            <a:xfrm>
              <a:off x="9723119" y="4620768"/>
              <a:ext cx="2314955" cy="1635251"/>
            </a:xfrm>
            <a:prstGeom prst="rect">
              <a:avLst/>
            </a:prstGeom>
          </p:spPr>
        </p:pic>
      </p:grpSp>
      <p:sp>
        <p:nvSpPr>
          <p:cNvPr id="15" name="object 15"/>
          <p:cNvSpPr txBox="1"/>
          <p:nvPr/>
        </p:nvSpPr>
        <p:spPr>
          <a:xfrm>
            <a:off x="9898229" y="3263423"/>
            <a:ext cx="1747520" cy="2798587"/>
          </a:xfrm>
          <a:prstGeom prst="rect">
            <a:avLst/>
          </a:prstGeom>
        </p:spPr>
        <p:txBody>
          <a:bodyPr vert="horz" wrap="square" lIns="0" tIns="35560" rIns="0" bIns="0" rtlCol="0">
            <a:spAutoFit/>
          </a:bodyPr>
          <a:lstStyle/>
          <a:p>
            <a:pPr marL="12700" marR="5080">
              <a:lnSpc>
                <a:spcPct val="91500"/>
              </a:lnSpc>
              <a:spcBef>
                <a:spcPts val="280"/>
              </a:spcBef>
            </a:pPr>
            <a:r>
              <a:rPr sz="1800" dirty="0">
                <a:solidFill>
                  <a:srgbClr val="FFFFFF"/>
                </a:solidFill>
                <a:latin typeface="Calibri"/>
                <a:cs typeface="Calibri"/>
              </a:rPr>
              <a:t>Every</a:t>
            </a:r>
            <a:r>
              <a:rPr sz="1800" spc="-75" dirty="0">
                <a:solidFill>
                  <a:srgbClr val="FFFFFF"/>
                </a:solidFill>
                <a:latin typeface="Calibri"/>
                <a:cs typeface="Calibri"/>
              </a:rPr>
              <a:t> </a:t>
            </a:r>
            <a:r>
              <a:rPr sz="1800" dirty="0">
                <a:solidFill>
                  <a:srgbClr val="FFFFFF"/>
                </a:solidFill>
                <a:latin typeface="Calibri"/>
                <a:cs typeface="Calibri"/>
              </a:rPr>
              <a:t>10</a:t>
            </a:r>
            <a:r>
              <a:rPr sz="1800" spc="-50" dirty="0">
                <a:solidFill>
                  <a:srgbClr val="FFFFFF"/>
                </a:solidFill>
                <a:latin typeface="Calibri"/>
                <a:cs typeface="Calibri"/>
              </a:rPr>
              <a:t> </a:t>
            </a:r>
            <a:r>
              <a:rPr sz="1800" spc="-20" dirty="0">
                <a:solidFill>
                  <a:srgbClr val="FFFFFF"/>
                </a:solidFill>
                <a:latin typeface="Calibri"/>
                <a:cs typeface="Calibri"/>
              </a:rPr>
              <a:t>Year</a:t>
            </a:r>
            <a:r>
              <a:rPr sz="1800" spc="-50" dirty="0">
                <a:solidFill>
                  <a:srgbClr val="FFFFFF"/>
                </a:solidFill>
                <a:latin typeface="Calibri"/>
                <a:cs typeface="Calibri"/>
              </a:rPr>
              <a:t> </a:t>
            </a:r>
            <a:r>
              <a:rPr sz="1800" spc="-20" dirty="0">
                <a:solidFill>
                  <a:srgbClr val="FFFFFF"/>
                </a:solidFill>
                <a:latin typeface="Calibri"/>
                <a:cs typeface="Calibri"/>
              </a:rPr>
              <a:t>next </a:t>
            </a:r>
            <a:r>
              <a:rPr sz="1800" spc="-10" dirty="0">
                <a:solidFill>
                  <a:srgbClr val="FFFFFF"/>
                </a:solidFill>
                <a:latin typeface="Calibri"/>
                <a:cs typeface="Calibri"/>
              </a:rPr>
              <a:t>generation</a:t>
            </a:r>
            <a:r>
              <a:rPr sz="1800" spc="-65" dirty="0">
                <a:solidFill>
                  <a:srgbClr val="FFFFFF"/>
                </a:solidFill>
                <a:latin typeface="Calibri"/>
                <a:cs typeface="Calibri"/>
              </a:rPr>
              <a:t> </a:t>
            </a:r>
            <a:r>
              <a:rPr sz="1800" spc="-25" dirty="0">
                <a:solidFill>
                  <a:srgbClr val="FFFFFF"/>
                </a:solidFill>
                <a:latin typeface="Calibri"/>
                <a:cs typeface="Calibri"/>
              </a:rPr>
              <a:t>of </a:t>
            </a:r>
            <a:r>
              <a:rPr sz="1800" dirty="0">
                <a:solidFill>
                  <a:srgbClr val="FFFFFF"/>
                </a:solidFill>
                <a:latin typeface="Calibri"/>
                <a:cs typeface="Calibri"/>
              </a:rPr>
              <a:t>mobile</a:t>
            </a:r>
            <a:r>
              <a:rPr sz="1800" spc="-60" dirty="0">
                <a:solidFill>
                  <a:srgbClr val="FFFFFF"/>
                </a:solidFill>
                <a:latin typeface="Calibri"/>
                <a:cs typeface="Calibri"/>
              </a:rPr>
              <a:t> </a:t>
            </a:r>
            <a:r>
              <a:rPr sz="1800" spc="-10" dirty="0">
                <a:solidFill>
                  <a:srgbClr val="FFFFFF"/>
                </a:solidFill>
                <a:latin typeface="Calibri"/>
                <a:cs typeface="Calibri"/>
              </a:rPr>
              <a:t>technology evolves</a:t>
            </a:r>
            <a:endParaRPr sz="1800">
              <a:latin typeface="Calibri"/>
              <a:cs typeface="Calibri"/>
            </a:endParaRPr>
          </a:p>
          <a:p>
            <a:pPr>
              <a:lnSpc>
                <a:spcPct val="100000"/>
              </a:lnSpc>
              <a:spcBef>
                <a:spcPts val="1495"/>
              </a:spcBef>
            </a:pPr>
            <a:endParaRPr sz="1800">
              <a:latin typeface="Calibri"/>
              <a:cs typeface="Calibri"/>
            </a:endParaRPr>
          </a:p>
          <a:p>
            <a:pPr marL="12700" marR="68580">
              <a:lnSpc>
                <a:spcPct val="91500"/>
              </a:lnSpc>
              <a:spcBef>
                <a:spcPts val="5"/>
              </a:spcBef>
            </a:pPr>
            <a:r>
              <a:rPr sz="1800" dirty="0">
                <a:solidFill>
                  <a:srgbClr val="FFFFFF"/>
                </a:solidFill>
                <a:latin typeface="Calibri"/>
                <a:cs typeface="Calibri"/>
              </a:rPr>
              <a:t>Every</a:t>
            </a:r>
            <a:r>
              <a:rPr sz="1800" spc="-80" dirty="0">
                <a:solidFill>
                  <a:srgbClr val="FFFFFF"/>
                </a:solidFill>
                <a:latin typeface="Calibri"/>
                <a:cs typeface="Calibri"/>
              </a:rPr>
              <a:t> </a:t>
            </a:r>
            <a:r>
              <a:rPr sz="1800" spc="-20" dirty="0">
                <a:solidFill>
                  <a:srgbClr val="FFFFFF"/>
                </a:solidFill>
                <a:latin typeface="Calibri"/>
                <a:cs typeface="Calibri"/>
              </a:rPr>
              <a:t>Next </a:t>
            </a:r>
            <a:r>
              <a:rPr sz="1800" dirty="0">
                <a:solidFill>
                  <a:srgbClr val="FFFFFF"/>
                </a:solidFill>
                <a:latin typeface="Calibri"/>
                <a:cs typeface="Calibri"/>
              </a:rPr>
              <a:t>generation</a:t>
            </a:r>
            <a:r>
              <a:rPr sz="1800" spc="254" dirty="0">
                <a:solidFill>
                  <a:srgbClr val="FFFFFF"/>
                </a:solidFill>
                <a:latin typeface="Calibri"/>
                <a:cs typeface="Calibri"/>
              </a:rPr>
              <a:t> </a:t>
            </a:r>
            <a:r>
              <a:rPr sz="1800" spc="-25" dirty="0">
                <a:solidFill>
                  <a:srgbClr val="FFFFFF"/>
                </a:solidFill>
                <a:latin typeface="Calibri"/>
                <a:cs typeface="Calibri"/>
              </a:rPr>
              <a:t>has </a:t>
            </a:r>
            <a:r>
              <a:rPr sz="1800" dirty="0">
                <a:solidFill>
                  <a:srgbClr val="FFFFFF"/>
                </a:solidFill>
                <a:latin typeface="Calibri"/>
                <a:cs typeface="Calibri"/>
              </a:rPr>
              <a:t>brought</a:t>
            </a:r>
            <a:r>
              <a:rPr sz="1800" spc="300" dirty="0">
                <a:solidFill>
                  <a:srgbClr val="FFFFFF"/>
                </a:solidFill>
                <a:latin typeface="Calibri"/>
                <a:cs typeface="Calibri"/>
              </a:rPr>
              <a:t> </a:t>
            </a:r>
            <a:r>
              <a:rPr sz="1800" dirty="0">
                <a:solidFill>
                  <a:srgbClr val="FFFFFF"/>
                </a:solidFill>
                <a:latin typeface="Calibri"/>
                <a:cs typeface="Calibri"/>
              </a:rPr>
              <a:t>over</a:t>
            </a:r>
            <a:r>
              <a:rPr sz="1800" spc="-55" dirty="0">
                <a:solidFill>
                  <a:srgbClr val="FFFFFF"/>
                </a:solidFill>
                <a:latin typeface="Calibri"/>
                <a:cs typeface="Calibri"/>
              </a:rPr>
              <a:t> </a:t>
            </a:r>
            <a:r>
              <a:rPr sz="1800" spc="-25" dirty="0">
                <a:solidFill>
                  <a:srgbClr val="FFFFFF"/>
                </a:solidFill>
                <a:latin typeface="Calibri"/>
                <a:cs typeface="Calibri"/>
              </a:rPr>
              <a:t>10X </a:t>
            </a:r>
            <a:r>
              <a:rPr sz="1800" dirty="0">
                <a:solidFill>
                  <a:srgbClr val="FFFFFF"/>
                </a:solidFill>
                <a:latin typeface="Calibri"/>
                <a:cs typeface="Calibri"/>
              </a:rPr>
              <a:t>increase</a:t>
            </a:r>
            <a:r>
              <a:rPr sz="1800" spc="-75" dirty="0">
                <a:solidFill>
                  <a:srgbClr val="FFFFFF"/>
                </a:solidFill>
                <a:latin typeface="Calibri"/>
                <a:cs typeface="Calibri"/>
              </a:rPr>
              <a:t> </a:t>
            </a:r>
            <a:r>
              <a:rPr sz="1800" spc="-25" dirty="0">
                <a:solidFill>
                  <a:srgbClr val="FFFFFF"/>
                </a:solidFill>
                <a:latin typeface="Calibri"/>
                <a:cs typeface="Calibri"/>
              </a:rPr>
              <a:t>in </a:t>
            </a:r>
            <a:r>
              <a:rPr sz="1800" spc="-10" dirty="0">
                <a:solidFill>
                  <a:srgbClr val="FFFFFF"/>
                </a:solidFill>
                <a:latin typeface="Calibri"/>
                <a:cs typeface="Calibri"/>
              </a:rPr>
              <a:t>Capability</a:t>
            </a:r>
            <a:endParaRPr sz="1800">
              <a:latin typeface="Calibri"/>
              <a:cs typeface="Calibri"/>
            </a:endParaRPr>
          </a:p>
        </p:txBody>
      </p:sp>
      <p:sp>
        <p:nvSpPr>
          <p:cNvPr id="18" name="Rectangle 17"/>
          <p:cNvSpPr/>
          <p:nvPr/>
        </p:nvSpPr>
        <p:spPr>
          <a:xfrm>
            <a:off x="41258" y="6034781"/>
            <a:ext cx="3954929" cy="830997"/>
          </a:xfrm>
          <a:prstGeom prst="rect">
            <a:avLst/>
          </a:prstGeom>
        </p:spPr>
        <p:txBody>
          <a:bodyPr wrap="none">
            <a:spAutoFit/>
          </a:bodyPr>
          <a:lstStyle/>
          <a:p>
            <a:r>
              <a:rPr lang="en-IN" sz="1600" b="1" dirty="0" smtClean="0">
                <a:latin typeface="Cambria" pitchFamily="18" charset="0"/>
                <a:ea typeface="Cambria" pitchFamily="18" charset="0"/>
              </a:rPr>
              <a:t>AMPS</a:t>
            </a:r>
            <a:r>
              <a:rPr lang="en-IN" sz="1600" dirty="0" smtClean="0">
                <a:latin typeface="Cambria" pitchFamily="18" charset="0"/>
                <a:ea typeface="Cambria" pitchFamily="18" charset="0"/>
              </a:rPr>
              <a:t>: Advanced Mobile Phone System</a:t>
            </a:r>
          </a:p>
          <a:p>
            <a:r>
              <a:rPr lang="en-IN" sz="1600" b="1" dirty="0" smtClean="0">
                <a:latin typeface="Cambria" pitchFamily="18" charset="0"/>
                <a:ea typeface="Cambria" pitchFamily="18" charset="0"/>
              </a:rPr>
              <a:t>NMT</a:t>
            </a:r>
            <a:r>
              <a:rPr lang="en-IN" sz="1600" dirty="0" smtClean="0">
                <a:latin typeface="Cambria" pitchFamily="18" charset="0"/>
                <a:ea typeface="Cambria" pitchFamily="18" charset="0"/>
              </a:rPr>
              <a:t>: Nordic Mobile Telephone</a:t>
            </a:r>
          </a:p>
          <a:p>
            <a:r>
              <a:rPr lang="en-IN" sz="1600" b="1" dirty="0" smtClean="0">
                <a:latin typeface="Cambria" pitchFamily="18" charset="0"/>
                <a:ea typeface="Cambria" pitchFamily="18" charset="0"/>
              </a:rPr>
              <a:t>TACS</a:t>
            </a:r>
            <a:r>
              <a:rPr lang="en-IN" sz="1600" dirty="0" smtClean="0">
                <a:latin typeface="Cambria" pitchFamily="18" charset="0"/>
                <a:ea typeface="Cambria" pitchFamily="18" charset="0"/>
              </a:rPr>
              <a:t>: Total Access Communication System</a:t>
            </a:r>
            <a:endParaRPr lang="en-IN" sz="1600" dirty="0">
              <a:latin typeface="Cambria" pitchFamily="18" charset="0"/>
              <a:ea typeface="Cambria" pitchFamily="18" charset="0"/>
            </a:endParaRPr>
          </a:p>
        </p:txBody>
      </p:sp>
      <p:sp>
        <p:nvSpPr>
          <p:cNvPr id="19" name="Rectangle 18"/>
          <p:cNvSpPr/>
          <p:nvPr/>
        </p:nvSpPr>
        <p:spPr>
          <a:xfrm>
            <a:off x="3983049" y="6019800"/>
            <a:ext cx="4277133" cy="830997"/>
          </a:xfrm>
          <a:prstGeom prst="rect">
            <a:avLst/>
          </a:prstGeom>
        </p:spPr>
        <p:txBody>
          <a:bodyPr wrap="none">
            <a:spAutoFit/>
          </a:bodyPr>
          <a:lstStyle/>
          <a:p>
            <a:r>
              <a:rPr lang="en-IN" sz="1600" b="1" dirty="0" smtClean="0">
                <a:latin typeface="Cambria" pitchFamily="18" charset="0"/>
                <a:ea typeface="Cambria" pitchFamily="18" charset="0"/>
              </a:rPr>
              <a:t>GSM</a:t>
            </a:r>
            <a:r>
              <a:rPr lang="en-IN" sz="1600" dirty="0" smtClean="0">
                <a:latin typeface="Cambria" pitchFamily="18" charset="0"/>
                <a:ea typeface="Cambria" pitchFamily="18" charset="0"/>
              </a:rPr>
              <a:t>: Global System for Mobile communication</a:t>
            </a:r>
          </a:p>
          <a:p>
            <a:r>
              <a:rPr lang="en-IN" sz="1600" b="1" dirty="0" smtClean="0">
                <a:latin typeface="Cambria" pitchFamily="18" charset="0"/>
                <a:ea typeface="Cambria" pitchFamily="18" charset="0"/>
              </a:rPr>
              <a:t>HSPA</a:t>
            </a:r>
            <a:r>
              <a:rPr lang="en-IN" sz="1600" dirty="0" smtClean="0">
                <a:latin typeface="Cambria" pitchFamily="18" charset="0"/>
                <a:ea typeface="Cambria" pitchFamily="18" charset="0"/>
              </a:rPr>
              <a:t>: High Speed Packet Access</a:t>
            </a:r>
          </a:p>
          <a:p>
            <a:r>
              <a:rPr lang="en-GB" sz="1600" b="1" dirty="0" smtClean="0">
                <a:latin typeface="Cambria" pitchFamily="18" charset="0"/>
                <a:ea typeface="Cambria" pitchFamily="18" charset="0"/>
              </a:rPr>
              <a:t>EVDO</a:t>
            </a:r>
            <a:r>
              <a:rPr lang="en-GB" sz="1600" dirty="0" smtClean="0">
                <a:latin typeface="Cambria" pitchFamily="18" charset="0"/>
                <a:ea typeface="Cambria" pitchFamily="18" charset="0"/>
              </a:rPr>
              <a:t>: Evolution-Data Optimized</a:t>
            </a:r>
            <a:endParaRPr lang="en-IN" sz="1600" dirty="0">
              <a:latin typeface="Cambria" pitchFamily="18" charset="0"/>
              <a:ea typeface="Cambria" pitchFamily="18" charset="0"/>
            </a:endParaRPr>
          </a:p>
        </p:txBody>
      </p:sp>
    </p:spTree>
    <p:extLst>
      <p:ext uri="{BB962C8B-B14F-4D97-AF65-F5344CB8AC3E}">
        <p14:creationId xmlns:p14="http://schemas.microsoft.com/office/powerpoint/2010/main" val="22102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981187"/>
            <a:ext cx="12188952" cy="2895612"/>
          </a:xfrm>
          <a:prstGeom prst="rect">
            <a:avLst/>
          </a:prstGeom>
        </p:spPr>
      </p:pic>
      <p:sp>
        <p:nvSpPr>
          <p:cNvPr id="3" name="object 3"/>
          <p:cNvSpPr txBox="1">
            <a:spLocks noGrp="1"/>
          </p:cNvSpPr>
          <p:nvPr>
            <p:ph type="title"/>
          </p:nvPr>
        </p:nvSpPr>
        <p:spPr>
          <a:xfrm>
            <a:off x="2666987" y="3044445"/>
            <a:ext cx="6852284" cy="1367682"/>
          </a:xfrm>
          <a:prstGeom prst="rect">
            <a:avLst/>
          </a:prstGeom>
        </p:spPr>
        <p:txBody>
          <a:bodyPr vert="horz" wrap="square" lIns="0" tIns="13335" rIns="0" bIns="0" rtlCol="0">
            <a:spAutoFit/>
          </a:bodyPr>
          <a:lstStyle/>
          <a:p>
            <a:pPr marL="12700" algn="ctr">
              <a:lnSpc>
                <a:spcPct val="100000"/>
              </a:lnSpc>
              <a:spcBef>
                <a:spcPts val="105"/>
              </a:spcBef>
            </a:pPr>
            <a:r>
              <a:rPr dirty="0">
                <a:latin typeface="Cambria" pitchFamily="18" charset="0"/>
                <a:ea typeface="Cambria" pitchFamily="18" charset="0"/>
              </a:rPr>
              <a:t>Early</a:t>
            </a:r>
            <a:r>
              <a:rPr spc="-90" dirty="0">
                <a:latin typeface="Cambria" pitchFamily="18" charset="0"/>
                <a:ea typeface="Cambria" pitchFamily="18" charset="0"/>
              </a:rPr>
              <a:t> </a:t>
            </a:r>
            <a:r>
              <a:rPr dirty="0">
                <a:latin typeface="Cambria" pitchFamily="18" charset="0"/>
                <a:ea typeface="Cambria" pitchFamily="18" charset="0"/>
              </a:rPr>
              <a:t>Mobile</a:t>
            </a:r>
            <a:r>
              <a:rPr spc="-105" dirty="0">
                <a:latin typeface="Cambria" pitchFamily="18" charset="0"/>
                <a:ea typeface="Cambria" pitchFamily="18" charset="0"/>
              </a:rPr>
              <a:t> </a:t>
            </a:r>
            <a:r>
              <a:rPr spc="-35" dirty="0">
                <a:latin typeface="Cambria" pitchFamily="18" charset="0"/>
                <a:ea typeface="Cambria" pitchFamily="18" charset="0"/>
              </a:rPr>
              <a:t>Telephony</a:t>
            </a:r>
            <a:r>
              <a:rPr spc="-110" dirty="0">
                <a:latin typeface="Cambria" pitchFamily="18" charset="0"/>
                <a:ea typeface="Cambria" pitchFamily="18" charset="0"/>
              </a:rPr>
              <a:t> </a:t>
            </a:r>
            <a:r>
              <a:rPr dirty="0">
                <a:latin typeface="Cambria" pitchFamily="18" charset="0"/>
                <a:ea typeface="Cambria" pitchFamily="18" charset="0"/>
              </a:rPr>
              <a:t>:</a:t>
            </a:r>
            <a:r>
              <a:rPr spc="-100" dirty="0">
                <a:latin typeface="Cambria" pitchFamily="18" charset="0"/>
                <a:ea typeface="Cambria" pitchFamily="18" charset="0"/>
              </a:rPr>
              <a:t> </a:t>
            </a:r>
            <a:r>
              <a:rPr spc="-20" dirty="0">
                <a:latin typeface="Cambria" pitchFamily="18" charset="0"/>
                <a:ea typeface="Cambria" pitchFamily="18" charset="0"/>
              </a:rPr>
              <a:t>1940</a:t>
            </a:r>
          </a:p>
        </p:txBody>
      </p:sp>
      <p:sp>
        <p:nvSpPr>
          <p:cNvPr id="6" name="Rectangle 2"/>
          <p:cNvSpPr txBox="1">
            <a:spLocks noChangeArrowheads="1"/>
          </p:cNvSpPr>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000000"/>
                </a:solidFill>
                <a:effectLst/>
                <a:uLnTx/>
                <a:uFillTx/>
                <a:latin typeface="Cambria" pitchFamily="18" charset="0"/>
                <a:ea typeface="Cambria" pitchFamily="18" charset="0"/>
              </a:rPr>
              <a:t>0G- Zero Generation </a:t>
            </a:r>
            <a:br>
              <a:rPr kumimoji="0" lang="en-US" altLang="en-US" sz="4000" b="1" i="0" u="none" strike="noStrike" kern="1200" cap="none" spc="0" normalizeH="0" baseline="0" noProof="0" dirty="0" smtClean="0">
                <a:ln>
                  <a:noFill/>
                </a:ln>
                <a:solidFill>
                  <a:srgbClr val="000000"/>
                </a:solidFill>
                <a:effectLst/>
                <a:uLnTx/>
                <a:uFillTx/>
                <a:latin typeface="Cambria" pitchFamily="18" charset="0"/>
                <a:ea typeface="Cambria" pitchFamily="18" charset="0"/>
              </a:rPr>
            </a:br>
            <a:r>
              <a:rPr kumimoji="0" lang="en-US" altLang="en-US" sz="4000" b="1" i="0" u="none" strike="noStrike" kern="1200" cap="none" spc="0" normalizeH="0" baseline="0" noProof="0" dirty="0" smtClean="0">
                <a:ln>
                  <a:noFill/>
                </a:ln>
                <a:solidFill>
                  <a:srgbClr val="000000"/>
                </a:solidFill>
                <a:effectLst/>
                <a:uLnTx/>
                <a:uFillTx/>
                <a:latin typeface="Cambria" pitchFamily="18" charset="0"/>
                <a:ea typeface="Cambria" pitchFamily="18" charset="0"/>
              </a:rPr>
              <a:t>( Mobile Radio </a:t>
            </a:r>
            <a:r>
              <a:rPr lang="en-US" altLang="en-US" sz="4000" b="1" dirty="0">
                <a:solidFill>
                  <a:srgbClr val="000000"/>
                </a:solidFill>
                <a:latin typeface="Cambria" pitchFamily="18" charset="0"/>
                <a:ea typeface="Cambria" pitchFamily="18" charset="0"/>
              </a:rPr>
              <a:t>T</a:t>
            </a:r>
            <a:r>
              <a:rPr kumimoji="0" lang="en-US" altLang="en-US" sz="4000" b="1" i="0" u="none" strike="noStrike" kern="1200" cap="none" spc="0" normalizeH="0" baseline="0" noProof="0" dirty="0" err="1" smtClean="0">
                <a:ln>
                  <a:noFill/>
                </a:ln>
                <a:solidFill>
                  <a:srgbClr val="000000"/>
                </a:solidFill>
                <a:effectLst/>
                <a:uLnTx/>
                <a:uFillTx/>
                <a:latin typeface="Cambria" pitchFamily="18" charset="0"/>
                <a:ea typeface="Cambria" pitchFamily="18" charset="0"/>
              </a:rPr>
              <a:t>elephone</a:t>
            </a:r>
            <a:r>
              <a:rPr kumimoji="0" lang="en-US" altLang="en-US" sz="4000" b="1" i="0" u="none" strike="noStrike" kern="1200" cap="none" spc="0" normalizeH="0" baseline="0" noProof="0" dirty="0" smtClean="0">
                <a:ln>
                  <a:noFill/>
                </a:ln>
                <a:solidFill>
                  <a:srgbClr val="000000"/>
                </a:solidFill>
                <a:effectLst/>
                <a:uLnTx/>
                <a:uFillTx/>
                <a:latin typeface="Cambria" pitchFamily="18" charset="0"/>
                <a:ea typeface="Cambria" pitchFamily="18" charset="0"/>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152400"/>
            <a:ext cx="10972800" cy="563562"/>
          </a:xfrm>
        </p:spPr>
        <p:txBody>
          <a:bodyPr/>
          <a:lstStyle/>
          <a:p>
            <a:r>
              <a:rPr lang="en-US" altLang="en-US" sz="2800" b="1" dirty="0">
                <a:latin typeface="Cambria" pitchFamily="18" charset="0"/>
                <a:ea typeface="Cambria" pitchFamily="18" charset="0"/>
              </a:rPr>
              <a:t>0G- Zero Generation </a:t>
            </a:r>
            <a:r>
              <a:rPr lang="en-US" altLang="en-US" sz="2800" b="1" dirty="0" smtClean="0">
                <a:latin typeface="Cambria" pitchFamily="18" charset="0"/>
                <a:ea typeface="Cambria" pitchFamily="18" charset="0"/>
              </a:rPr>
              <a:t>( </a:t>
            </a:r>
            <a:r>
              <a:rPr lang="en-US" altLang="en-US" sz="2800" b="1" dirty="0">
                <a:latin typeface="Cambria" pitchFamily="18" charset="0"/>
                <a:ea typeface="Cambria" pitchFamily="18" charset="0"/>
              </a:rPr>
              <a:t>Mobile radio telephone)</a:t>
            </a:r>
          </a:p>
        </p:txBody>
      </p:sp>
      <p:sp>
        <p:nvSpPr>
          <p:cNvPr id="14339" name="Rectangle 3"/>
          <p:cNvSpPr>
            <a:spLocks noGrp="1" noChangeArrowheads="1"/>
          </p:cNvSpPr>
          <p:nvPr>
            <p:ph type="body" idx="1"/>
          </p:nvPr>
        </p:nvSpPr>
        <p:spPr>
          <a:xfrm>
            <a:off x="457200" y="990600"/>
            <a:ext cx="10972800" cy="5715000"/>
          </a:xfrm>
        </p:spPr>
        <p:txBody>
          <a:bodyPr/>
          <a:lstStyle/>
          <a:p>
            <a:pPr algn="just"/>
            <a:r>
              <a:rPr lang="en-US" altLang="en-US" sz="2800" b="1" dirty="0" smtClean="0">
                <a:latin typeface="Cambria" pitchFamily="18" charset="0"/>
                <a:ea typeface="Cambria" pitchFamily="18" charset="0"/>
              </a:rPr>
              <a:t>Mobile radio telephone</a:t>
            </a:r>
            <a:r>
              <a:rPr lang="en-US" altLang="en-US" sz="2800" dirty="0" smtClean="0">
                <a:latin typeface="Cambria" pitchFamily="18" charset="0"/>
                <a:ea typeface="Cambria" pitchFamily="18" charset="0"/>
              </a:rPr>
              <a:t> systems preceded modern cellular mobile telephony technology. </a:t>
            </a:r>
          </a:p>
          <a:p>
            <a:pPr algn="just"/>
            <a:r>
              <a:rPr lang="en-US" altLang="en-US" sz="2800" dirty="0" smtClean="0">
                <a:latin typeface="Cambria" pitchFamily="18" charset="0"/>
                <a:ea typeface="Cambria" pitchFamily="18" charset="0"/>
              </a:rPr>
              <a:t>Since they were the predecessors of the first generation of cellular telephones, these systems are sometimes retroactively referred to as </a:t>
            </a:r>
            <a:r>
              <a:rPr lang="en-US" altLang="en-US" sz="2800" b="1" dirty="0" smtClean="0">
                <a:latin typeface="Cambria" pitchFamily="18" charset="0"/>
                <a:ea typeface="Cambria" pitchFamily="18" charset="0"/>
              </a:rPr>
              <a:t>0G</a:t>
            </a:r>
            <a:r>
              <a:rPr lang="en-US" altLang="en-US" sz="2800" dirty="0" smtClean="0">
                <a:latin typeface="Cambria" pitchFamily="18" charset="0"/>
                <a:ea typeface="Cambria" pitchFamily="18" charset="0"/>
              </a:rPr>
              <a:t> (</a:t>
            </a:r>
            <a:r>
              <a:rPr lang="en-US" altLang="en-US" sz="2800" b="1" dirty="0" smtClean="0">
                <a:latin typeface="Cambria" pitchFamily="18" charset="0"/>
                <a:ea typeface="Cambria" pitchFamily="18" charset="0"/>
              </a:rPr>
              <a:t>zero generation</a:t>
            </a:r>
            <a:r>
              <a:rPr lang="en-US" altLang="en-US" sz="2800" dirty="0" smtClean="0">
                <a:latin typeface="Cambria" pitchFamily="18" charset="0"/>
                <a:ea typeface="Cambria" pitchFamily="18" charset="0"/>
              </a:rPr>
              <a:t>) systems. </a:t>
            </a:r>
          </a:p>
          <a:p>
            <a:pPr algn="just"/>
            <a:r>
              <a:rPr lang="en-US" altLang="en-US" sz="2800" dirty="0" smtClean="0">
                <a:latin typeface="Cambria" pitchFamily="18" charset="0"/>
                <a:ea typeface="Cambria" pitchFamily="18" charset="0"/>
              </a:rPr>
              <a:t>Technologies </a:t>
            </a:r>
            <a:r>
              <a:rPr lang="en-US" altLang="en-US" sz="2800" dirty="0">
                <a:latin typeface="Cambria" pitchFamily="18" charset="0"/>
                <a:ea typeface="Cambria" pitchFamily="18" charset="0"/>
              </a:rPr>
              <a:t>used in 0G systems included the </a:t>
            </a:r>
          </a:p>
          <a:p>
            <a:pPr lvl="1" algn="just"/>
            <a:r>
              <a:rPr lang="en-US" altLang="en-US" sz="2400" b="1" dirty="0">
                <a:solidFill>
                  <a:srgbClr val="FF0000"/>
                </a:solidFill>
                <a:latin typeface="Cambria" pitchFamily="18" charset="0"/>
                <a:ea typeface="Cambria" pitchFamily="18" charset="0"/>
              </a:rPr>
              <a:t>PTT (Push to Talk or manual).</a:t>
            </a:r>
          </a:p>
          <a:p>
            <a:pPr lvl="1" algn="just"/>
            <a:r>
              <a:rPr lang="en-US" altLang="en-US" sz="2400" b="1" dirty="0">
                <a:solidFill>
                  <a:srgbClr val="FF0000"/>
                </a:solidFill>
                <a:latin typeface="Cambria" pitchFamily="18" charset="0"/>
                <a:ea typeface="Cambria" pitchFamily="18" charset="0"/>
              </a:rPr>
              <a:t>MTS (Mobile Telephone System) in 1946.</a:t>
            </a:r>
          </a:p>
          <a:p>
            <a:pPr lvl="1" algn="just"/>
            <a:r>
              <a:rPr lang="en-US" altLang="en-US" sz="2400" b="1" dirty="0">
                <a:solidFill>
                  <a:srgbClr val="FF0000"/>
                </a:solidFill>
                <a:latin typeface="Cambria" pitchFamily="18" charset="0"/>
                <a:ea typeface="Cambria" pitchFamily="18" charset="0"/>
              </a:rPr>
              <a:t>IMTS (Improved Mobile Telephone Service) in 1966.</a:t>
            </a:r>
          </a:p>
          <a:p>
            <a:pPr lvl="1" algn="just"/>
            <a:r>
              <a:rPr lang="en-US" altLang="en-US" sz="2400" b="1" dirty="0">
                <a:solidFill>
                  <a:srgbClr val="FF0000"/>
                </a:solidFill>
                <a:latin typeface="Cambria" pitchFamily="18" charset="0"/>
                <a:ea typeface="Cambria" pitchFamily="18" charset="0"/>
              </a:rPr>
              <a:t>AMTS (Advanced Mobile Telephone System) </a:t>
            </a:r>
            <a:r>
              <a:rPr lang="en-US" altLang="en-US" sz="2400" b="1" dirty="0" smtClean="0">
                <a:solidFill>
                  <a:srgbClr val="FF0000"/>
                </a:solidFill>
                <a:latin typeface="Cambria" pitchFamily="18" charset="0"/>
                <a:ea typeface="Cambria" pitchFamily="18" charset="0"/>
              </a:rPr>
              <a:t>systems.</a:t>
            </a:r>
          </a:p>
          <a:p>
            <a:pPr algn="just"/>
            <a:r>
              <a:rPr lang="en-US" altLang="en-US" dirty="0" smtClean="0">
                <a:latin typeface="Cambria" pitchFamily="18" charset="0"/>
                <a:ea typeface="Cambria" pitchFamily="18" charset="0"/>
              </a:rPr>
              <a:t>The </a:t>
            </a:r>
            <a:r>
              <a:rPr lang="en-US" altLang="en-US" dirty="0">
                <a:latin typeface="Cambria" pitchFamily="18" charset="0"/>
                <a:ea typeface="Cambria" pitchFamily="18" charset="0"/>
              </a:rPr>
              <a:t>primary users were loggers, </a:t>
            </a:r>
            <a:r>
              <a:rPr lang="en-US" altLang="en-US" dirty="0" smtClean="0">
                <a:latin typeface="Cambria" pitchFamily="18" charset="0"/>
                <a:ea typeface="Cambria" pitchFamily="18" charset="0"/>
              </a:rPr>
              <a:t>construction </a:t>
            </a:r>
            <a:r>
              <a:rPr lang="en-US" altLang="en-US" sz="2800" dirty="0" smtClean="0">
                <a:latin typeface="Cambria" pitchFamily="18" charset="0"/>
                <a:ea typeface="Cambria" pitchFamily="18" charset="0"/>
              </a:rPr>
              <a:t>foremen</a:t>
            </a:r>
            <a:r>
              <a:rPr lang="en-US" altLang="en-US" sz="2800" dirty="0">
                <a:latin typeface="Cambria" pitchFamily="18" charset="0"/>
                <a:ea typeface="Cambria" pitchFamily="18" charset="0"/>
              </a:rPr>
              <a:t>, realtors, and celebrities.</a:t>
            </a:r>
          </a:p>
        </p:txBody>
      </p:sp>
    </p:spTree>
    <p:extLst>
      <p:ext uri="{BB962C8B-B14F-4D97-AF65-F5344CB8AC3E}">
        <p14:creationId xmlns:p14="http://schemas.microsoft.com/office/powerpoint/2010/main" val="300876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wipe(down)">
                                      <p:cBhvr>
                                        <p:cTn id="12" dur="500"/>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wipe(down)">
                                      <p:cBhvr>
                                        <p:cTn id="17" dur="500"/>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339">
                                            <p:txEl>
                                              <p:pRg st="2" end="2"/>
                                            </p:txEl>
                                          </p:spTgt>
                                        </p:tgtEl>
                                        <p:attrNameLst>
                                          <p:attrName>style.visibility</p:attrName>
                                        </p:attrNameLst>
                                      </p:cBhvr>
                                      <p:to>
                                        <p:strVal val="visible"/>
                                      </p:to>
                                    </p:set>
                                    <p:animEffect transition="in" filter="wipe(down)">
                                      <p:cBhvr>
                                        <p:cTn id="22" dur="500"/>
                                        <p:tgtEl>
                                          <p:spTgt spid="14339">
                                            <p:txEl>
                                              <p:pRg st="2" end="2"/>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339">
                                            <p:txEl>
                                              <p:pRg st="3" end="3"/>
                                            </p:txEl>
                                          </p:spTgt>
                                        </p:tgtEl>
                                        <p:attrNameLst>
                                          <p:attrName>style.visibility</p:attrName>
                                        </p:attrNameLst>
                                      </p:cBhvr>
                                      <p:to>
                                        <p:strVal val="visible"/>
                                      </p:to>
                                    </p:set>
                                    <p:animEffect transition="in" filter="wipe(down)">
                                      <p:cBhvr>
                                        <p:cTn id="25" dur="500"/>
                                        <p:tgtEl>
                                          <p:spTgt spid="14339">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339">
                                            <p:txEl>
                                              <p:pRg st="4" end="4"/>
                                            </p:txEl>
                                          </p:spTgt>
                                        </p:tgtEl>
                                        <p:attrNameLst>
                                          <p:attrName>style.visibility</p:attrName>
                                        </p:attrNameLst>
                                      </p:cBhvr>
                                      <p:to>
                                        <p:strVal val="visible"/>
                                      </p:to>
                                    </p:set>
                                    <p:animEffect transition="in" filter="wipe(down)">
                                      <p:cBhvr>
                                        <p:cTn id="28" dur="500"/>
                                        <p:tgtEl>
                                          <p:spTgt spid="14339">
                                            <p:txEl>
                                              <p:pRg st="4" end="4"/>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Effect transition="in" filter="wipe(down)">
                                      <p:cBhvr>
                                        <p:cTn id="31" dur="500"/>
                                        <p:tgtEl>
                                          <p:spTgt spid="14339">
                                            <p:txEl>
                                              <p:pRg st="5" end="5"/>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339">
                                            <p:txEl>
                                              <p:pRg st="6" end="6"/>
                                            </p:txEl>
                                          </p:spTgt>
                                        </p:tgtEl>
                                        <p:attrNameLst>
                                          <p:attrName>style.visibility</p:attrName>
                                        </p:attrNameLst>
                                      </p:cBhvr>
                                      <p:to>
                                        <p:strVal val="visible"/>
                                      </p:to>
                                    </p:set>
                                    <p:animEffect transition="in" filter="wipe(down)">
                                      <p:cBhvr>
                                        <p:cTn id="34" dur="500"/>
                                        <p:tgtEl>
                                          <p:spTgt spid="1433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339">
                                            <p:txEl>
                                              <p:pRg st="7" end="7"/>
                                            </p:txEl>
                                          </p:spTgt>
                                        </p:tgtEl>
                                        <p:attrNameLst>
                                          <p:attrName>style.visibility</p:attrName>
                                        </p:attrNameLst>
                                      </p:cBhvr>
                                      <p:to>
                                        <p:strVal val="visible"/>
                                      </p:to>
                                    </p:set>
                                    <p:animEffect transition="in" filter="wipe(down)">
                                      <p:cBhvr>
                                        <p:cTn id="39" dur="500"/>
                                        <p:tgtEl>
                                          <p:spTgt spid="14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2059939">
              <a:lnSpc>
                <a:spcPct val="100000"/>
              </a:lnSpc>
              <a:spcBef>
                <a:spcPts val="100"/>
              </a:spcBef>
            </a:pPr>
            <a:r>
              <a:rPr dirty="0"/>
              <a:t>0G:</a:t>
            </a:r>
            <a:r>
              <a:rPr spc="-45" dirty="0"/>
              <a:t> </a:t>
            </a:r>
            <a:r>
              <a:rPr dirty="0"/>
              <a:t>Bell</a:t>
            </a:r>
            <a:r>
              <a:rPr spc="-50" dirty="0"/>
              <a:t> </a:t>
            </a:r>
            <a:r>
              <a:rPr dirty="0"/>
              <a:t>Lab</a:t>
            </a:r>
            <a:r>
              <a:rPr spc="-10" dirty="0"/>
              <a:t> </a:t>
            </a:r>
            <a:r>
              <a:rPr dirty="0"/>
              <a:t>Mobile</a:t>
            </a:r>
            <a:r>
              <a:rPr spc="-40" dirty="0"/>
              <a:t> </a:t>
            </a:r>
            <a:r>
              <a:rPr dirty="0"/>
              <a:t>Phone</a:t>
            </a:r>
            <a:r>
              <a:rPr spc="-55" dirty="0"/>
              <a:t> </a:t>
            </a:r>
            <a:r>
              <a:rPr spc="-10" dirty="0"/>
              <a:t>Service</a:t>
            </a:r>
          </a:p>
        </p:txBody>
      </p:sp>
      <p:grpSp>
        <p:nvGrpSpPr>
          <p:cNvPr id="4" name="object 4"/>
          <p:cNvGrpSpPr/>
          <p:nvPr/>
        </p:nvGrpSpPr>
        <p:grpSpPr>
          <a:xfrm>
            <a:off x="640085" y="1347215"/>
            <a:ext cx="5782311" cy="5118100"/>
            <a:chOff x="640079" y="1347215"/>
            <a:chExt cx="5782310" cy="5118100"/>
          </a:xfrm>
        </p:grpSpPr>
        <p:pic>
          <p:nvPicPr>
            <p:cNvPr id="5" name="object 5"/>
            <p:cNvPicPr/>
            <p:nvPr/>
          </p:nvPicPr>
          <p:blipFill>
            <a:blip r:embed="rId3" cstate="print"/>
            <a:stretch>
              <a:fillRect/>
            </a:stretch>
          </p:blipFill>
          <p:spPr>
            <a:xfrm>
              <a:off x="640079" y="1347215"/>
              <a:ext cx="5782055" cy="1039367"/>
            </a:xfrm>
            <a:prstGeom prst="rect">
              <a:avLst/>
            </a:prstGeom>
          </p:spPr>
        </p:pic>
        <p:pic>
          <p:nvPicPr>
            <p:cNvPr id="6" name="object 6"/>
            <p:cNvPicPr/>
            <p:nvPr/>
          </p:nvPicPr>
          <p:blipFill>
            <a:blip r:embed="rId4" cstate="print"/>
            <a:stretch>
              <a:fillRect/>
            </a:stretch>
          </p:blipFill>
          <p:spPr>
            <a:xfrm>
              <a:off x="640080" y="2356103"/>
              <a:ext cx="5782055" cy="1037843"/>
            </a:xfrm>
            <a:prstGeom prst="rect">
              <a:avLst/>
            </a:prstGeom>
          </p:spPr>
        </p:pic>
        <p:pic>
          <p:nvPicPr>
            <p:cNvPr id="7" name="object 7"/>
            <p:cNvPicPr/>
            <p:nvPr/>
          </p:nvPicPr>
          <p:blipFill>
            <a:blip r:embed="rId5" cstate="print"/>
            <a:stretch>
              <a:fillRect/>
            </a:stretch>
          </p:blipFill>
          <p:spPr>
            <a:xfrm>
              <a:off x="640080" y="3363467"/>
              <a:ext cx="5782055" cy="1085087"/>
            </a:xfrm>
            <a:prstGeom prst="rect">
              <a:avLst/>
            </a:prstGeom>
          </p:spPr>
        </p:pic>
        <p:pic>
          <p:nvPicPr>
            <p:cNvPr id="8" name="object 8"/>
            <p:cNvPicPr/>
            <p:nvPr/>
          </p:nvPicPr>
          <p:blipFill>
            <a:blip r:embed="rId6" cstate="print"/>
            <a:stretch>
              <a:fillRect/>
            </a:stretch>
          </p:blipFill>
          <p:spPr>
            <a:xfrm>
              <a:off x="640080" y="4372355"/>
              <a:ext cx="5782055" cy="1039367"/>
            </a:xfrm>
            <a:prstGeom prst="rect">
              <a:avLst/>
            </a:prstGeom>
          </p:spPr>
        </p:pic>
        <p:pic>
          <p:nvPicPr>
            <p:cNvPr id="9" name="object 9"/>
            <p:cNvPicPr/>
            <p:nvPr/>
          </p:nvPicPr>
          <p:blipFill>
            <a:blip r:embed="rId7" cstate="print"/>
            <a:stretch>
              <a:fillRect/>
            </a:stretch>
          </p:blipFill>
          <p:spPr>
            <a:xfrm>
              <a:off x="640079" y="5379719"/>
              <a:ext cx="5782055" cy="1085087"/>
            </a:xfrm>
            <a:prstGeom prst="rect">
              <a:avLst/>
            </a:prstGeom>
          </p:spPr>
        </p:pic>
      </p:grpSp>
      <p:sp>
        <p:nvSpPr>
          <p:cNvPr id="10" name="object 10"/>
          <p:cNvSpPr txBox="1"/>
          <p:nvPr/>
        </p:nvSpPr>
        <p:spPr>
          <a:xfrm>
            <a:off x="856667" y="1612070"/>
            <a:ext cx="5260340" cy="4585871"/>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Calibri"/>
                <a:cs typeface="Calibri"/>
              </a:rPr>
              <a:t>Phone</a:t>
            </a:r>
            <a:r>
              <a:rPr sz="2400" spc="-15" dirty="0">
                <a:solidFill>
                  <a:srgbClr val="FFFFFF"/>
                </a:solidFill>
                <a:latin typeface="Calibri"/>
                <a:cs typeface="Calibri"/>
              </a:rPr>
              <a:t> </a:t>
            </a:r>
            <a:r>
              <a:rPr sz="2400" dirty="0">
                <a:solidFill>
                  <a:srgbClr val="FFFFFF"/>
                </a:solidFill>
                <a:latin typeface="Calibri"/>
                <a:cs typeface="Calibri"/>
              </a:rPr>
              <a:t>in</a:t>
            </a:r>
            <a:r>
              <a:rPr sz="2400" spc="-35" dirty="0">
                <a:solidFill>
                  <a:srgbClr val="FFFFFF"/>
                </a:solidFill>
                <a:latin typeface="Calibri"/>
                <a:cs typeface="Calibri"/>
              </a:rPr>
              <a:t> </a:t>
            </a:r>
            <a:r>
              <a:rPr sz="2400" spc="-25" dirty="0">
                <a:solidFill>
                  <a:srgbClr val="FFFFFF"/>
                </a:solidFill>
                <a:latin typeface="Calibri"/>
                <a:cs typeface="Calibri"/>
              </a:rPr>
              <a:t>Car</a:t>
            </a:r>
            <a:endParaRPr sz="2400">
              <a:latin typeface="Calibri"/>
              <a:cs typeface="Calibri"/>
            </a:endParaRPr>
          </a:p>
          <a:p>
            <a:pPr>
              <a:lnSpc>
                <a:spcPct val="100000"/>
              </a:lnSpc>
              <a:spcBef>
                <a:spcPts val="2125"/>
              </a:spcBef>
            </a:pPr>
            <a:endParaRPr sz="2400">
              <a:latin typeface="Calibri"/>
              <a:cs typeface="Calibri"/>
            </a:endParaRPr>
          </a:p>
          <a:p>
            <a:pPr marL="12700">
              <a:lnSpc>
                <a:spcPct val="100000"/>
              </a:lnSpc>
              <a:spcBef>
                <a:spcPts val="5"/>
              </a:spcBef>
              <a:tabLst>
                <a:tab pos="2708275" algn="l"/>
                <a:tab pos="4444365" algn="l"/>
              </a:tabLst>
            </a:pPr>
            <a:r>
              <a:rPr sz="2400" dirty="0">
                <a:solidFill>
                  <a:srgbClr val="FFFFFF"/>
                </a:solidFill>
                <a:latin typeface="Calibri"/>
                <a:cs typeface="Calibri"/>
              </a:rPr>
              <a:t>The</a:t>
            </a:r>
            <a:r>
              <a:rPr sz="2400" spc="-55" dirty="0">
                <a:solidFill>
                  <a:srgbClr val="FFFFFF"/>
                </a:solidFill>
                <a:latin typeface="Calibri"/>
                <a:cs typeface="Calibri"/>
              </a:rPr>
              <a:t> </a:t>
            </a:r>
            <a:r>
              <a:rPr sz="2400" spc="-10" dirty="0">
                <a:solidFill>
                  <a:srgbClr val="FFFFFF"/>
                </a:solidFill>
                <a:latin typeface="Calibri"/>
                <a:cs typeface="Calibri"/>
              </a:rPr>
              <a:t>80-</a:t>
            </a:r>
            <a:r>
              <a:rPr sz="2400" dirty="0">
                <a:solidFill>
                  <a:srgbClr val="FFFFFF"/>
                </a:solidFill>
                <a:latin typeface="Calibri"/>
                <a:cs typeface="Calibri"/>
              </a:rPr>
              <a:t>pound</a:t>
            </a:r>
            <a:r>
              <a:rPr sz="2400" spc="-35" dirty="0">
                <a:solidFill>
                  <a:srgbClr val="FFFFFF"/>
                </a:solidFill>
                <a:latin typeface="Calibri"/>
                <a:cs typeface="Calibri"/>
              </a:rPr>
              <a:t> </a:t>
            </a:r>
            <a:r>
              <a:rPr sz="2400" spc="-10" dirty="0">
                <a:solidFill>
                  <a:srgbClr val="FFFFFF"/>
                </a:solidFill>
                <a:latin typeface="Calibri"/>
                <a:cs typeface="Calibri"/>
              </a:rPr>
              <a:t>radios</a:t>
            </a:r>
            <a:r>
              <a:rPr sz="2400" dirty="0">
                <a:solidFill>
                  <a:srgbClr val="FFFFFF"/>
                </a:solidFill>
                <a:latin typeface="Calibri"/>
                <a:cs typeface="Calibri"/>
              </a:rPr>
              <a:t>	placed</a:t>
            </a:r>
            <a:r>
              <a:rPr sz="2400" spc="-55" dirty="0">
                <a:solidFill>
                  <a:srgbClr val="FFFFFF"/>
                </a:solidFill>
                <a:latin typeface="Calibri"/>
                <a:cs typeface="Calibri"/>
              </a:rPr>
              <a:t> </a:t>
            </a:r>
            <a:r>
              <a:rPr sz="2400" dirty="0">
                <a:solidFill>
                  <a:srgbClr val="FFFFFF"/>
                </a:solidFill>
                <a:latin typeface="Calibri"/>
                <a:cs typeface="Calibri"/>
              </a:rPr>
              <a:t>in</a:t>
            </a:r>
            <a:r>
              <a:rPr sz="2400" spc="-35" dirty="0">
                <a:solidFill>
                  <a:srgbClr val="FFFFFF"/>
                </a:solidFill>
                <a:latin typeface="Calibri"/>
                <a:cs typeface="Calibri"/>
              </a:rPr>
              <a:t> </a:t>
            </a:r>
            <a:r>
              <a:rPr sz="2400" spc="-25" dirty="0">
                <a:solidFill>
                  <a:srgbClr val="FFFFFF"/>
                </a:solidFill>
                <a:latin typeface="Calibri"/>
                <a:cs typeface="Calibri"/>
              </a:rPr>
              <a:t>the</a:t>
            </a:r>
            <a:r>
              <a:rPr sz="2400" dirty="0">
                <a:solidFill>
                  <a:srgbClr val="FFFFFF"/>
                </a:solidFill>
                <a:latin typeface="Calibri"/>
                <a:cs typeface="Calibri"/>
              </a:rPr>
              <a:t>	</a:t>
            </a:r>
            <a:r>
              <a:rPr sz="2400" spc="-25" dirty="0">
                <a:solidFill>
                  <a:srgbClr val="FFFFFF"/>
                </a:solidFill>
                <a:latin typeface="Calibri"/>
                <a:cs typeface="Calibri"/>
              </a:rPr>
              <a:t>car</a:t>
            </a:r>
            <a:endParaRPr sz="2400">
              <a:latin typeface="Calibri"/>
              <a:cs typeface="Calibri"/>
            </a:endParaRPr>
          </a:p>
          <a:p>
            <a:pPr>
              <a:lnSpc>
                <a:spcPct val="100000"/>
              </a:lnSpc>
              <a:spcBef>
                <a:spcPts val="1095"/>
              </a:spcBef>
            </a:pPr>
            <a:endParaRPr sz="2400">
              <a:latin typeface="Calibri"/>
              <a:cs typeface="Calibri"/>
            </a:endParaRPr>
          </a:p>
          <a:p>
            <a:pPr marL="12700" marR="195580">
              <a:lnSpc>
                <a:spcPts val="2640"/>
              </a:lnSpc>
            </a:pPr>
            <a:r>
              <a:rPr sz="2400" dirty="0">
                <a:solidFill>
                  <a:srgbClr val="FFFFFF"/>
                </a:solidFill>
                <a:latin typeface="Calibri"/>
                <a:cs typeface="Calibri"/>
              </a:rPr>
              <a:t>Call</a:t>
            </a:r>
            <a:r>
              <a:rPr sz="2400" spc="-55" dirty="0">
                <a:solidFill>
                  <a:srgbClr val="FFFFFF"/>
                </a:solidFill>
                <a:latin typeface="Calibri"/>
                <a:cs typeface="Calibri"/>
              </a:rPr>
              <a:t> </a:t>
            </a:r>
            <a:r>
              <a:rPr sz="2400" dirty="0">
                <a:solidFill>
                  <a:srgbClr val="FFFFFF"/>
                </a:solidFill>
                <a:latin typeface="Calibri"/>
                <a:cs typeface="Calibri"/>
              </a:rPr>
              <a:t>carried</a:t>
            </a:r>
            <a:r>
              <a:rPr sz="2400" spc="-60" dirty="0">
                <a:solidFill>
                  <a:srgbClr val="FFFFFF"/>
                </a:solidFill>
                <a:latin typeface="Calibri"/>
                <a:cs typeface="Calibri"/>
              </a:rPr>
              <a:t> </a:t>
            </a:r>
            <a:r>
              <a:rPr sz="2400" dirty="0">
                <a:solidFill>
                  <a:srgbClr val="FFFFFF"/>
                </a:solidFill>
                <a:latin typeface="Calibri"/>
                <a:cs typeface="Calibri"/>
              </a:rPr>
              <a:t>Partly</a:t>
            </a:r>
            <a:r>
              <a:rPr sz="2400" spc="-40" dirty="0">
                <a:solidFill>
                  <a:srgbClr val="FFFFFF"/>
                </a:solidFill>
                <a:latin typeface="Calibri"/>
                <a:cs typeface="Calibri"/>
              </a:rPr>
              <a:t> </a:t>
            </a:r>
            <a:r>
              <a:rPr sz="2400" dirty="0">
                <a:solidFill>
                  <a:srgbClr val="FFFFFF"/>
                </a:solidFill>
                <a:latin typeface="Calibri"/>
                <a:cs typeface="Calibri"/>
              </a:rPr>
              <a:t>on</a:t>
            </a:r>
            <a:r>
              <a:rPr sz="2400" spc="-40" dirty="0">
                <a:solidFill>
                  <a:srgbClr val="FFFFFF"/>
                </a:solidFill>
                <a:latin typeface="Calibri"/>
                <a:cs typeface="Calibri"/>
              </a:rPr>
              <a:t> </a:t>
            </a:r>
            <a:r>
              <a:rPr sz="2400" dirty="0">
                <a:solidFill>
                  <a:srgbClr val="FFFFFF"/>
                </a:solidFill>
                <a:latin typeface="Calibri"/>
                <a:cs typeface="Calibri"/>
              </a:rPr>
              <a:t>Radio</a:t>
            </a:r>
            <a:r>
              <a:rPr sz="2400" spc="-50" dirty="0">
                <a:solidFill>
                  <a:srgbClr val="FFFFFF"/>
                </a:solidFill>
                <a:latin typeface="Calibri"/>
                <a:cs typeface="Calibri"/>
              </a:rPr>
              <a:t> </a:t>
            </a:r>
            <a:r>
              <a:rPr sz="2400" dirty="0">
                <a:solidFill>
                  <a:srgbClr val="FFFFFF"/>
                </a:solidFill>
                <a:latin typeface="Calibri"/>
                <a:cs typeface="Calibri"/>
              </a:rPr>
              <a:t>and</a:t>
            </a:r>
            <a:r>
              <a:rPr sz="2400" spc="-45" dirty="0">
                <a:solidFill>
                  <a:srgbClr val="FFFFFF"/>
                </a:solidFill>
                <a:latin typeface="Calibri"/>
                <a:cs typeface="Calibri"/>
              </a:rPr>
              <a:t> </a:t>
            </a:r>
            <a:r>
              <a:rPr sz="2400" dirty="0">
                <a:solidFill>
                  <a:srgbClr val="FFFFFF"/>
                </a:solidFill>
                <a:latin typeface="Calibri"/>
                <a:cs typeface="Calibri"/>
              </a:rPr>
              <a:t>partly</a:t>
            </a:r>
            <a:r>
              <a:rPr sz="2400" spc="-40" dirty="0">
                <a:solidFill>
                  <a:srgbClr val="FFFFFF"/>
                </a:solidFill>
                <a:latin typeface="Calibri"/>
                <a:cs typeface="Calibri"/>
              </a:rPr>
              <a:t> </a:t>
            </a:r>
            <a:r>
              <a:rPr sz="2400" spc="-25" dirty="0">
                <a:solidFill>
                  <a:srgbClr val="FFFFFF"/>
                </a:solidFill>
                <a:latin typeface="Calibri"/>
                <a:cs typeface="Calibri"/>
              </a:rPr>
              <a:t>on </a:t>
            </a:r>
            <a:r>
              <a:rPr sz="2400" spc="-20" dirty="0">
                <a:solidFill>
                  <a:srgbClr val="FFFFFF"/>
                </a:solidFill>
                <a:latin typeface="Calibri"/>
                <a:cs typeface="Calibri"/>
              </a:rPr>
              <a:t>PSTN</a:t>
            </a:r>
            <a:endParaRPr sz="2400">
              <a:latin typeface="Calibri"/>
              <a:cs typeface="Calibri"/>
            </a:endParaRPr>
          </a:p>
          <a:p>
            <a:pPr>
              <a:lnSpc>
                <a:spcPct val="100000"/>
              </a:lnSpc>
              <a:spcBef>
                <a:spcPts val="760"/>
              </a:spcBef>
            </a:pPr>
            <a:endParaRPr sz="2400">
              <a:latin typeface="Calibri"/>
              <a:cs typeface="Calibri"/>
            </a:endParaRPr>
          </a:p>
          <a:p>
            <a:pPr marL="12700">
              <a:lnSpc>
                <a:spcPct val="100000"/>
              </a:lnSpc>
            </a:pPr>
            <a:r>
              <a:rPr sz="2400" spc="-10" dirty="0">
                <a:solidFill>
                  <a:srgbClr val="FFFFFF"/>
                </a:solidFill>
                <a:latin typeface="Calibri"/>
                <a:cs typeface="Calibri"/>
              </a:rPr>
              <a:t>Operator</a:t>
            </a:r>
            <a:r>
              <a:rPr sz="2400" spc="-90" dirty="0">
                <a:solidFill>
                  <a:srgbClr val="FFFFFF"/>
                </a:solidFill>
                <a:latin typeface="Calibri"/>
                <a:cs typeface="Calibri"/>
              </a:rPr>
              <a:t> </a:t>
            </a:r>
            <a:r>
              <a:rPr sz="2400" spc="-10" dirty="0">
                <a:solidFill>
                  <a:srgbClr val="FFFFFF"/>
                </a:solidFill>
                <a:latin typeface="Calibri"/>
                <a:cs typeface="Calibri"/>
              </a:rPr>
              <a:t>Assisted</a:t>
            </a:r>
            <a:endParaRPr sz="2400">
              <a:latin typeface="Calibri"/>
              <a:cs typeface="Calibri"/>
            </a:endParaRPr>
          </a:p>
          <a:p>
            <a:pPr>
              <a:lnSpc>
                <a:spcPct val="100000"/>
              </a:lnSpc>
              <a:spcBef>
                <a:spcPts val="1100"/>
              </a:spcBef>
            </a:pPr>
            <a:endParaRPr sz="2400">
              <a:latin typeface="Calibri"/>
              <a:cs typeface="Calibri"/>
            </a:endParaRPr>
          </a:p>
          <a:p>
            <a:pPr marL="12700" marR="5080">
              <a:lnSpc>
                <a:spcPts val="2640"/>
              </a:lnSpc>
            </a:pPr>
            <a:r>
              <a:rPr sz="2400" dirty="0">
                <a:solidFill>
                  <a:srgbClr val="FFFFFF"/>
                </a:solidFill>
                <a:latin typeface="Calibri"/>
                <a:cs typeface="Calibri"/>
              </a:rPr>
              <a:t>The</a:t>
            </a:r>
            <a:r>
              <a:rPr sz="2400" spc="-55" dirty="0">
                <a:solidFill>
                  <a:srgbClr val="FFFFFF"/>
                </a:solidFill>
                <a:latin typeface="Calibri"/>
                <a:cs typeface="Calibri"/>
              </a:rPr>
              <a:t> </a:t>
            </a:r>
            <a:r>
              <a:rPr sz="2400" spc="-10" dirty="0">
                <a:solidFill>
                  <a:srgbClr val="FFFFFF"/>
                </a:solidFill>
                <a:latin typeface="Calibri"/>
                <a:cs typeface="Calibri"/>
              </a:rPr>
              <a:t>system</a:t>
            </a:r>
            <a:r>
              <a:rPr sz="2400" spc="-55" dirty="0">
                <a:solidFill>
                  <a:srgbClr val="FFFFFF"/>
                </a:solidFill>
                <a:latin typeface="Calibri"/>
                <a:cs typeface="Calibri"/>
              </a:rPr>
              <a:t> </a:t>
            </a:r>
            <a:r>
              <a:rPr sz="2400" dirty="0">
                <a:solidFill>
                  <a:srgbClr val="FFFFFF"/>
                </a:solidFill>
                <a:latin typeface="Calibri"/>
                <a:cs typeface="Calibri"/>
              </a:rPr>
              <a:t>was</a:t>
            </a:r>
            <a:r>
              <a:rPr sz="2400" spc="-65" dirty="0">
                <a:solidFill>
                  <a:srgbClr val="FFFFFF"/>
                </a:solidFill>
                <a:latin typeface="Calibri"/>
                <a:cs typeface="Calibri"/>
              </a:rPr>
              <a:t> </a:t>
            </a:r>
            <a:r>
              <a:rPr sz="2400" spc="-10" dirty="0">
                <a:solidFill>
                  <a:srgbClr val="FFFFFF"/>
                </a:solidFill>
                <a:latin typeface="Calibri"/>
                <a:cs typeface="Calibri"/>
              </a:rPr>
              <a:t>demonstrated</a:t>
            </a:r>
            <a:r>
              <a:rPr sz="2400" spc="-70" dirty="0">
                <a:solidFill>
                  <a:srgbClr val="FFFFFF"/>
                </a:solidFill>
                <a:latin typeface="Calibri"/>
                <a:cs typeface="Calibri"/>
              </a:rPr>
              <a:t> </a:t>
            </a:r>
            <a:r>
              <a:rPr sz="2400" dirty="0">
                <a:solidFill>
                  <a:srgbClr val="FFFFFF"/>
                </a:solidFill>
                <a:latin typeface="Calibri"/>
                <a:cs typeface="Calibri"/>
              </a:rPr>
              <a:t>on</a:t>
            </a:r>
            <a:r>
              <a:rPr sz="2400" spc="-60" dirty="0">
                <a:solidFill>
                  <a:srgbClr val="FFFFFF"/>
                </a:solidFill>
                <a:latin typeface="Calibri"/>
                <a:cs typeface="Calibri"/>
              </a:rPr>
              <a:t> </a:t>
            </a:r>
            <a:r>
              <a:rPr sz="2400" dirty="0">
                <a:solidFill>
                  <a:srgbClr val="FFFFFF"/>
                </a:solidFill>
                <a:latin typeface="Calibri"/>
                <a:cs typeface="Calibri"/>
              </a:rPr>
              <a:t>June</a:t>
            </a:r>
            <a:r>
              <a:rPr sz="2400" spc="-55" dirty="0">
                <a:solidFill>
                  <a:srgbClr val="FFFFFF"/>
                </a:solidFill>
                <a:latin typeface="Calibri"/>
                <a:cs typeface="Calibri"/>
              </a:rPr>
              <a:t> </a:t>
            </a:r>
            <a:r>
              <a:rPr sz="2400" spc="-25" dirty="0">
                <a:solidFill>
                  <a:srgbClr val="FFFFFF"/>
                </a:solidFill>
                <a:latin typeface="Calibri"/>
                <a:cs typeface="Calibri"/>
              </a:rPr>
              <a:t>17, </a:t>
            </a:r>
            <a:r>
              <a:rPr sz="2400" spc="-20" dirty="0">
                <a:solidFill>
                  <a:srgbClr val="FFFFFF"/>
                </a:solidFill>
                <a:latin typeface="Calibri"/>
                <a:cs typeface="Calibri"/>
              </a:rPr>
              <a:t>1946</a:t>
            </a:r>
            <a:endParaRPr sz="2400">
              <a:latin typeface="Calibri"/>
              <a:cs typeface="Calibri"/>
            </a:endParaRPr>
          </a:p>
        </p:txBody>
      </p:sp>
      <p:grpSp>
        <p:nvGrpSpPr>
          <p:cNvPr id="11" name="object 11"/>
          <p:cNvGrpSpPr/>
          <p:nvPr/>
        </p:nvGrpSpPr>
        <p:grpSpPr>
          <a:xfrm>
            <a:off x="83819" y="79247"/>
            <a:ext cx="12108180" cy="6699884"/>
            <a:chOff x="83819" y="79247"/>
            <a:chExt cx="12108180" cy="6699884"/>
          </a:xfrm>
        </p:grpSpPr>
        <p:pic>
          <p:nvPicPr>
            <p:cNvPr id="12" name="object 12"/>
            <p:cNvPicPr/>
            <p:nvPr/>
          </p:nvPicPr>
          <p:blipFill>
            <a:blip r:embed="rId8" cstate="print"/>
            <a:stretch>
              <a:fillRect/>
            </a:stretch>
          </p:blipFill>
          <p:spPr>
            <a:xfrm>
              <a:off x="8743188" y="3041903"/>
              <a:ext cx="2979419" cy="1638299"/>
            </a:xfrm>
            <a:prstGeom prst="rect">
              <a:avLst/>
            </a:prstGeom>
          </p:spPr>
        </p:pic>
        <p:pic>
          <p:nvPicPr>
            <p:cNvPr id="13" name="object 13"/>
            <p:cNvPicPr/>
            <p:nvPr/>
          </p:nvPicPr>
          <p:blipFill>
            <a:blip r:embed="rId9" cstate="print"/>
            <a:stretch>
              <a:fillRect/>
            </a:stretch>
          </p:blipFill>
          <p:spPr>
            <a:xfrm>
              <a:off x="8743188" y="4799076"/>
              <a:ext cx="2979419" cy="1723631"/>
            </a:xfrm>
            <a:prstGeom prst="rect">
              <a:avLst/>
            </a:prstGeom>
          </p:spPr>
        </p:pic>
        <p:pic>
          <p:nvPicPr>
            <p:cNvPr id="14" name="object 14"/>
            <p:cNvPicPr/>
            <p:nvPr/>
          </p:nvPicPr>
          <p:blipFill>
            <a:blip r:embed="rId10" cstate="print"/>
            <a:stretch>
              <a:fillRect/>
            </a:stretch>
          </p:blipFill>
          <p:spPr>
            <a:xfrm>
              <a:off x="8743188" y="1161288"/>
              <a:ext cx="2979419" cy="1760219"/>
            </a:xfrm>
            <a:prstGeom prst="rect">
              <a:avLst/>
            </a:prstGeom>
          </p:spPr>
        </p:pic>
        <p:pic>
          <p:nvPicPr>
            <p:cNvPr id="15" name="object 15"/>
            <p:cNvPicPr/>
            <p:nvPr/>
          </p:nvPicPr>
          <p:blipFill>
            <a:blip r:embed="rId11" cstate="print"/>
            <a:stretch>
              <a:fillRect/>
            </a:stretch>
          </p:blipFill>
          <p:spPr>
            <a:xfrm>
              <a:off x="83819" y="79247"/>
              <a:ext cx="12108180" cy="6699503"/>
            </a:xfrm>
            <a:prstGeom prst="rect">
              <a:avLst/>
            </a:prstGeom>
          </p:spPr>
        </p:pic>
      </p:grpSp>
      <p:sp>
        <p:nvSpPr>
          <p:cNvPr id="16" name="Rectangle 15"/>
          <p:cNvSpPr/>
          <p:nvPr/>
        </p:nvSpPr>
        <p:spPr>
          <a:xfrm>
            <a:off x="856667" y="6460077"/>
            <a:ext cx="4414991" cy="369332"/>
          </a:xfrm>
          <a:prstGeom prst="rect">
            <a:avLst/>
          </a:prstGeom>
        </p:spPr>
        <p:txBody>
          <a:bodyPr wrap="none">
            <a:spAutoFit/>
          </a:bodyPr>
          <a:lstStyle/>
          <a:p>
            <a:r>
              <a:rPr lang="en-IN" dirty="0" smtClean="0">
                <a:solidFill>
                  <a:srgbClr val="000099"/>
                </a:solidFill>
                <a:latin typeface="Cambria" pitchFamily="18" charset="0"/>
                <a:ea typeface="Cambria" pitchFamily="18" charset="0"/>
              </a:rPr>
              <a:t>PSTN: Public Switched Telephone Network</a:t>
            </a:r>
            <a:endParaRPr lang="en-IN"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29301546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1391" y="45260"/>
            <a:ext cx="12169140" cy="6755891"/>
          </a:xfrm>
          <a:prstGeom prst="rect">
            <a:avLst/>
          </a:prstGeom>
        </p:spPr>
      </p:pic>
      <p:sp>
        <p:nvSpPr>
          <p:cNvPr id="3" name="object 3"/>
          <p:cNvSpPr txBox="1"/>
          <p:nvPr/>
        </p:nvSpPr>
        <p:spPr>
          <a:xfrm>
            <a:off x="990600" y="2811804"/>
            <a:ext cx="10599698" cy="505908"/>
          </a:xfrm>
          <a:prstGeom prst="rect">
            <a:avLst/>
          </a:prstGeom>
        </p:spPr>
        <p:txBody>
          <a:bodyPr vert="horz" wrap="square" lIns="0" tIns="13335" rIns="0" bIns="0" rtlCol="0">
            <a:spAutoFit/>
          </a:bodyPr>
          <a:lstStyle/>
          <a:p>
            <a:pPr marL="12700" marR="5080">
              <a:lnSpc>
                <a:spcPct val="100000"/>
              </a:lnSpc>
              <a:spcBef>
                <a:spcPts val="105"/>
              </a:spcBef>
            </a:pPr>
            <a:r>
              <a:rPr sz="3200" u="sng" spc="-10" dirty="0">
                <a:solidFill>
                  <a:srgbClr val="000099"/>
                </a:solidFill>
                <a:latin typeface="Cambria" pitchFamily="18" charset="0"/>
                <a:ea typeface="Cambria" pitchFamily="18" charset="0"/>
                <a:cs typeface="Calibri"/>
              </a:rPr>
              <a:t>https:</a:t>
            </a:r>
            <a:r>
              <a:rPr sz="3200" u="sng" spc="-10" dirty="0">
                <a:solidFill>
                  <a:srgbClr val="000099"/>
                </a:solidFill>
                <a:latin typeface="Cambria" pitchFamily="18" charset="0"/>
                <a:ea typeface="Cambria" pitchFamily="18" charset="0"/>
                <a:cs typeface="Calibri"/>
                <a:hlinkClick r:id="rId3"/>
              </a:rPr>
              <a:t>//</a:t>
            </a:r>
            <a:r>
              <a:rPr sz="3200" u="sng" spc="-10" dirty="0" smtClean="0">
                <a:solidFill>
                  <a:srgbClr val="000099"/>
                </a:solidFill>
                <a:latin typeface="Cambria" pitchFamily="18" charset="0"/>
                <a:ea typeface="Cambria" pitchFamily="18" charset="0"/>
                <a:cs typeface="Calibri"/>
                <a:hlinkClick r:id="rId3"/>
              </a:rPr>
              <a:t>w</a:t>
            </a:r>
            <a:r>
              <a:rPr sz="3200" u="sng" spc="-10" dirty="0" smtClean="0">
                <a:solidFill>
                  <a:srgbClr val="000099"/>
                </a:solidFill>
                <a:latin typeface="Cambria" pitchFamily="18" charset="0"/>
                <a:ea typeface="Cambria" pitchFamily="18" charset="0"/>
                <a:cs typeface="Calibri"/>
              </a:rPr>
              <a:t>ww</a:t>
            </a:r>
            <a:r>
              <a:rPr sz="3200" u="sng" spc="-10" dirty="0" smtClean="0">
                <a:solidFill>
                  <a:srgbClr val="000099"/>
                </a:solidFill>
                <a:latin typeface="Cambria" pitchFamily="18" charset="0"/>
                <a:ea typeface="Cambria" pitchFamily="18" charset="0"/>
                <a:cs typeface="Calibri"/>
                <a:hlinkClick r:id="rId3"/>
              </a:rPr>
              <a:t>.youtube.co</a:t>
            </a:r>
            <a:r>
              <a:rPr sz="3200" u="sng" spc="-10" dirty="0" smtClean="0">
                <a:solidFill>
                  <a:srgbClr val="000099"/>
                </a:solidFill>
                <a:latin typeface="Cambria" pitchFamily="18" charset="0"/>
                <a:ea typeface="Cambria" pitchFamily="18" charset="0"/>
                <a:cs typeface="Calibri"/>
              </a:rPr>
              <a:t>m/watch?v=xDy2tHCPdk8</a:t>
            </a:r>
            <a:endParaRPr sz="3200" u="sng" dirty="0">
              <a:solidFill>
                <a:srgbClr val="000099"/>
              </a:solidFill>
              <a:latin typeface="Cambria" pitchFamily="18" charset="0"/>
              <a:ea typeface="Cambria" pitchFamily="18" charset="0"/>
              <a:cs typeface="Calibri"/>
            </a:endParaRPr>
          </a:p>
        </p:txBody>
      </p:sp>
      <p:sp>
        <p:nvSpPr>
          <p:cNvPr id="5" name="object 5"/>
          <p:cNvSpPr txBox="1"/>
          <p:nvPr/>
        </p:nvSpPr>
        <p:spPr>
          <a:xfrm>
            <a:off x="762000" y="210394"/>
            <a:ext cx="9821109"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Cambria" pitchFamily="18" charset="0"/>
                <a:ea typeface="Cambria" pitchFamily="18" charset="0"/>
                <a:cs typeface="Calibri"/>
              </a:rPr>
              <a:t>Small</a:t>
            </a:r>
            <a:r>
              <a:rPr sz="3200" b="1" spc="-45"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video</a:t>
            </a:r>
            <a:r>
              <a:rPr sz="3200" b="1" spc="-55"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by</a:t>
            </a:r>
            <a:r>
              <a:rPr sz="3200" b="1" spc="-55"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Bell</a:t>
            </a:r>
            <a:r>
              <a:rPr sz="3200" b="1" spc="-70"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labs</a:t>
            </a:r>
            <a:r>
              <a:rPr sz="3200" b="1" spc="-45"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on</a:t>
            </a:r>
            <a:r>
              <a:rPr sz="3200" b="1" spc="-50"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Early</a:t>
            </a:r>
            <a:r>
              <a:rPr sz="3200" b="1" spc="-40" dirty="0">
                <a:solidFill>
                  <a:srgbClr val="FFFFFF"/>
                </a:solidFill>
                <a:latin typeface="Cambria" pitchFamily="18" charset="0"/>
                <a:ea typeface="Cambria" pitchFamily="18" charset="0"/>
                <a:cs typeface="Calibri"/>
              </a:rPr>
              <a:t> </a:t>
            </a:r>
            <a:r>
              <a:rPr sz="3200" b="1" dirty="0">
                <a:solidFill>
                  <a:srgbClr val="FFFFFF"/>
                </a:solidFill>
                <a:latin typeface="Cambria" pitchFamily="18" charset="0"/>
                <a:ea typeface="Cambria" pitchFamily="18" charset="0"/>
                <a:cs typeface="Calibri"/>
              </a:rPr>
              <a:t>Mobile</a:t>
            </a:r>
            <a:r>
              <a:rPr sz="3200" b="1" spc="-60" dirty="0">
                <a:solidFill>
                  <a:srgbClr val="FFFFFF"/>
                </a:solidFill>
                <a:latin typeface="Cambria" pitchFamily="18" charset="0"/>
                <a:ea typeface="Cambria" pitchFamily="18" charset="0"/>
                <a:cs typeface="Calibri"/>
              </a:rPr>
              <a:t> </a:t>
            </a:r>
            <a:r>
              <a:rPr sz="3200" b="1" spc="-20" dirty="0">
                <a:solidFill>
                  <a:srgbClr val="FFFFFF"/>
                </a:solidFill>
                <a:latin typeface="Cambria" pitchFamily="18" charset="0"/>
                <a:ea typeface="Cambria" pitchFamily="18" charset="0"/>
                <a:cs typeface="Calibri"/>
              </a:rPr>
              <a:t>Telephony</a:t>
            </a:r>
            <a:endParaRPr sz="3200" b="1" dirty="0">
              <a:latin typeface="Cambria" pitchFamily="18" charset="0"/>
              <a:ea typeface="Cambria" pitchFamily="18" charset="0"/>
              <a:cs typeface="Calibri"/>
            </a:endParaRPr>
          </a:p>
        </p:txBody>
      </p:sp>
    </p:spTree>
    <p:extLst>
      <p:ext uri="{BB962C8B-B14F-4D97-AF65-F5344CB8AC3E}">
        <p14:creationId xmlns:p14="http://schemas.microsoft.com/office/powerpoint/2010/main" val="384379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152400"/>
            <a:ext cx="10972800" cy="639762"/>
          </a:xfrm>
        </p:spPr>
        <p:txBody>
          <a:bodyPr/>
          <a:lstStyle/>
          <a:p>
            <a:r>
              <a:rPr lang="en-US" altLang="en-US" sz="3200" b="1" dirty="0">
                <a:solidFill>
                  <a:srgbClr val="FF0000"/>
                </a:solidFill>
                <a:latin typeface="Cambria" pitchFamily="18" charset="0"/>
                <a:ea typeface="Cambria" pitchFamily="18" charset="0"/>
              </a:rPr>
              <a:t>1G- First Generation</a:t>
            </a:r>
          </a:p>
        </p:txBody>
      </p:sp>
      <p:sp>
        <p:nvSpPr>
          <p:cNvPr id="15363" name="Rectangle 3"/>
          <p:cNvSpPr>
            <a:spLocks noGrp="1" noChangeArrowheads="1"/>
          </p:cNvSpPr>
          <p:nvPr>
            <p:ph type="body" idx="1"/>
          </p:nvPr>
        </p:nvSpPr>
        <p:spPr>
          <a:xfrm>
            <a:off x="342900" y="838200"/>
            <a:ext cx="11506200" cy="5410200"/>
          </a:xfrm>
        </p:spPr>
        <p:txBody>
          <a:bodyPr/>
          <a:lstStyle/>
          <a:p>
            <a:pPr algn="just"/>
            <a:r>
              <a:rPr lang="en-US" altLang="en-US" sz="2800" dirty="0">
                <a:latin typeface="Cambria" pitchFamily="18" charset="0"/>
                <a:ea typeface="Cambria" pitchFamily="18" charset="0"/>
              </a:rPr>
              <a:t>These are the </a:t>
            </a:r>
            <a:r>
              <a:rPr lang="en-US" altLang="en-US" sz="2800" b="1" dirty="0">
                <a:latin typeface="Cambria" pitchFamily="18" charset="0"/>
                <a:ea typeface="Cambria" pitchFamily="18" charset="0"/>
              </a:rPr>
              <a:t>analog</a:t>
            </a:r>
            <a:r>
              <a:rPr lang="en-US" altLang="en-US" sz="2800" dirty="0">
                <a:latin typeface="Cambria" pitchFamily="18" charset="0"/>
                <a:ea typeface="Cambria" pitchFamily="18" charset="0"/>
              </a:rPr>
              <a:t> cellphone standards</a:t>
            </a:r>
          </a:p>
          <a:p>
            <a:pPr algn="just"/>
            <a:r>
              <a:rPr lang="en-US" altLang="en-US" sz="2800" dirty="0" smtClean="0">
                <a:latin typeface="Cambria" pitchFamily="18" charset="0"/>
                <a:ea typeface="Cambria" pitchFamily="18" charset="0"/>
              </a:rPr>
              <a:t>Introduced </a:t>
            </a:r>
            <a:r>
              <a:rPr lang="en-US" altLang="en-US" sz="2800" dirty="0">
                <a:latin typeface="Cambria" pitchFamily="18" charset="0"/>
                <a:ea typeface="Cambria" pitchFamily="18" charset="0"/>
              </a:rPr>
              <a:t>in the 1980s and continued until being replaced by 2G </a:t>
            </a:r>
            <a:r>
              <a:rPr lang="en-US" altLang="en-US" sz="2800" b="1" dirty="0">
                <a:latin typeface="Cambria" pitchFamily="18" charset="0"/>
                <a:ea typeface="Cambria" pitchFamily="18" charset="0"/>
              </a:rPr>
              <a:t>digital</a:t>
            </a:r>
            <a:r>
              <a:rPr lang="en-US" altLang="en-US" sz="2800" dirty="0">
                <a:latin typeface="Cambria" pitchFamily="18" charset="0"/>
                <a:ea typeface="Cambria" pitchFamily="18" charset="0"/>
              </a:rPr>
              <a:t> cellphones. </a:t>
            </a:r>
          </a:p>
          <a:p>
            <a:pPr algn="just"/>
            <a:r>
              <a:rPr lang="en-US" altLang="en-US" sz="2800" dirty="0" smtClean="0">
                <a:latin typeface="Cambria" pitchFamily="18" charset="0"/>
                <a:ea typeface="Cambria" pitchFamily="18" charset="0"/>
              </a:rPr>
              <a:t>Multiple </a:t>
            </a:r>
            <a:r>
              <a:rPr lang="en-US" altLang="en-US" sz="2800" dirty="0">
                <a:latin typeface="Cambria" pitchFamily="18" charset="0"/>
                <a:ea typeface="Cambria" pitchFamily="18" charset="0"/>
              </a:rPr>
              <a:t>Access </a:t>
            </a:r>
            <a:r>
              <a:rPr lang="en-US" altLang="en-US" sz="2800" dirty="0" smtClean="0">
                <a:latin typeface="Cambria" pitchFamily="18" charset="0"/>
                <a:ea typeface="Cambria" pitchFamily="18" charset="0"/>
              </a:rPr>
              <a:t>Techniques  </a:t>
            </a:r>
            <a:r>
              <a:rPr lang="en-US" altLang="en-US" sz="2800" dirty="0">
                <a:latin typeface="Cambria" pitchFamily="18" charset="0"/>
                <a:ea typeface="Cambria" pitchFamily="18" charset="0"/>
              </a:rPr>
              <a:t>-- </a:t>
            </a:r>
            <a:r>
              <a:rPr lang="en-US" altLang="en-US" sz="2800" b="1" dirty="0">
                <a:latin typeface="Cambria" pitchFamily="18" charset="0"/>
                <a:ea typeface="Cambria" pitchFamily="18" charset="0"/>
              </a:rPr>
              <a:t>FDMA</a:t>
            </a:r>
            <a:r>
              <a:rPr lang="en-US" altLang="en-US" sz="2800" dirty="0">
                <a:latin typeface="Cambria" pitchFamily="18" charset="0"/>
                <a:ea typeface="Cambria" pitchFamily="18" charset="0"/>
              </a:rPr>
              <a:t>.</a:t>
            </a:r>
          </a:p>
          <a:p>
            <a:pPr algn="just"/>
            <a:r>
              <a:rPr lang="en-US" altLang="en-US" sz="2800" dirty="0" smtClean="0">
                <a:latin typeface="Cambria" pitchFamily="18" charset="0"/>
                <a:ea typeface="Cambria" pitchFamily="18" charset="0"/>
              </a:rPr>
              <a:t>Provide </a:t>
            </a:r>
            <a:r>
              <a:rPr lang="en-US" altLang="en-US" sz="2800" dirty="0">
                <a:latin typeface="Cambria" pitchFamily="18" charset="0"/>
                <a:ea typeface="Cambria" pitchFamily="18" charset="0"/>
              </a:rPr>
              <a:t>only voice and other telephone services</a:t>
            </a:r>
            <a:r>
              <a:rPr lang="en-US" altLang="en-US" sz="2800" dirty="0" smtClean="0">
                <a:latin typeface="Cambria" pitchFamily="18" charset="0"/>
                <a:ea typeface="Cambria" pitchFamily="18" charset="0"/>
              </a:rPr>
              <a:t>.</a:t>
            </a:r>
          </a:p>
          <a:p>
            <a:pPr algn="ctr">
              <a:buFontTx/>
              <a:buNone/>
            </a:pPr>
            <a:endParaRPr lang="en-US" altLang="en-US" sz="2800" b="1" dirty="0" smtClean="0">
              <a:solidFill>
                <a:srgbClr val="FF0000"/>
              </a:solidFill>
              <a:latin typeface="Cambria" pitchFamily="18" charset="0"/>
              <a:ea typeface="Cambria" pitchFamily="18" charset="0"/>
            </a:endParaRPr>
          </a:p>
          <a:p>
            <a:pPr algn="ctr">
              <a:buFontTx/>
              <a:buNone/>
            </a:pPr>
            <a:r>
              <a:rPr lang="en-US" altLang="en-US" sz="2800" b="1" dirty="0" smtClean="0">
                <a:solidFill>
                  <a:srgbClr val="FF0000"/>
                </a:solidFill>
                <a:latin typeface="Cambria" pitchFamily="18" charset="0"/>
                <a:ea typeface="Cambria" pitchFamily="18" charset="0"/>
              </a:rPr>
              <a:t>Standards used in 1G</a:t>
            </a:r>
          </a:p>
          <a:p>
            <a:r>
              <a:rPr lang="en-US" altLang="en-US" sz="2800" b="1" dirty="0" smtClean="0">
                <a:latin typeface="Cambria" pitchFamily="18" charset="0"/>
                <a:ea typeface="Cambria" pitchFamily="18" charset="0"/>
              </a:rPr>
              <a:t>NMT</a:t>
            </a:r>
            <a:r>
              <a:rPr lang="en-US" altLang="en-US" sz="2800" dirty="0" smtClean="0">
                <a:latin typeface="Cambria" pitchFamily="18" charset="0"/>
                <a:ea typeface="Cambria" pitchFamily="18" charset="0"/>
              </a:rPr>
              <a:t> </a:t>
            </a:r>
            <a:r>
              <a:rPr lang="en-US" altLang="en-US" sz="2800" dirty="0">
                <a:latin typeface="Cambria" pitchFamily="18" charset="0"/>
                <a:ea typeface="Cambria" pitchFamily="18" charset="0"/>
              </a:rPr>
              <a:t>(Nordic Mobile Telephone) </a:t>
            </a:r>
          </a:p>
          <a:p>
            <a:r>
              <a:rPr lang="en-US" altLang="en-US" sz="2800" b="1" dirty="0" smtClean="0">
                <a:latin typeface="Cambria" pitchFamily="18" charset="0"/>
                <a:ea typeface="Cambria" pitchFamily="18" charset="0"/>
              </a:rPr>
              <a:t>AMPS</a:t>
            </a:r>
            <a:r>
              <a:rPr lang="en-US" altLang="en-US" sz="2800" dirty="0" smtClean="0">
                <a:latin typeface="Cambria" pitchFamily="18" charset="0"/>
                <a:ea typeface="Cambria" pitchFamily="18" charset="0"/>
              </a:rPr>
              <a:t> </a:t>
            </a:r>
            <a:r>
              <a:rPr lang="en-US" altLang="en-US" sz="2800" dirty="0">
                <a:latin typeface="Cambria" pitchFamily="18" charset="0"/>
                <a:ea typeface="Cambria" pitchFamily="18" charset="0"/>
              </a:rPr>
              <a:t>(Advanced Mobile Phone System)</a:t>
            </a:r>
          </a:p>
          <a:p>
            <a:r>
              <a:rPr lang="en-US" altLang="en-US" sz="2800" b="1" dirty="0" smtClean="0">
                <a:latin typeface="Cambria" pitchFamily="18" charset="0"/>
                <a:ea typeface="Cambria" pitchFamily="18" charset="0"/>
              </a:rPr>
              <a:t>TACS</a:t>
            </a:r>
            <a:r>
              <a:rPr lang="en-US" altLang="en-US" sz="2800" dirty="0" smtClean="0">
                <a:latin typeface="Cambria" pitchFamily="18" charset="0"/>
                <a:ea typeface="Cambria" pitchFamily="18" charset="0"/>
              </a:rPr>
              <a:t> </a:t>
            </a:r>
            <a:r>
              <a:rPr lang="en-US" altLang="en-US" sz="2800" dirty="0">
                <a:latin typeface="Cambria" pitchFamily="18" charset="0"/>
                <a:ea typeface="Cambria" pitchFamily="18" charset="0"/>
              </a:rPr>
              <a:t>(Total Access Communications System)</a:t>
            </a:r>
          </a:p>
          <a:p>
            <a:r>
              <a:rPr lang="en-US" altLang="en-US" sz="2800" b="1" dirty="0" smtClean="0">
                <a:latin typeface="Cambria" pitchFamily="18" charset="0"/>
                <a:ea typeface="Cambria" pitchFamily="18" charset="0"/>
              </a:rPr>
              <a:t>C-450</a:t>
            </a:r>
            <a:endParaRPr lang="en-US" altLang="en-US" sz="2800" b="1" dirty="0">
              <a:latin typeface="Cambria" pitchFamily="18" charset="0"/>
              <a:ea typeface="Cambria" pitchFamily="18" charset="0"/>
            </a:endParaRPr>
          </a:p>
          <a:p>
            <a:endParaRPr lang="en-US" altLang="en-US" sz="2800" dirty="0">
              <a:latin typeface="Cambria" pitchFamily="18" charset="0"/>
              <a:ea typeface="Cambria" pitchFamily="18" charset="0"/>
            </a:endParaRPr>
          </a:p>
          <a:p>
            <a:endParaRPr lang="en-US" altLang="en-US" sz="2800" dirty="0">
              <a:latin typeface="Cambria" pitchFamily="18" charset="0"/>
              <a:ea typeface="Cambria" pitchFamily="18" charset="0"/>
            </a:endParaRPr>
          </a:p>
        </p:txBody>
      </p:sp>
    </p:spTree>
    <p:extLst>
      <p:ext uri="{BB962C8B-B14F-4D97-AF65-F5344CB8AC3E}">
        <p14:creationId xmlns:p14="http://schemas.microsoft.com/office/powerpoint/2010/main" val="4769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363">
                                            <p:txEl>
                                              <p:pRg st="0" end="0"/>
                                            </p:txEl>
                                          </p:spTgt>
                                        </p:tgtEl>
                                        <p:attrNameLst>
                                          <p:attrName>style.visibility</p:attrName>
                                        </p:attrNameLst>
                                      </p:cBhvr>
                                      <p:to>
                                        <p:strVal val="visible"/>
                                      </p:to>
                                    </p:set>
                                    <p:animEffect transition="in" filter="barn(inVertical)">
                                      <p:cBhvr>
                                        <p:cTn id="12" dur="500"/>
                                        <p:tgtEl>
                                          <p:spTgt spid="153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363">
                                            <p:txEl>
                                              <p:pRg st="1" end="1"/>
                                            </p:txEl>
                                          </p:spTgt>
                                        </p:tgtEl>
                                        <p:attrNameLst>
                                          <p:attrName>style.visibility</p:attrName>
                                        </p:attrNameLst>
                                      </p:cBhvr>
                                      <p:to>
                                        <p:strVal val="visible"/>
                                      </p:to>
                                    </p:set>
                                    <p:animEffect transition="in" filter="barn(inVertical)">
                                      <p:cBhvr>
                                        <p:cTn id="17" dur="500"/>
                                        <p:tgtEl>
                                          <p:spTgt spid="153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363">
                                            <p:txEl>
                                              <p:pRg st="2" end="2"/>
                                            </p:txEl>
                                          </p:spTgt>
                                        </p:tgtEl>
                                        <p:attrNameLst>
                                          <p:attrName>style.visibility</p:attrName>
                                        </p:attrNameLst>
                                      </p:cBhvr>
                                      <p:to>
                                        <p:strVal val="visible"/>
                                      </p:to>
                                    </p:set>
                                    <p:animEffect transition="in" filter="barn(inVertical)">
                                      <p:cBhvr>
                                        <p:cTn id="22" dur="500"/>
                                        <p:tgtEl>
                                          <p:spTgt spid="153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363">
                                            <p:txEl>
                                              <p:pRg st="3" end="3"/>
                                            </p:txEl>
                                          </p:spTgt>
                                        </p:tgtEl>
                                        <p:attrNameLst>
                                          <p:attrName>style.visibility</p:attrName>
                                        </p:attrNameLst>
                                      </p:cBhvr>
                                      <p:to>
                                        <p:strVal val="visible"/>
                                      </p:to>
                                    </p:set>
                                    <p:animEffect transition="in" filter="barn(inVertical)">
                                      <p:cBhvr>
                                        <p:cTn id="27" dur="500"/>
                                        <p:tgtEl>
                                          <p:spTgt spid="153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363">
                                            <p:txEl>
                                              <p:pRg st="5" end="5"/>
                                            </p:txEl>
                                          </p:spTgt>
                                        </p:tgtEl>
                                        <p:attrNameLst>
                                          <p:attrName>style.visibility</p:attrName>
                                        </p:attrNameLst>
                                      </p:cBhvr>
                                      <p:to>
                                        <p:strVal val="visible"/>
                                      </p:to>
                                    </p:set>
                                    <p:animEffect transition="in" filter="barn(inVertical)">
                                      <p:cBhvr>
                                        <p:cTn id="32" dur="500"/>
                                        <p:tgtEl>
                                          <p:spTgt spid="153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5363">
                                            <p:txEl>
                                              <p:pRg st="6" end="6"/>
                                            </p:txEl>
                                          </p:spTgt>
                                        </p:tgtEl>
                                        <p:attrNameLst>
                                          <p:attrName>style.visibility</p:attrName>
                                        </p:attrNameLst>
                                      </p:cBhvr>
                                      <p:to>
                                        <p:strVal val="visible"/>
                                      </p:to>
                                    </p:set>
                                    <p:animEffect transition="in" filter="barn(inVertical)">
                                      <p:cBhvr>
                                        <p:cTn id="37" dur="500"/>
                                        <p:tgtEl>
                                          <p:spTgt spid="153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5363">
                                            <p:txEl>
                                              <p:pRg st="7" end="7"/>
                                            </p:txEl>
                                          </p:spTgt>
                                        </p:tgtEl>
                                        <p:attrNameLst>
                                          <p:attrName>style.visibility</p:attrName>
                                        </p:attrNameLst>
                                      </p:cBhvr>
                                      <p:to>
                                        <p:strVal val="visible"/>
                                      </p:to>
                                    </p:set>
                                    <p:animEffect transition="in" filter="barn(inVertical)">
                                      <p:cBhvr>
                                        <p:cTn id="42" dur="500"/>
                                        <p:tgtEl>
                                          <p:spTgt spid="1536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363">
                                            <p:txEl>
                                              <p:pRg st="8" end="8"/>
                                            </p:txEl>
                                          </p:spTgt>
                                        </p:tgtEl>
                                        <p:attrNameLst>
                                          <p:attrName>style.visibility</p:attrName>
                                        </p:attrNameLst>
                                      </p:cBhvr>
                                      <p:to>
                                        <p:strVal val="visible"/>
                                      </p:to>
                                    </p:set>
                                    <p:animEffect transition="in" filter="barn(inVertical)">
                                      <p:cBhvr>
                                        <p:cTn id="47" dur="500"/>
                                        <p:tgtEl>
                                          <p:spTgt spid="1536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5363">
                                            <p:txEl>
                                              <p:pRg st="9" end="9"/>
                                            </p:txEl>
                                          </p:spTgt>
                                        </p:tgtEl>
                                        <p:attrNameLst>
                                          <p:attrName>style.visibility</p:attrName>
                                        </p:attrNameLst>
                                      </p:cBhvr>
                                      <p:to>
                                        <p:strVal val="visible"/>
                                      </p:to>
                                    </p:set>
                                    <p:animEffect transition="in" filter="barn(inVertical)">
                                      <p:cBhvr>
                                        <p:cTn id="52"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180080">
              <a:lnSpc>
                <a:spcPct val="100000"/>
              </a:lnSpc>
              <a:spcBef>
                <a:spcPts val="100"/>
              </a:spcBef>
            </a:pPr>
            <a:r>
              <a:rPr dirty="0"/>
              <a:t>1G</a:t>
            </a:r>
            <a:r>
              <a:rPr spc="-60" dirty="0"/>
              <a:t> </a:t>
            </a:r>
            <a:r>
              <a:rPr dirty="0"/>
              <a:t>Radio</a:t>
            </a:r>
            <a:r>
              <a:rPr spc="-40" dirty="0"/>
              <a:t> </a:t>
            </a:r>
            <a:r>
              <a:rPr spc="-10" dirty="0"/>
              <a:t>Characteristics</a:t>
            </a:r>
          </a:p>
        </p:txBody>
      </p:sp>
      <p:pic>
        <p:nvPicPr>
          <p:cNvPr id="4" name="object 4"/>
          <p:cNvPicPr/>
          <p:nvPr/>
        </p:nvPicPr>
        <p:blipFill>
          <a:blip r:embed="rId3" cstate="print"/>
          <a:stretch>
            <a:fillRect/>
          </a:stretch>
        </p:blipFill>
        <p:spPr>
          <a:xfrm>
            <a:off x="4378805" y="1202436"/>
            <a:ext cx="7595355" cy="5199130"/>
          </a:xfrm>
          <a:prstGeom prst="rect">
            <a:avLst/>
          </a:prstGeom>
        </p:spPr>
      </p:pic>
      <p:pic>
        <p:nvPicPr>
          <p:cNvPr id="5" name="object 5"/>
          <p:cNvPicPr/>
          <p:nvPr/>
        </p:nvPicPr>
        <p:blipFill>
          <a:blip r:embed="rId4" cstate="print"/>
          <a:stretch>
            <a:fillRect/>
          </a:stretch>
        </p:blipFill>
        <p:spPr>
          <a:xfrm>
            <a:off x="1469143" y="1255776"/>
            <a:ext cx="2816351" cy="952499"/>
          </a:xfrm>
          <a:prstGeom prst="rect">
            <a:avLst/>
          </a:prstGeom>
        </p:spPr>
      </p:pic>
      <p:sp>
        <p:nvSpPr>
          <p:cNvPr id="6" name="object 6"/>
          <p:cNvSpPr txBox="1"/>
          <p:nvPr/>
        </p:nvSpPr>
        <p:spPr>
          <a:xfrm>
            <a:off x="1662814" y="1333228"/>
            <a:ext cx="2155191" cy="633507"/>
          </a:xfrm>
          <a:prstGeom prst="rect">
            <a:avLst/>
          </a:prstGeom>
        </p:spPr>
        <p:txBody>
          <a:bodyPr vert="horz" wrap="square" lIns="0" tIns="43180" rIns="0" bIns="0" rtlCol="0">
            <a:spAutoFit/>
          </a:bodyPr>
          <a:lstStyle/>
          <a:p>
            <a:pPr marL="240665" marR="5080" indent="-228600">
              <a:lnSpc>
                <a:spcPts val="2320"/>
              </a:lnSpc>
              <a:spcBef>
                <a:spcPts val="340"/>
              </a:spcBef>
              <a:buChar char="•"/>
              <a:tabLst>
                <a:tab pos="240665" algn="l"/>
              </a:tabLst>
            </a:pPr>
            <a:r>
              <a:rPr sz="2100" dirty="0">
                <a:latin typeface="Calibri"/>
                <a:cs typeface="Calibri"/>
              </a:rPr>
              <a:t>800</a:t>
            </a:r>
            <a:r>
              <a:rPr sz="2100" spc="-20" dirty="0">
                <a:latin typeface="Calibri"/>
                <a:cs typeface="Calibri"/>
              </a:rPr>
              <a:t> </a:t>
            </a:r>
            <a:r>
              <a:rPr sz="2100" dirty="0">
                <a:latin typeface="Calibri"/>
                <a:cs typeface="Calibri"/>
              </a:rPr>
              <a:t>MHz</a:t>
            </a:r>
            <a:r>
              <a:rPr sz="2100" spc="-20" dirty="0">
                <a:latin typeface="Calibri"/>
                <a:cs typeface="Calibri"/>
              </a:rPr>
              <a:t> </a:t>
            </a:r>
            <a:r>
              <a:rPr sz="2100" dirty="0">
                <a:latin typeface="Calibri"/>
                <a:cs typeface="Calibri"/>
              </a:rPr>
              <a:t>and</a:t>
            </a:r>
            <a:r>
              <a:rPr sz="2100" spc="-25" dirty="0">
                <a:latin typeface="Calibri"/>
                <a:cs typeface="Calibri"/>
              </a:rPr>
              <a:t> 900 MHz</a:t>
            </a:r>
            <a:endParaRPr sz="2100">
              <a:latin typeface="Calibri"/>
              <a:cs typeface="Calibri"/>
            </a:endParaRPr>
          </a:p>
        </p:txBody>
      </p:sp>
      <p:pic>
        <p:nvPicPr>
          <p:cNvPr id="7" name="object 7"/>
          <p:cNvPicPr/>
          <p:nvPr/>
        </p:nvPicPr>
        <p:blipFill>
          <a:blip r:embed="rId5" cstate="print"/>
          <a:stretch>
            <a:fillRect/>
          </a:stretch>
        </p:blipFill>
        <p:spPr>
          <a:xfrm>
            <a:off x="67063" y="1184157"/>
            <a:ext cx="1572767" cy="1046987"/>
          </a:xfrm>
          <a:prstGeom prst="rect">
            <a:avLst/>
          </a:prstGeom>
        </p:spPr>
      </p:pic>
      <p:sp>
        <p:nvSpPr>
          <p:cNvPr id="8" name="object 8"/>
          <p:cNvSpPr txBox="1"/>
          <p:nvPr/>
        </p:nvSpPr>
        <p:spPr>
          <a:xfrm>
            <a:off x="328824" y="1498229"/>
            <a:ext cx="1049655" cy="304571"/>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libri"/>
                <a:cs typeface="Calibri"/>
              </a:rPr>
              <a:t>Frequency</a:t>
            </a:r>
            <a:endParaRPr sz="1900">
              <a:latin typeface="Calibri"/>
              <a:cs typeface="Calibri"/>
            </a:endParaRPr>
          </a:p>
        </p:txBody>
      </p:sp>
      <p:pic>
        <p:nvPicPr>
          <p:cNvPr id="9" name="object 9"/>
          <p:cNvPicPr/>
          <p:nvPr/>
        </p:nvPicPr>
        <p:blipFill>
          <a:blip r:embed="rId6" cstate="print"/>
          <a:stretch>
            <a:fillRect/>
          </a:stretch>
        </p:blipFill>
        <p:spPr>
          <a:xfrm>
            <a:off x="1469143" y="2279913"/>
            <a:ext cx="2816351" cy="868679"/>
          </a:xfrm>
          <a:prstGeom prst="rect">
            <a:avLst/>
          </a:prstGeom>
        </p:spPr>
      </p:pic>
      <p:sp>
        <p:nvSpPr>
          <p:cNvPr id="10" name="object 10"/>
          <p:cNvSpPr txBox="1"/>
          <p:nvPr/>
        </p:nvSpPr>
        <p:spPr>
          <a:xfrm>
            <a:off x="1662808" y="2486798"/>
            <a:ext cx="924560" cy="335989"/>
          </a:xfrm>
          <a:prstGeom prst="rect">
            <a:avLst/>
          </a:prstGeom>
        </p:spPr>
        <p:txBody>
          <a:bodyPr vert="horz" wrap="square" lIns="0" tIns="12700" rIns="0" bIns="0" rtlCol="0">
            <a:spAutoFit/>
          </a:bodyPr>
          <a:lstStyle/>
          <a:p>
            <a:pPr marL="240665" indent="-227965">
              <a:lnSpc>
                <a:spcPct val="100000"/>
              </a:lnSpc>
              <a:spcBef>
                <a:spcPts val="100"/>
              </a:spcBef>
              <a:buChar char="•"/>
              <a:tabLst>
                <a:tab pos="240665" algn="l"/>
              </a:tabLst>
            </a:pPr>
            <a:r>
              <a:rPr sz="2100" spc="-20" dirty="0">
                <a:latin typeface="Calibri"/>
                <a:cs typeface="Calibri"/>
              </a:rPr>
              <a:t>FDMA</a:t>
            </a:r>
            <a:endParaRPr sz="2100">
              <a:latin typeface="Calibri"/>
              <a:cs typeface="Calibri"/>
            </a:endParaRPr>
          </a:p>
        </p:txBody>
      </p:sp>
      <p:pic>
        <p:nvPicPr>
          <p:cNvPr id="11" name="object 11"/>
          <p:cNvPicPr/>
          <p:nvPr/>
        </p:nvPicPr>
        <p:blipFill>
          <a:blip r:embed="rId7" cstate="print"/>
          <a:stretch>
            <a:fillRect/>
          </a:stretch>
        </p:blipFill>
        <p:spPr>
          <a:xfrm>
            <a:off x="67063" y="2191521"/>
            <a:ext cx="1572767" cy="1046987"/>
          </a:xfrm>
          <a:prstGeom prst="rect">
            <a:avLst/>
          </a:prstGeom>
        </p:spPr>
      </p:pic>
      <p:sp>
        <p:nvSpPr>
          <p:cNvPr id="12" name="object 12"/>
          <p:cNvSpPr txBox="1"/>
          <p:nvPr/>
        </p:nvSpPr>
        <p:spPr>
          <a:xfrm>
            <a:off x="350013" y="2372749"/>
            <a:ext cx="1006475" cy="579646"/>
          </a:xfrm>
          <a:prstGeom prst="rect">
            <a:avLst/>
          </a:prstGeom>
        </p:spPr>
        <p:txBody>
          <a:bodyPr vert="horz" wrap="square" lIns="0" tIns="40640" rIns="0" bIns="0" rtlCol="0">
            <a:spAutoFit/>
          </a:bodyPr>
          <a:lstStyle/>
          <a:p>
            <a:pPr marL="12700" marR="5080" indent="164465">
              <a:lnSpc>
                <a:spcPts val="2090"/>
              </a:lnSpc>
              <a:spcBef>
                <a:spcPts val="320"/>
              </a:spcBef>
            </a:pPr>
            <a:r>
              <a:rPr sz="1900" spc="-10" dirty="0">
                <a:solidFill>
                  <a:srgbClr val="FFFFFF"/>
                </a:solidFill>
                <a:latin typeface="Calibri"/>
                <a:cs typeface="Calibri"/>
              </a:rPr>
              <a:t>Access </a:t>
            </a:r>
            <a:r>
              <a:rPr sz="1900" spc="-20" dirty="0">
                <a:solidFill>
                  <a:srgbClr val="FFFFFF"/>
                </a:solidFill>
                <a:latin typeface="Calibri"/>
                <a:cs typeface="Calibri"/>
              </a:rPr>
              <a:t>technique</a:t>
            </a:r>
            <a:endParaRPr sz="1900">
              <a:latin typeface="Calibri"/>
              <a:cs typeface="Calibri"/>
            </a:endParaRPr>
          </a:p>
        </p:txBody>
      </p:sp>
      <p:pic>
        <p:nvPicPr>
          <p:cNvPr id="13" name="object 13"/>
          <p:cNvPicPr/>
          <p:nvPr/>
        </p:nvPicPr>
        <p:blipFill>
          <a:blip r:embed="rId8" cstate="print"/>
          <a:stretch>
            <a:fillRect/>
          </a:stretch>
        </p:blipFill>
        <p:spPr>
          <a:xfrm>
            <a:off x="1469143" y="3287268"/>
            <a:ext cx="2816351" cy="868679"/>
          </a:xfrm>
          <a:prstGeom prst="rect">
            <a:avLst/>
          </a:prstGeom>
        </p:spPr>
      </p:pic>
      <p:sp>
        <p:nvSpPr>
          <p:cNvPr id="14" name="object 14"/>
          <p:cNvSpPr txBox="1"/>
          <p:nvPr/>
        </p:nvSpPr>
        <p:spPr>
          <a:xfrm>
            <a:off x="1662811" y="3493868"/>
            <a:ext cx="995044" cy="335989"/>
          </a:xfrm>
          <a:prstGeom prst="rect">
            <a:avLst/>
          </a:prstGeom>
        </p:spPr>
        <p:txBody>
          <a:bodyPr vert="horz" wrap="square" lIns="0" tIns="12700" rIns="0" bIns="0" rtlCol="0">
            <a:spAutoFit/>
          </a:bodyPr>
          <a:lstStyle/>
          <a:p>
            <a:pPr marL="240665" indent="-227965">
              <a:lnSpc>
                <a:spcPct val="100000"/>
              </a:lnSpc>
              <a:spcBef>
                <a:spcPts val="100"/>
              </a:spcBef>
              <a:buChar char="•"/>
              <a:tabLst>
                <a:tab pos="240665" algn="l"/>
              </a:tabLst>
            </a:pPr>
            <a:r>
              <a:rPr sz="2100" dirty="0">
                <a:latin typeface="Calibri"/>
                <a:cs typeface="Calibri"/>
              </a:rPr>
              <a:t>30</a:t>
            </a:r>
            <a:r>
              <a:rPr sz="2100" spc="-5" dirty="0">
                <a:latin typeface="Calibri"/>
                <a:cs typeface="Calibri"/>
              </a:rPr>
              <a:t> </a:t>
            </a:r>
            <a:r>
              <a:rPr sz="2100" spc="-25" dirty="0">
                <a:latin typeface="Calibri"/>
                <a:cs typeface="Calibri"/>
              </a:rPr>
              <a:t>KHz</a:t>
            </a:r>
            <a:endParaRPr sz="2100">
              <a:latin typeface="Calibri"/>
              <a:cs typeface="Calibri"/>
            </a:endParaRPr>
          </a:p>
        </p:txBody>
      </p:sp>
      <p:pic>
        <p:nvPicPr>
          <p:cNvPr id="15" name="object 15"/>
          <p:cNvPicPr/>
          <p:nvPr/>
        </p:nvPicPr>
        <p:blipFill>
          <a:blip r:embed="rId9" cstate="print"/>
          <a:stretch>
            <a:fillRect/>
          </a:stretch>
        </p:blipFill>
        <p:spPr>
          <a:xfrm>
            <a:off x="67062" y="3197352"/>
            <a:ext cx="1572767" cy="1048511"/>
          </a:xfrm>
          <a:prstGeom prst="rect">
            <a:avLst/>
          </a:prstGeom>
        </p:spPr>
      </p:pic>
      <p:sp>
        <p:nvSpPr>
          <p:cNvPr id="16" name="object 16"/>
          <p:cNvSpPr txBox="1"/>
          <p:nvPr/>
        </p:nvSpPr>
        <p:spPr>
          <a:xfrm>
            <a:off x="310553" y="3379822"/>
            <a:ext cx="1085851" cy="579646"/>
          </a:xfrm>
          <a:prstGeom prst="rect">
            <a:avLst/>
          </a:prstGeom>
        </p:spPr>
        <p:txBody>
          <a:bodyPr vert="horz" wrap="square" lIns="0" tIns="40640" rIns="0" bIns="0" rtlCol="0">
            <a:spAutoFit/>
          </a:bodyPr>
          <a:lstStyle/>
          <a:p>
            <a:pPr marL="12700" marR="5080" indent="83185">
              <a:lnSpc>
                <a:spcPts val="2090"/>
              </a:lnSpc>
              <a:spcBef>
                <a:spcPts val="320"/>
              </a:spcBef>
            </a:pPr>
            <a:r>
              <a:rPr sz="1900" spc="-10" dirty="0">
                <a:solidFill>
                  <a:srgbClr val="FFFFFF"/>
                </a:solidFill>
                <a:latin typeface="Calibri"/>
                <a:cs typeface="Calibri"/>
              </a:rPr>
              <a:t>Channels Bandwidth</a:t>
            </a:r>
            <a:endParaRPr sz="1900">
              <a:latin typeface="Calibri"/>
              <a:cs typeface="Calibri"/>
            </a:endParaRPr>
          </a:p>
        </p:txBody>
      </p:sp>
      <p:pic>
        <p:nvPicPr>
          <p:cNvPr id="17" name="object 17"/>
          <p:cNvPicPr/>
          <p:nvPr/>
        </p:nvPicPr>
        <p:blipFill>
          <a:blip r:embed="rId10" cstate="print"/>
          <a:stretch>
            <a:fillRect/>
          </a:stretch>
        </p:blipFill>
        <p:spPr>
          <a:xfrm>
            <a:off x="1469143" y="4276354"/>
            <a:ext cx="2816351" cy="952499"/>
          </a:xfrm>
          <a:prstGeom prst="rect">
            <a:avLst/>
          </a:prstGeom>
        </p:spPr>
      </p:pic>
      <p:sp>
        <p:nvSpPr>
          <p:cNvPr id="18" name="object 18"/>
          <p:cNvSpPr txBox="1"/>
          <p:nvPr/>
        </p:nvSpPr>
        <p:spPr>
          <a:xfrm>
            <a:off x="1662814" y="4354450"/>
            <a:ext cx="2094231" cy="633507"/>
          </a:xfrm>
          <a:prstGeom prst="rect">
            <a:avLst/>
          </a:prstGeom>
        </p:spPr>
        <p:txBody>
          <a:bodyPr vert="horz" wrap="square" lIns="0" tIns="43180" rIns="0" bIns="0" rtlCol="0">
            <a:spAutoFit/>
          </a:bodyPr>
          <a:lstStyle/>
          <a:p>
            <a:pPr marL="240665" marR="5080" indent="-228600">
              <a:lnSpc>
                <a:spcPts val="2320"/>
              </a:lnSpc>
              <a:spcBef>
                <a:spcPts val="340"/>
              </a:spcBef>
              <a:buChar char="•"/>
              <a:tabLst>
                <a:tab pos="240665" algn="l"/>
              </a:tabLst>
            </a:pPr>
            <a:r>
              <a:rPr sz="2100" spc="-10" dirty="0">
                <a:latin typeface="Calibri"/>
                <a:cs typeface="Calibri"/>
              </a:rPr>
              <a:t>Frequency </a:t>
            </a:r>
            <a:r>
              <a:rPr sz="2100" dirty="0">
                <a:latin typeface="Calibri"/>
                <a:cs typeface="Calibri"/>
              </a:rPr>
              <a:t>Modulation</a:t>
            </a:r>
            <a:r>
              <a:rPr sz="2100" spc="-85" dirty="0">
                <a:latin typeface="Calibri"/>
                <a:cs typeface="Calibri"/>
              </a:rPr>
              <a:t> </a:t>
            </a:r>
            <a:r>
              <a:rPr sz="2100" spc="-20" dirty="0">
                <a:latin typeface="Calibri"/>
                <a:cs typeface="Calibri"/>
              </a:rPr>
              <a:t>(FM)</a:t>
            </a:r>
            <a:endParaRPr sz="2100">
              <a:latin typeface="Calibri"/>
              <a:cs typeface="Calibri"/>
            </a:endParaRPr>
          </a:p>
        </p:txBody>
      </p:sp>
      <p:pic>
        <p:nvPicPr>
          <p:cNvPr id="19" name="object 19"/>
          <p:cNvPicPr/>
          <p:nvPr/>
        </p:nvPicPr>
        <p:blipFill>
          <a:blip r:embed="rId11" cstate="print"/>
          <a:stretch>
            <a:fillRect/>
          </a:stretch>
        </p:blipFill>
        <p:spPr>
          <a:xfrm>
            <a:off x="67063" y="4204725"/>
            <a:ext cx="1572767" cy="1048511"/>
          </a:xfrm>
          <a:prstGeom prst="rect">
            <a:avLst/>
          </a:prstGeom>
        </p:spPr>
      </p:pic>
      <p:sp>
        <p:nvSpPr>
          <p:cNvPr id="20" name="object 20"/>
          <p:cNvSpPr txBox="1"/>
          <p:nvPr/>
        </p:nvSpPr>
        <p:spPr>
          <a:xfrm>
            <a:off x="269352" y="4519451"/>
            <a:ext cx="1167765" cy="304571"/>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libri"/>
                <a:cs typeface="Calibri"/>
              </a:rPr>
              <a:t>Modulation</a:t>
            </a:r>
            <a:endParaRPr sz="1900">
              <a:latin typeface="Calibri"/>
              <a:cs typeface="Calibri"/>
            </a:endParaRPr>
          </a:p>
        </p:txBody>
      </p:sp>
      <p:pic>
        <p:nvPicPr>
          <p:cNvPr id="21" name="object 21"/>
          <p:cNvPicPr/>
          <p:nvPr/>
        </p:nvPicPr>
        <p:blipFill>
          <a:blip r:embed="rId12" cstate="print"/>
          <a:stretch>
            <a:fillRect/>
          </a:stretch>
        </p:blipFill>
        <p:spPr>
          <a:xfrm>
            <a:off x="1469143" y="5302006"/>
            <a:ext cx="2816351" cy="867155"/>
          </a:xfrm>
          <a:prstGeom prst="rect">
            <a:avLst/>
          </a:prstGeom>
        </p:spPr>
      </p:pic>
      <p:sp>
        <p:nvSpPr>
          <p:cNvPr id="22" name="object 22"/>
          <p:cNvSpPr txBox="1"/>
          <p:nvPr/>
        </p:nvSpPr>
        <p:spPr>
          <a:xfrm>
            <a:off x="1662814" y="5508018"/>
            <a:ext cx="1627505" cy="335989"/>
          </a:xfrm>
          <a:prstGeom prst="rect">
            <a:avLst/>
          </a:prstGeom>
        </p:spPr>
        <p:txBody>
          <a:bodyPr vert="horz" wrap="square" lIns="0" tIns="12700" rIns="0" bIns="0" rtlCol="0">
            <a:spAutoFit/>
          </a:bodyPr>
          <a:lstStyle/>
          <a:p>
            <a:pPr marL="240665" indent="-227965">
              <a:lnSpc>
                <a:spcPct val="100000"/>
              </a:lnSpc>
              <a:spcBef>
                <a:spcPts val="100"/>
              </a:spcBef>
              <a:buChar char="•"/>
              <a:tabLst>
                <a:tab pos="240665" algn="l"/>
              </a:tabLst>
            </a:pPr>
            <a:r>
              <a:rPr sz="2100" dirty="0">
                <a:latin typeface="Calibri"/>
                <a:cs typeface="Calibri"/>
              </a:rPr>
              <a:t>Analog</a:t>
            </a:r>
            <a:r>
              <a:rPr sz="2100" spc="-40" dirty="0">
                <a:latin typeface="Calibri"/>
                <a:cs typeface="Calibri"/>
              </a:rPr>
              <a:t> </a:t>
            </a:r>
            <a:r>
              <a:rPr sz="2100" spc="-20" dirty="0">
                <a:latin typeface="Calibri"/>
                <a:cs typeface="Calibri"/>
              </a:rPr>
              <a:t>voice</a:t>
            </a:r>
            <a:endParaRPr sz="2100">
              <a:latin typeface="Calibri"/>
              <a:cs typeface="Calibri"/>
            </a:endParaRPr>
          </a:p>
        </p:txBody>
      </p:sp>
      <p:pic>
        <p:nvPicPr>
          <p:cNvPr id="23" name="object 23"/>
          <p:cNvPicPr/>
          <p:nvPr/>
        </p:nvPicPr>
        <p:blipFill>
          <a:blip r:embed="rId13" cstate="print"/>
          <a:stretch>
            <a:fillRect/>
          </a:stretch>
        </p:blipFill>
        <p:spPr>
          <a:xfrm>
            <a:off x="67063" y="5212089"/>
            <a:ext cx="1572767" cy="1046987"/>
          </a:xfrm>
          <a:prstGeom prst="rect">
            <a:avLst/>
          </a:prstGeom>
        </p:spPr>
      </p:pic>
      <p:sp>
        <p:nvSpPr>
          <p:cNvPr id="24" name="object 24"/>
          <p:cNvSpPr txBox="1"/>
          <p:nvPr/>
        </p:nvSpPr>
        <p:spPr>
          <a:xfrm>
            <a:off x="488811" y="5526523"/>
            <a:ext cx="727711" cy="304571"/>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libri"/>
                <a:cs typeface="Calibri"/>
              </a:rPr>
              <a:t>Service</a:t>
            </a:r>
            <a:endParaRPr sz="1900">
              <a:latin typeface="Calibri"/>
              <a:cs typeface="Calibri"/>
            </a:endParaRPr>
          </a:p>
        </p:txBody>
      </p:sp>
      <p:sp>
        <p:nvSpPr>
          <p:cNvPr id="25" name="object 25"/>
          <p:cNvSpPr txBox="1"/>
          <p:nvPr/>
        </p:nvSpPr>
        <p:spPr>
          <a:xfrm>
            <a:off x="9563449" y="6428603"/>
            <a:ext cx="2463800"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Source</a:t>
            </a:r>
            <a:r>
              <a:rPr sz="1800" spc="-20" dirty="0">
                <a:latin typeface="Calibri"/>
                <a:cs typeface="Calibri"/>
              </a:rPr>
              <a:t> </a:t>
            </a:r>
            <a:r>
              <a:rPr sz="1800" dirty="0">
                <a:latin typeface="Calibri"/>
                <a:cs typeface="Calibri"/>
              </a:rPr>
              <a:t>:</a:t>
            </a:r>
            <a:r>
              <a:rPr sz="1800" spc="-20" dirty="0">
                <a:latin typeface="Calibri"/>
                <a:cs typeface="Calibri"/>
              </a:rPr>
              <a:t> </a:t>
            </a:r>
            <a:r>
              <a:rPr sz="1800" spc="-10" dirty="0">
                <a:latin typeface="Calibri"/>
                <a:cs typeface="Calibri"/>
              </a:rPr>
              <a:t>Qualcomm</a:t>
            </a:r>
            <a:endParaRPr sz="1800">
              <a:latin typeface="Calibri"/>
              <a:cs typeface="Calibri"/>
            </a:endParaRPr>
          </a:p>
        </p:txBody>
      </p:sp>
    </p:spTree>
    <p:extLst>
      <p:ext uri="{BB962C8B-B14F-4D97-AF65-F5344CB8AC3E}">
        <p14:creationId xmlns:p14="http://schemas.microsoft.com/office/powerpoint/2010/main" val="1310325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077845">
              <a:lnSpc>
                <a:spcPct val="100000"/>
              </a:lnSpc>
              <a:spcBef>
                <a:spcPts val="100"/>
              </a:spcBef>
            </a:pPr>
            <a:r>
              <a:rPr dirty="0"/>
              <a:t>1G</a:t>
            </a:r>
            <a:r>
              <a:rPr spc="-60" dirty="0"/>
              <a:t> </a:t>
            </a:r>
            <a:r>
              <a:rPr dirty="0"/>
              <a:t>Network</a:t>
            </a:r>
            <a:r>
              <a:rPr spc="-55" dirty="0"/>
              <a:t> </a:t>
            </a:r>
            <a:r>
              <a:rPr dirty="0"/>
              <a:t>and</a:t>
            </a:r>
            <a:r>
              <a:rPr spc="-60" dirty="0"/>
              <a:t> </a:t>
            </a:r>
            <a:r>
              <a:rPr spc="-10" dirty="0"/>
              <a:t>features</a:t>
            </a:r>
          </a:p>
        </p:txBody>
      </p:sp>
      <p:grpSp>
        <p:nvGrpSpPr>
          <p:cNvPr id="4" name="object 4"/>
          <p:cNvGrpSpPr/>
          <p:nvPr/>
        </p:nvGrpSpPr>
        <p:grpSpPr>
          <a:xfrm>
            <a:off x="8068057" y="1284732"/>
            <a:ext cx="3823971" cy="5361940"/>
            <a:chOff x="8068056" y="1284732"/>
            <a:chExt cx="3823970" cy="5361940"/>
          </a:xfrm>
        </p:grpSpPr>
        <p:pic>
          <p:nvPicPr>
            <p:cNvPr id="5" name="object 5"/>
            <p:cNvPicPr/>
            <p:nvPr/>
          </p:nvPicPr>
          <p:blipFill>
            <a:blip r:embed="rId3" cstate="print"/>
            <a:stretch>
              <a:fillRect/>
            </a:stretch>
          </p:blipFill>
          <p:spPr>
            <a:xfrm>
              <a:off x="8068056" y="1284732"/>
              <a:ext cx="3823715" cy="848867"/>
            </a:xfrm>
            <a:prstGeom prst="rect">
              <a:avLst/>
            </a:prstGeom>
          </p:spPr>
        </p:pic>
        <p:pic>
          <p:nvPicPr>
            <p:cNvPr id="6" name="object 6"/>
            <p:cNvPicPr/>
            <p:nvPr/>
          </p:nvPicPr>
          <p:blipFill>
            <a:blip r:embed="rId4" cstate="print"/>
            <a:stretch>
              <a:fillRect/>
            </a:stretch>
          </p:blipFill>
          <p:spPr>
            <a:xfrm>
              <a:off x="8068056" y="2037588"/>
              <a:ext cx="3823715" cy="847343"/>
            </a:xfrm>
            <a:prstGeom prst="rect">
              <a:avLst/>
            </a:prstGeom>
          </p:spPr>
        </p:pic>
        <p:pic>
          <p:nvPicPr>
            <p:cNvPr id="7" name="object 7"/>
            <p:cNvPicPr/>
            <p:nvPr/>
          </p:nvPicPr>
          <p:blipFill>
            <a:blip r:embed="rId5" cstate="print"/>
            <a:stretch>
              <a:fillRect/>
            </a:stretch>
          </p:blipFill>
          <p:spPr>
            <a:xfrm>
              <a:off x="8068056" y="2790444"/>
              <a:ext cx="3823715" cy="847343"/>
            </a:xfrm>
            <a:prstGeom prst="rect">
              <a:avLst/>
            </a:prstGeom>
          </p:spPr>
        </p:pic>
        <p:pic>
          <p:nvPicPr>
            <p:cNvPr id="8" name="object 8"/>
            <p:cNvPicPr/>
            <p:nvPr/>
          </p:nvPicPr>
          <p:blipFill>
            <a:blip r:embed="rId6" cstate="print"/>
            <a:stretch>
              <a:fillRect/>
            </a:stretch>
          </p:blipFill>
          <p:spPr>
            <a:xfrm>
              <a:off x="8068056" y="3541776"/>
              <a:ext cx="3823715" cy="847343"/>
            </a:xfrm>
            <a:prstGeom prst="rect">
              <a:avLst/>
            </a:prstGeom>
          </p:spPr>
        </p:pic>
        <p:pic>
          <p:nvPicPr>
            <p:cNvPr id="9" name="object 9"/>
            <p:cNvPicPr/>
            <p:nvPr/>
          </p:nvPicPr>
          <p:blipFill>
            <a:blip r:embed="rId7" cstate="print"/>
            <a:stretch>
              <a:fillRect/>
            </a:stretch>
          </p:blipFill>
          <p:spPr>
            <a:xfrm>
              <a:off x="8068056" y="4294632"/>
              <a:ext cx="3823715" cy="847343"/>
            </a:xfrm>
            <a:prstGeom prst="rect">
              <a:avLst/>
            </a:prstGeom>
          </p:spPr>
        </p:pic>
        <p:pic>
          <p:nvPicPr>
            <p:cNvPr id="10" name="object 10"/>
            <p:cNvPicPr/>
            <p:nvPr/>
          </p:nvPicPr>
          <p:blipFill>
            <a:blip r:embed="rId8" cstate="print"/>
            <a:stretch>
              <a:fillRect/>
            </a:stretch>
          </p:blipFill>
          <p:spPr>
            <a:xfrm>
              <a:off x="8068056" y="5045964"/>
              <a:ext cx="3823715" cy="848867"/>
            </a:xfrm>
            <a:prstGeom prst="rect">
              <a:avLst/>
            </a:prstGeom>
          </p:spPr>
        </p:pic>
        <p:pic>
          <p:nvPicPr>
            <p:cNvPr id="11" name="object 11"/>
            <p:cNvPicPr/>
            <p:nvPr/>
          </p:nvPicPr>
          <p:blipFill>
            <a:blip r:embed="rId9" cstate="print"/>
            <a:stretch>
              <a:fillRect/>
            </a:stretch>
          </p:blipFill>
          <p:spPr>
            <a:xfrm>
              <a:off x="8068056" y="5798820"/>
              <a:ext cx="3823715" cy="847343"/>
            </a:xfrm>
            <a:prstGeom prst="rect">
              <a:avLst/>
            </a:prstGeom>
          </p:spPr>
        </p:pic>
      </p:grpSp>
      <p:sp>
        <p:nvSpPr>
          <p:cNvPr id="12" name="object 12"/>
          <p:cNvSpPr txBox="1"/>
          <p:nvPr/>
        </p:nvSpPr>
        <p:spPr>
          <a:xfrm>
            <a:off x="8316607" y="1385275"/>
            <a:ext cx="3144520" cy="4993162"/>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Foundation</a:t>
            </a:r>
            <a:r>
              <a:rPr sz="2800" spc="-35" dirty="0">
                <a:solidFill>
                  <a:srgbClr val="FFFFFF"/>
                </a:solidFill>
                <a:latin typeface="Calibri"/>
                <a:cs typeface="Calibri"/>
              </a:rPr>
              <a:t> </a:t>
            </a:r>
            <a:r>
              <a:rPr sz="2800" dirty="0">
                <a:solidFill>
                  <a:srgbClr val="FFFFFF"/>
                </a:solidFill>
                <a:latin typeface="Calibri"/>
                <a:cs typeface="Calibri"/>
              </a:rPr>
              <a:t>of</a:t>
            </a:r>
            <a:r>
              <a:rPr sz="2800" spc="-50" dirty="0">
                <a:solidFill>
                  <a:srgbClr val="FFFFFF"/>
                </a:solidFill>
                <a:latin typeface="Calibri"/>
                <a:cs typeface="Calibri"/>
              </a:rPr>
              <a:t> </a:t>
            </a:r>
            <a:r>
              <a:rPr sz="2800" spc="-10" dirty="0">
                <a:solidFill>
                  <a:srgbClr val="FFFFFF"/>
                </a:solidFill>
                <a:latin typeface="Calibri"/>
                <a:cs typeface="Calibri"/>
              </a:rPr>
              <a:t>Mobile</a:t>
            </a:r>
            <a:endParaRPr sz="2800">
              <a:latin typeface="Calibri"/>
              <a:cs typeface="Calibri"/>
            </a:endParaRPr>
          </a:p>
          <a:p>
            <a:pPr marL="12700" marR="550545">
              <a:lnSpc>
                <a:spcPct val="176300"/>
              </a:lnSpc>
            </a:pPr>
            <a:r>
              <a:rPr sz="2800" dirty="0">
                <a:solidFill>
                  <a:srgbClr val="FFFFFF"/>
                </a:solidFill>
                <a:latin typeface="Calibri"/>
                <a:cs typeface="Calibri"/>
              </a:rPr>
              <a:t>Analog</a:t>
            </a:r>
            <a:r>
              <a:rPr sz="2800" spc="-45" dirty="0">
                <a:solidFill>
                  <a:srgbClr val="FFFFFF"/>
                </a:solidFill>
                <a:latin typeface="Calibri"/>
                <a:cs typeface="Calibri"/>
              </a:rPr>
              <a:t> </a:t>
            </a:r>
            <a:r>
              <a:rPr sz="2800" spc="-20" dirty="0">
                <a:solidFill>
                  <a:srgbClr val="FFFFFF"/>
                </a:solidFill>
                <a:latin typeface="Calibri"/>
                <a:cs typeface="Calibri"/>
              </a:rPr>
              <a:t>Voice </a:t>
            </a:r>
            <a:r>
              <a:rPr sz="2800" dirty="0">
                <a:solidFill>
                  <a:srgbClr val="FFFFFF"/>
                </a:solidFill>
                <a:latin typeface="Calibri"/>
                <a:cs typeface="Calibri"/>
              </a:rPr>
              <a:t>Poor</a:t>
            </a:r>
            <a:r>
              <a:rPr sz="2800" spc="-85" dirty="0">
                <a:solidFill>
                  <a:srgbClr val="FFFFFF"/>
                </a:solidFill>
                <a:latin typeface="Calibri"/>
                <a:cs typeface="Calibri"/>
              </a:rPr>
              <a:t> </a:t>
            </a:r>
            <a:r>
              <a:rPr sz="2800" dirty="0">
                <a:solidFill>
                  <a:srgbClr val="FFFFFF"/>
                </a:solidFill>
                <a:latin typeface="Calibri"/>
                <a:cs typeface="Calibri"/>
              </a:rPr>
              <a:t>voice</a:t>
            </a:r>
            <a:r>
              <a:rPr sz="2800" spc="-95" dirty="0">
                <a:solidFill>
                  <a:srgbClr val="FFFFFF"/>
                </a:solidFill>
                <a:latin typeface="Calibri"/>
                <a:cs typeface="Calibri"/>
              </a:rPr>
              <a:t> </a:t>
            </a:r>
            <a:r>
              <a:rPr sz="2800" spc="-10" dirty="0">
                <a:solidFill>
                  <a:srgbClr val="FFFFFF"/>
                </a:solidFill>
                <a:latin typeface="Calibri"/>
                <a:cs typeface="Calibri"/>
              </a:rPr>
              <a:t>quality </a:t>
            </a:r>
            <a:r>
              <a:rPr sz="2800" dirty="0">
                <a:solidFill>
                  <a:srgbClr val="FFFFFF"/>
                </a:solidFill>
                <a:latin typeface="Calibri"/>
                <a:cs typeface="Calibri"/>
              </a:rPr>
              <a:t>Large</a:t>
            </a:r>
            <a:r>
              <a:rPr sz="2800" spc="-75" dirty="0">
                <a:solidFill>
                  <a:srgbClr val="FFFFFF"/>
                </a:solidFill>
                <a:latin typeface="Calibri"/>
                <a:cs typeface="Calibri"/>
              </a:rPr>
              <a:t> </a:t>
            </a:r>
            <a:r>
              <a:rPr sz="2800" dirty="0">
                <a:solidFill>
                  <a:srgbClr val="FFFFFF"/>
                </a:solidFill>
                <a:latin typeface="Calibri"/>
                <a:cs typeface="Calibri"/>
              </a:rPr>
              <a:t>phone</a:t>
            </a:r>
            <a:r>
              <a:rPr sz="2800" spc="-60" dirty="0">
                <a:solidFill>
                  <a:srgbClr val="FFFFFF"/>
                </a:solidFill>
                <a:latin typeface="Calibri"/>
                <a:cs typeface="Calibri"/>
              </a:rPr>
              <a:t> </a:t>
            </a:r>
            <a:r>
              <a:rPr sz="2800" spc="-20" dirty="0">
                <a:solidFill>
                  <a:srgbClr val="FFFFFF"/>
                </a:solidFill>
                <a:latin typeface="Calibri"/>
                <a:cs typeface="Calibri"/>
              </a:rPr>
              <a:t>size </a:t>
            </a:r>
            <a:r>
              <a:rPr sz="2800" dirty="0">
                <a:solidFill>
                  <a:srgbClr val="FFFFFF"/>
                </a:solidFill>
                <a:latin typeface="Calibri"/>
                <a:cs typeface="Calibri"/>
              </a:rPr>
              <a:t>Poor</a:t>
            </a:r>
            <a:r>
              <a:rPr sz="2800" spc="-114" dirty="0">
                <a:solidFill>
                  <a:srgbClr val="FFFFFF"/>
                </a:solidFill>
                <a:latin typeface="Calibri"/>
                <a:cs typeface="Calibri"/>
              </a:rPr>
              <a:t> </a:t>
            </a:r>
            <a:r>
              <a:rPr sz="2800" dirty="0">
                <a:solidFill>
                  <a:srgbClr val="FFFFFF"/>
                </a:solidFill>
                <a:latin typeface="Calibri"/>
                <a:cs typeface="Calibri"/>
              </a:rPr>
              <a:t>battery</a:t>
            </a:r>
            <a:r>
              <a:rPr sz="2800" spc="-114" dirty="0">
                <a:solidFill>
                  <a:srgbClr val="FFFFFF"/>
                </a:solidFill>
                <a:latin typeface="Calibri"/>
                <a:cs typeface="Calibri"/>
              </a:rPr>
              <a:t> </a:t>
            </a:r>
            <a:r>
              <a:rPr sz="2800" spc="-20" dirty="0">
                <a:solidFill>
                  <a:srgbClr val="FFFFFF"/>
                </a:solidFill>
                <a:latin typeface="Calibri"/>
                <a:cs typeface="Calibri"/>
              </a:rPr>
              <a:t>life </a:t>
            </a:r>
            <a:r>
              <a:rPr sz="2800" dirty="0">
                <a:solidFill>
                  <a:srgbClr val="FFFFFF"/>
                </a:solidFill>
                <a:latin typeface="Calibri"/>
                <a:cs typeface="Calibri"/>
              </a:rPr>
              <a:t>Limited</a:t>
            </a:r>
            <a:r>
              <a:rPr sz="2800" spc="-45" dirty="0">
                <a:solidFill>
                  <a:srgbClr val="FFFFFF"/>
                </a:solidFill>
                <a:latin typeface="Calibri"/>
                <a:cs typeface="Calibri"/>
              </a:rPr>
              <a:t> </a:t>
            </a:r>
            <a:r>
              <a:rPr sz="2800" spc="-10" dirty="0">
                <a:solidFill>
                  <a:srgbClr val="FFFFFF"/>
                </a:solidFill>
                <a:latin typeface="Calibri"/>
                <a:cs typeface="Calibri"/>
              </a:rPr>
              <a:t>capacity </a:t>
            </a:r>
            <a:r>
              <a:rPr sz="2800" dirty="0">
                <a:solidFill>
                  <a:srgbClr val="FFFFFF"/>
                </a:solidFill>
                <a:latin typeface="Calibri"/>
                <a:cs typeface="Calibri"/>
              </a:rPr>
              <a:t>Poor</a:t>
            </a:r>
            <a:r>
              <a:rPr sz="2800" spc="-110" dirty="0">
                <a:solidFill>
                  <a:srgbClr val="FFFFFF"/>
                </a:solidFill>
                <a:latin typeface="Calibri"/>
                <a:cs typeface="Calibri"/>
              </a:rPr>
              <a:t> </a:t>
            </a:r>
            <a:r>
              <a:rPr sz="2800" spc="-10" dirty="0">
                <a:solidFill>
                  <a:srgbClr val="FFFFFF"/>
                </a:solidFill>
                <a:latin typeface="Calibri"/>
                <a:cs typeface="Calibri"/>
              </a:rPr>
              <a:t>reliability</a:t>
            </a:r>
            <a:endParaRPr sz="2800">
              <a:latin typeface="Calibri"/>
              <a:cs typeface="Calibri"/>
            </a:endParaRPr>
          </a:p>
        </p:txBody>
      </p:sp>
      <p:sp>
        <p:nvSpPr>
          <p:cNvPr id="13" name="object 13"/>
          <p:cNvSpPr txBox="1"/>
          <p:nvPr/>
        </p:nvSpPr>
        <p:spPr>
          <a:xfrm>
            <a:off x="141944" y="6498097"/>
            <a:ext cx="239204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Credit</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Qualcomm</a:t>
            </a:r>
            <a:endParaRPr sz="1800">
              <a:latin typeface="Calibri"/>
              <a:cs typeface="Calibri"/>
            </a:endParaRPr>
          </a:p>
        </p:txBody>
      </p:sp>
      <p:grpSp>
        <p:nvGrpSpPr>
          <p:cNvPr id="14" name="object 14"/>
          <p:cNvGrpSpPr/>
          <p:nvPr/>
        </p:nvGrpSpPr>
        <p:grpSpPr>
          <a:xfrm>
            <a:off x="0" y="949452"/>
            <a:ext cx="7778495" cy="5812535"/>
            <a:chOff x="0" y="949452"/>
            <a:chExt cx="7778495" cy="5812535"/>
          </a:xfrm>
        </p:grpSpPr>
        <p:pic>
          <p:nvPicPr>
            <p:cNvPr id="15" name="object 15"/>
            <p:cNvPicPr/>
            <p:nvPr/>
          </p:nvPicPr>
          <p:blipFill>
            <a:blip r:embed="rId10" cstate="print"/>
            <a:stretch>
              <a:fillRect/>
            </a:stretch>
          </p:blipFill>
          <p:spPr>
            <a:xfrm>
              <a:off x="0" y="1167384"/>
              <a:ext cx="2465831" cy="5097779"/>
            </a:xfrm>
            <a:prstGeom prst="rect">
              <a:avLst/>
            </a:prstGeom>
          </p:spPr>
        </p:pic>
        <p:pic>
          <p:nvPicPr>
            <p:cNvPr id="16" name="object 16"/>
            <p:cNvPicPr/>
            <p:nvPr/>
          </p:nvPicPr>
          <p:blipFill>
            <a:blip r:embed="rId11" cstate="print"/>
            <a:stretch>
              <a:fillRect/>
            </a:stretch>
          </p:blipFill>
          <p:spPr>
            <a:xfrm>
              <a:off x="344424" y="1516380"/>
              <a:ext cx="1776983" cy="4404359"/>
            </a:xfrm>
            <a:prstGeom prst="rect">
              <a:avLst/>
            </a:prstGeom>
          </p:spPr>
        </p:pic>
        <p:sp>
          <p:nvSpPr>
            <p:cNvPr id="17" name="object 17"/>
            <p:cNvSpPr/>
            <p:nvPr/>
          </p:nvSpPr>
          <p:spPr>
            <a:xfrm>
              <a:off x="299968" y="1469628"/>
              <a:ext cx="1866264" cy="4495800"/>
            </a:xfrm>
            <a:custGeom>
              <a:avLst/>
              <a:gdLst/>
              <a:ahLst/>
              <a:cxnLst/>
              <a:rect l="l" t="t" r="r" b="b"/>
              <a:pathLst>
                <a:path w="1866264" h="4495800">
                  <a:moveTo>
                    <a:pt x="385076" y="0"/>
                  </a:moveTo>
                  <a:lnTo>
                    <a:pt x="385076" y="2298"/>
                  </a:lnTo>
                  <a:lnTo>
                    <a:pt x="1865884" y="2298"/>
                  </a:lnTo>
                  <a:lnTo>
                    <a:pt x="1865884" y="4156062"/>
                  </a:lnTo>
                  <a:lnTo>
                    <a:pt x="1859026" y="4223537"/>
                  </a:lnTo>
                  <a:lnTo>
                    <a:pt x="1839150" y="4287545"/>
                  </a:lnTo>
                  <a:lnTo>
                    <a:pt x="1807184" y="4346346"/>
                  </a:lnTo>
                  <a:lnTo>
                    <a:pt x="1766265" y="4395939"/>
                  </a:lnTo>
                  <a:lnTo>
                    <a:pt x="1716671" y="4436859"/>
                  </a:lnTo>
                  <a:lnTo>
                    <a:pt x="1657870" y="4468825"/>
                  </a:lnTo>
                  <a:lnTo>
                    <a:pt x="1593862" y="4488700"/>
                  </a:lnTo>
                  <a:lnTo>
                    <a:pt x="1526387" y="4495558"/>
                  </a:lnTo>
                  <a:lnTo>
                    <a:pt x="0" y="4495558"/>
                  </a:lnTo>
                  <a:lnTo>
                    <a:pt x="0" y="341807"/>
                  </a:lnTo>
                  <a:lnTo>
                    <a:pt x="1701" y="308152"/>
                  </a:lnTo>
                  <a:lnTo>
                    <a:pt x="15265" y="241642"/>
                  </a:lnTo>
                  <a:lnTo>
                    <a:pt x="41097" y="180517"/>
                  </a:lnTo>
                  <a:lnTo>
                    <a:pt x="99631" y="101917"/>
                  </a:lnTo>
                  <a:lnTo>
                    <a:pt x="149212" y="61010"/>
                  </a:lnTo>
                  <a:lnTo>
                    <a:pt x="208013" y="29032"/>
                  </a:lnTo>
                  <a:lnTo>
                    <a:pt x="272021" y="9169"/>
                  </a:lnTo>
                  <a:lnTo>
                    <a:pt x="305854" y="4000"/>
                  </a:lnTo>
                  <a:lnTo>
                    <a:pt x="385076" y="0"/>
                  </a:lnTo>
                  <a:close/>
                </a:path>
              </a:pathLst>
            </a:custGeom>
            <a:ln w="88900">
              <a:solidFill>
                <a:srgbClr val="FFFFFF"/>
              </a:solidFill>
            </a:ln>
          </p:spPr>
          <p:txBody>
            <a:bodyPr wrap="square" lIns="0" tIns="0" rIns="0" bIns="0" rtlCol="0"/>
            <a:lstStyle/>
            <a:p>
              <a:endParaRPr/>
            </a:p>
          </p:txBody>
        </p:sp>
        <p:pic>
          <p:nvPicPr>
            <p:cNvPr id="18" name="object 18"/>
            <p:cNvPicPr/>
            <p:nvPr/>
          </p:nvPicPr>
          <p:blipFill>
            <a:blip r:embed="rId12" cstate="print"/>
            <a:stretch>
              <a:fillRect/>
            </a:stretch>
          </p:blipFill>
          <p:spPr>
            <a:xfrm>
              <a:off x="2532888" y="949452"/>
              <a:ext cx="5245607" cy="5812535"/>
            </a:xfrm>
            <a:prstGeom prst="rect">
              <a:avLst/>
            </a:prstGeom>
          </p:spPr>
        </p:pic>
        <p:pic>
          <p:nvPicPr>
            <p:cNvPr id="19" name="object 19"/>
            <p:cNvPicPr/>
            <p:nvPr/>
          </p:nvPicPr>
          <p:blipFill>
            <a:blip r:embed="rId13" cstate="print"/>
            <a:stretch>
              <a:fillRect/>
            </a:stretch>
          </p:blipFill>
          <p:spPr>
            <a:xfrm>
              <a:off x="2877311" y="1298447"/>
              <a:ext cx="4515611" cy="5119116"/>
            </a:xfrm>
            <a:prstGeom prst="rect">
              <a:avLst/>
            </a:prstGeom>
          </p:spPr>
        </p:pic>
        <p:sp>
          <p:nvSpPr>
            <p:cNvPr id="20" name="object 20"/>
            <p:cNvSpPr/>
            <p:nvPr/>
          </p:nvSpPr>
          <p:spPr>
            <a:xfrm>
              <a:off x="2832865" y="1251696"/>
              <a:ext cx="4645660" cy="5210810"/>
            </a:xfrm>
            <a:custGeom>
              <a:avLst/>
              <a:gdLst/>
              <a:ahLst/>
              <a:cxnLst/>
              <a:rect l="l" t="t" r="r" b="b"/>
              <a:pathLst>
                <a:path w="4645659" h="5210810">
                  <a:moveTo>
                    <a:pt x="848372" y="0"/>
                  </a:moveTo>
                  <a:lnTo>
                    <a:pt x="848372" y="2298"/>
                  </a:lnTo>
                  <a:lnTo>
                    <a:pt x="4645660" y="2298"/>
                  </a:lnTo>
                  <a:lnTo>
                    <a:pt x="4645660" y="4407509"/>
                  </a:lnTo>
                  <a:lnTo>
                    <a:pt x="4641570" y="4488522"/>
                  </a:lnTo>
                  <a:lnTo>
                    <a:pt x="4629378" y="4568367"/>
                  </a:lnTo>
                  <a:lnTo>
                    <a:pt x="4609566" y="4645444"/>
                  </a:lnTo>
                  <a:lnTo>
                    <a:pt x="4582515" y="4719345"/>
                  </a:lnTo>
                  <a:lnTo>
                    <a:pt x="4548657" y="4789639"/>
                  </a:lnTo>
                  <a:lnTo>
                    <a:pt x="4508373" y="4855933"/>
                  </a:lnTo>
                  <a:lnTo>
                    <a:pt x="4462106" y="4917808"/>
                  </a:lnTo>
                  <a:lnTo>
                    <a:pt x="4410227" y="4974894"/>
                  </a:lnTo>
                  <a:lnTo>
                    <a:pt x="4353153" y="5026761"/>
                  </a:lnTo>
                  <a:lnTo>
                    <a:pt x="4291266" y="5073040"/>
                  </a:lnTo>
                  <a:lnTo>
                    <a:pt x="4224972" y="5113312"/>
                  </a:lnTo>
                  <a:lnTo>
                    <a:pt x="4154678" y="5147183"/>
                  </a:lnTo>
                  <a:lnTo>
                    <a:pt x="4080776" y="5174221"/>
                  </a:lnTo>
                  <a:lnTo>
                    <a:pt x="4003700" y="5194046"/>
                  </a:lnTo>
                  <a:lnTo>
                    <a:pt x="3923868" y="5206225"/>
                  </a:lnTo>
                  <a:lnTo>
                    <a:pt x="3842854" y="5210314"/>
                  </a:lnTo>
                  <a:lnTo>
                    <a:pt x="0" y="5210314"/>
                  </a:lnTo>
                  <a:lnTo>
                    <a:pt x="0" y="805103"/>
                  </a:lnTo>
                  <a:lnTo>
                    <a:pt x="4089" y="724090"/>
                  </a:lnTo>
                  <a:lnTo>
                    <a:pt x="16268" y="644258"/>
                  </a:lnTo>
                  <a:lnTo>
                    <a:pt x="36093" y="567182"/>
                  </a:lnTo>
                  <a:lnTo>
                    <a:pt x="63131" y="493280"/>
                  </a:lnTo>
                  <a:lnTo>
                    <a:pt x="97002" y="422986"/>
                  </a:lnTo>
                  <a:lnTo>
                    <a:pt x="137274" y="356692"/>
                  </a:lnTo>
                  <a:lnTo>
                    <a:pt x="183553" y="294805"/>
                  </a:lnTo>
                  <a:lnTo>
                    <a:pt x="235419" y="237731"/>
                  </a:lnTo>
                  <a:lnTo>
                    <a:pt x="292506" y="185851"/>
                  </a:lnTo>
                  <a:lnTo>
                    <a:pt x="354380" y="139573"/>
                  </a:lnTo>
                  <a:lnTo>
                    <a:pt x="420674" y="99301"/>
                  </a:lnTo>
                  <a:lnTo>
                    <a:pt x="490969" y="65443"/>
                  </a:lnTo>
                  <a:lnTo>
                    <a:pt x="564870" y="38392"/>
                  </a:lnTo>
                  <a:lnTo>
                    <a:pt x="641946" y="18580"/>
                  </a:lnTo>
                  <a:lnTo>
                    <a:pt x="721779" y="6388"/>
                  </a:lnTo>
                  <a:lnTo>
                    <a:pt x="848372" y="0"/>
                  </a:lnTo>
                  <a:close/>
                </a:path>
              </a:pathLst>
            </a:custGeom>
            <a:ln w="88900">
              <a:solidFill>
                <a:srgbClr val="FFFFFF"/>
              </a:solidFill>
            </a:ln>
          </p:spPr>
          <p:txBody>
            <a:bodyPr wrap="square" lIns="0" tIns="0" rIns="0" bIns="0" rtlCol="0"/>
            <a:lstStyle/>
            <a:p>
              <a:endParaRPr/>
            </a:p>
          </p:txBody>
        </p:sp>
      </p:grpSp>
      <p:sp>
        <p:nvSpPr>
          <p:cNvPr id="22" name="Rectangle 21"/>
          <p:cNvSpPr/>
          <p:nvPr/>
        </p:nvSpPr>
        <p:spPr>
          <a:xfrm>
            <a:off x="3064162" y="6409418"/>
            <a:ext cx="4414991" cy="369332"/>
          </a:xfrm>
          <a:prstGeom prst="rect">
            <a:avLst/>
          </a:prstGeom>
        </p:spPr>
        <p:txBody>
          <a:bodyPr wrap="none">
            <a:spAutoFit/>
          </a:bodyPr>
          <a:lstStyle/>
          <a:p>
            <a:r>
              <a:rPr lang="en-IN" dirty="0" smtClean="0">
                <a:solidFill>
                  <a:srgbClr val="000099"/>
                </a:solidFill>
                <a:latin typeface="Cambria" pitchFamily="18" charset="0"/>
                <a:ea typeface="Cambria" pitchFamily="18" charset="0"/>
              </a:rPr>
              <a:t>PSTN: Public Switched Telephone Network</a:t>
            </a:r>
            <a:endParaRPr lang="en-IN"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2178250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95400" y="381000"/>
            <a:ext cx="9634597" cy="5638800"/>
            <a:chOff x="1295400" y="381000"/>
            <a:chExt cx="9634597" cy="563880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81000"/>
              <a:ext cx="9634597" cy="2453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743200"/>
              <a:ext cx="895139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65575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pPr/>
              <a:t>40</a:t>
            </a:fld>
            <a:endParaRPr lang="en-US"/>
          </a:p>
        </p:txBody>
      </p:sp>
      <p:sp>
        <p:nvSpPr>
          <p:cNvPr id="19" name="Rectangle 2"/>
          <p:cNvSpPr txBox="1">
            <a:spLocks noChangeArrowheads="1"/>
          </p:cNvSpPr>
          <p:nvPr/>
        </p:nvSpPr>
        <p:spPr bwMode="auto">
          <a:xfrm>
            <a:off x="1950720" y="1676400"/>
            <a:ext cx="8229600" cy="62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b="1" i="0" u="none" strike="noStrike" kern="1200" cap="none" spc="0" normalizeH="0" baseline="0" noProof="0" dirty="0" smtClean="0">
                <a:ln>
                  <a:noFill/>
                </a:ln>
                <a:solidFill>
                  <a:srgbClr val="FF0000"/>
                </a:solidFill>
                <a:effectLst/>
                <a:uLnTx/>
                <a:uFillTx/>
                <a:latin typeface="Cambria" pitchFamily="18" charset="0"/>
                <a:ea typeface="Cambria" pitchFamily="18" charset="0"/>
              </a:rPr>
              <a:t>2G- Second Generation</a:t>
            </a:r>
          </a:p>
        </p:txBody>
      </p:sp>
    </p:spTree>
    <p:extLst>
      <p:ext uri="{BB962C8B-B14F-4D97-AF65-F5344CB8AC3E}">
        <p14:creationId xmlns:p14="http://schemas.microsoft.com/office/powerpoint/2010/main" val="1233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latin typeface="Cambria" pitchFamily="18" charset="0"/>
                <a:ea typeface="Cambria" pitchFamily="18" charset="0"/>
              </a:rPr>
              <a:pPr/>
              <a:t>41</a:t>
            </a:fld>
            <a:endParaRPr lang="en-US">
              <a:latin typeface="Cambria" pitchFamily="18" charset="0"/>
              <a:ea typeface="Cambria" pitchFamily="18" charset="0"/>
            </a:endParaRPr>
          </a:p>
        </p:txBody>
      </p:sp>
      <p:sp>
        <p:nvSpPr>
          <p:cNvPr id="6" name="Rectangle 5"/>
          <p:cNvSpPr/>
          <p:nvPr/>
        </p:nvSpPr>
        <p:spPr>
          <a:xfrm>
            <a:off x="228600" y="838209"/>
            <a:ext cx="11582400" cy="526297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en-US" sz="2800" dirty="0" smtClean="0">
                <a:latin typeface="Cambria" pitchFamily="18" charset="0"/>
                <a:ea typeface="Cambria" pitchFamily="18" charset="0"/>
                <a:cs typeface="Arial" panose="020B0604020202020204" pitchFamily="34" charset="0"/>
              </a:rPr>
              <a:t>The technologies which are using by </a:t>
            </a:r>
            <a:r>
              <a:rPr lang="en-US" altLang="en-US" sz="2800" dirty="0" err="1" smtClean="0">
                <a:latin typeface="Cambria" pitchFamily="18" charset="0"/>
                <a:ea typeface="Cambria" pitchFamily="18" charset="0"/>
                <a:cs typeface="Arial" panose="020B0604020202020204" pitchFamily="34" charset="0"/>
              </a:rPr>
              <a:t>most’s</a:t>
            </a:r>
            <a:r>
              <a:rPr lang="en-US" altLang="en-US" sz="2800" dirty="0" smtClean="0">
                <a:latin typeface="Cambria" pitchFamily="18" charset="0"/>
                <a:ea typeface="Cambria" pitchFamily="18" charset="0"/>
                <a:cs typeface="Arial" panose="020B0604020202020204" pitchFamily="34" charset="0"/>
              </a:rPr>
              <a:t> of the today’s ubiquitous cellular networks are come under the </a:t>
            </a:r>
            <a:r>
              <a:rPr lang="en-US" altLang="en-US" sz="2800" b="1" i="1" dirty="0" smtClean="0">
                <a:latin typeface="Cambria" pitchFamily="18" charset="0"/>
                <a:ea typeface="Cambria" pitchFamily="18" charset="0"/>
                <a:cs typeface="Arial" panose="020B0604020202020204" pitchFamily="34" charset="0"/>
              </a:rPr>
              <a:t>2G </a:t>
            </a:r>
            <a:r>
              <a:rPr lang="en-US" altLang="en-US" sz="2800" b="1" dirty="0" smtClean="0">
                <a:latin typeface="Cambria" pitchFamily="18" charset="0"/>
                <a:ea typeface="Cambria" pitchFamily="18" charset="0"/>
                <a:cs typeface="Arial" panose="020B0604020202020204" pitchFamily="34" charset="0"/>
              </a:rPr>
              <a:t>cellular standards</a:t>
            </a:r>
            <a:r>
              <a:rPr lang="en-US" altLang="en-US" sz="2800" dirty="0" smtClean="0">
                <a:latin typeface="Cambria" pitchFamily="18" charset="0"/>
                <a:ea typeface="Cambria" pitchFamily="18" charset="0"/>
                <a:cs typeface="Arial" panose="020B0604020202020204" pitchFamily="34" charset="0"/>
              </a:rPr>
              <a:t>. </a:t>
            </a:r>
          </a:p>
          <a:p>
            <a:pPr marL="285750" indent="-285750">
              <a:lnSpc>
                <a:spcPct val="150000"/>
              </a:lnSpc>
              <a:buFont typeface="Arial" panose="020B0604020202020204" pitchFamily="34" charset="0"/>
              <a:buChar char="•"/>
            </a:pPr>
            <a:r>
              <a:rPr lang="en-US" altLang="en-US" sz="2800" dirty="0" smtClean="0">
                <a:latin typeface="Cambria" pitchFamily="18" charset="0"/>
                <a:ea typeface="Cambria" pitchFamily="18" charset="0"/>
                <a:cs typeface="Arial" panose="020B0604020202020204" pitchFamily="34" charset="0"/>
              </a:rPr>
              <a:t>These are the </a:t>
            </a:r>
            <a:r>
              <a:rPr lang="en-US" altLang="en-US" sz="2800" b="1" dirty="0" smtClean="0">
                <a:solidFill>
                  <a:srgbClr val="FF0000"/>
                </a:solidFill>
                <a:latin typeface="Cambria" pitchFamily="18" charset="0"/>
                <a:ea typeface="Cambria" pitchFamily="18" charset="0"/>
                <a:cs typeface="Arial" panose="020B0604020202020204" pitchFamily="34" charset="0"/>
              </a:rPr>
              <a:t>Digital</a:t>
            </a:r>
            <a:r>
              <a:rPr lang="en-US" altLang="en-US" sz="2800" dirty="0" smtClean="0">
                <a:latin typeface="Cambria" pitchFamily="18" charset="0"/>
                <a:ea typeface="Cambria" pitchFamily="18" charset="0"/>
                <a:cs typeface="Arial" panose="020B0604020202020204" pitchFamily="34" charset="0"/>
              </a:rPr>
              <a:t> cellphone standards.</a:t>
            </a:r>
          </a:p>
          <a:p>
            <a:pPr marL="285750" indent="-285750">
              <a:lnSpc>
                <a:spcPct val="150000"/>
              </a:lnSpc>
              <a:buFont typeface="Arial" panose="020B0604020202020204" pitchFamily="34" charset="0"/>
              <a:buChar char="•"/>
            </a:pPr>
            <a:r>
              <a:rPr lang="en-US" altLang="en-US" sz="2800" dirty="0" smtClean="0">
                <a:latin typeface="Cambria" pitchFamily="18" charset="0"/>
                <a:ea typeface="Cambria" pitchFamily="18" charset="0"/>
                <a:cs typeface="Arial" panose="020B0604020202020204" pitchFamily="34" charset="0"/>
              </a:rPr>
              <a:t>Multiple Access Techniques  -- </a:t>
            </a:r>
            <a:r>
              <a:rPr lang="en-US" altLang="en-US" sz="2800" b="1" dirty="0" smtClean="0">
                <a:solidFill>
                  <a:srgbClr val="FF0000"/>
                </a:solidFill>
                <a:latin typeface="Cambria" pitchFamily="18" charset="0"/>
                <a:ea typeface="Cambria" pitchFamily="18" charset="0"/>
                <a:cs typeface="Arial" panose="020B0604020202020204" pitchFamily="34" charset="0"/>
              </a:rPr>
              <a:t>TDMA</a:t>
            </a:r>
            <a:r>
              <a:rPr lang="en-US" altLang="en-US" sz="2800" dirty="0" smtClean="0">
                <a:solidFill>
                  <a:srgbClr val="FF0000"/>
                </a:solidFill>
                <a:latin typeface="Cambria" pitchFamily="18" charset="0"/>
                <a:ea typeface="Cambria" pitchFamily="18" charset="0"/>
                <a:cs typeface="Arial" panose="020B0604020202020204" pitchFamily="34" charset="0"/>
              </a:rPr>
              <a:t> and </a:t>
            </a:r>
            <a:r>
              <a:rPr lang="en-US" altLang="en-US" sz="2800" b="1" dirty="0" smtClean="0">
                <a:solidFill>
                  <a:srgbClr val="FF0000"/>
                </a:solidFill>
                <a:latin typeface="Cambria" pitchFamily="18" charset="0"/>
                <a:ea typeface="Cambria" pitchFamily="18" charset="0"/>
                <a:cs typeface="Arial" panose="020B0604020202020204" pitchFamily="34" charset="0"/>
              </a:rPr>
              <a:t>CDMA</a:t>
            </a:r>
          </a:p>
          <a:p>
            <a:pPr marL="285750" indent="-285750">
              <a:lnSpc>
                <a:spcPct val="150000"/>
              </a:lnSpc>
              <a:buFont typeface="Arial" panose="020B0604020202020204" pitchFamily="34" charset="0"/>
              <a:buChar char="•"/>
            </a:pPr>
            <a:r>
              <a:rPr lang="en-US" altLang="en-US" sz="2800" dirty="0" smtClean="0">
                <a:latin typeface="Cambria" pitchFamily="18" charset="0"/>
                <a:ea typeface="Cambria" pitchFamily="18" charset="0"/>
                <a:cs typeface="Arial" panose="020B0604020202020204" pitchFamily="34" charset="0"/>
              </a:rPr>
              <a:t>Provide voice and data services.</a:t>
            </a:r>
          </a:p>
          <a:p>
            <a:pPr marL="285750" indent="-285750">
              <a:lnSpc>
                <a:spcPct val="150000"/>
              </a:lnSpc>
              <a:buFont typeface="Arial" panose="020B0604020202020204" pitchFamily="34" charset="0"/>
              <a:buChar char="•"/>
            </a:pPr>
            <a:r>
              <a:rPr lang="en-US" sz="2800" dirty="0" smtClean="0">
                <a:latin typeface="Cambria" pitchFamily="18" charset="0"/>
                <a:ea typeface="Cambria" pitchFamily="18" charset="0"/>
                <a:cs typeface="Arial" panose="020B0604020202020204" pitchFamily="34" charset="0"/>
              </a:rPr>
              <a:t>Data speeds of up to </a:t>
            </a:r>
            <a:r>
              <a:rPr lang="en-US" sz="2800" b="1" dirty="0" smtClean="0">
                <a:solidFill>
                  <a:srgbClr val="FF0000"/>
                </a:solidFill>
                <a:latin typeface="Cambria" pitchFamily="18" charset="0"/>
                <a:ea typeface="Cambria" pitchFamily="18" charset="0"/>
                <a:cs typeface="Arial" panose="020B0604020202020204" pitchFamily="34" charset="0"/>
              </a:rPr>
              <a:t>64 kbps</a:t>
            </a:r>
          </a:p>
          <a:p>
            <a:pPr marL="285750" indent="-285750">
              <a:lnSpc>
                <a:spcPct val="150000"/>
              </a:lnSpc>
              <a:buFont typeface="Arial" panose="020B0604020202020204" pitchFamily="34" charset="0"/>
              <a:buChar char="•"/>
            </a:pPr>
            <a:r>
              <a:rPr lang="en-US" sz="2800" dirty="0" smtClean="0">
                <a:latin typeface="Cambria" pitchFamily="18" charset="0"/>
                <a:ea typeface="Cambria" pitchFamily="18" charset="0"/>
                <a:cs typeface="Arial" panose="020B0604020202020204" pitchFamily="34" charset="0"/>
              </a:rPr>
              <a:t>Enabled services such as </a:t>
            </a:r>
            <a:r>
              <a:rPr lang="en-US" sz="2800" b="1" dirty="0" smtClean="0">
                <a:solidFill>
                  <a:srgbClr val="FF0000"/>
                </a:solidFill>
                <a:latin typeface="Cambria" pitchFamily="18" charset="0"/>
                <a:ea typeface="Cambria" pitchFamily="18" charset="0"/>
                <a:cs typeface="Arial" panose="020B0604020202020204" pitchFamily="34" charset="0"/>
              </a:rPr>
              <a:t>SMS</a:t>
            </a:r>
            <a:r>
              <a:rPr lang="en-US" sz="2800" dirty="0" smtClean="0">
                <a:solidFill>
                  <a:srgbClr val="FF0000"/>
                </a:solidFill>
                <a:latin typeface="Cambria" pitchFamily="18" charset="0"/>
                <a:ea typeface="Cambria" pitchFamily="18" charset="0"/>
                <a:cs typeface="Arial" panose="020B0604020202020204" pitchFamily="34" charset="0"/>
              </a:rPr>
              <a:t> and </a:t>
            </a:r>
            <a:r>
              <a:rPr lang="en-US" sz="2800" b="1" dirty="0" smtClean="0">
                <a:solidFill>
                  <a:srgbClr val="FF0000"/>
                </a:solidFill>
                <a:latin typeface="Cambria" pitchFamily="18" charset="0"/>
                <a:ea typeface="Cambria" pitchFamily="18" charset="0"/>
                <a:cs typeface="Arial" panose="020B0604020202020204" pitchFamily="34" charset="0"/>
              </a:rPr>
              <a:t>MMS</a:t>
            </a:r>
            <a:r>
              <a:rPr lang="en-US" sz="2800" dirty="0" smtClean="0">
                <a:solidFill>
                  <a:srgbClr val="FF0000"/>
                </a:solidFill>
                <a:latin typeface="Cambria" pitchFamily="18" charset="0"/>
                <a:ea typeface="Cambria" pitchFamily="18" charset="0"/>
                <a:cs typeface="Arial" panose="020B0604020202020204" pitchFamily="34" charset="0"/>
              </a:rPr>
              <a:t> </a:t>
            </a:r>
            <a:r>
              <a:rPr lang="en-US" sz="2800" dirty="0" smtClean="0">
                <a:latin typeface="Cambria" pitchFamily="18" charset="0"/>
                <a:ea typeface="Cambria" pitchFamily="18" charset="0"/>
                <a:cs typeface="Arial" panose="020B0604020202020204" pitchFamily="34" charset="0"/>
              </a:rPr>
              <a:t>(Multimedia Message)</a:t>
            </a:r>
          </a:p>
          <a:p>
            <a:pPr marL="285750" indent="-285750">
              <a:lnSpc>
                <a:spcPct val="150000"/>
              </a:lnSpc>
              <a:buFont typeface="Arial" panose="020B0604020202020204" pitchFamily="34" charset="0"/>
              <a:buChar char="•"/>
            </a:pPr>
            <a:r>
              <a:rPr lang="en-US" sz="2800" dirty="0" smtClean="0">
                <a:latin typeface="Cambria" pitchFamily="18" charset="0"/>
                <a:ea typeface="Cambria" pitchFamily="18" charset="0"/>
                <a:cs typeface="Arial" panose="020B0604020202020204" pitchFamily="34" charset="0"/>
              </a:rPr>
              <a:t>Provided better quality voice calls</a:t>
            </a:r>
            <a:endParaRPr lang="en-US" altLang="en-US" sz="2800" dirty="0">
              <a:latin typeface="Cambria" pitchFamily="18" charset="0"/>
              <a:ea typeface="Cambria" pitchFamily="18" charset="0"/>
              <a:cs typeface="Arial" panose="020B0604020202020204" pitchFamily="34" charset="0"/>
            </a:endParaRPr>
          </a:p>
        </p:txBody>
      </p:sp>
      <p:sp>
        <p:nvSpPr>
          <p:cNvPr id="19" name="Rectangle 2"/>
          <p:cNvSpPr txBox="1">
            <a:spLocks noChangeArrowheads="1"/>
          </p:cNvSpPr>
          <p:nvPr/>
        </p:nvSpPr>
        <p:spPr bwMode="auto">
          <a:xfrm>
            <a:off x="2209800" y="92381"/>
            <a:ext cx="8229600" cy="62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smtClean="0">
                <a:ln>
                  <a:noFill/>
                </a:ln>
                <a:solidFill>
                  <a:srgbClr val="FF0000"/>
                </a:solidFill>
                <a:effectLst/>
                <a:uLnTx/>
                <a:uFillTx/>
                <a:latin typeface="Cambria" pitchFamily="18" charset="0"/>
                <a:ea typeface="Cambria" pitchFamily="18" charset="0"/>
              </a:rPr>
              <a:t>2G- Second Generation</a:t>
            </a:r>
          </a:p>
        </p:txBody>
      </p:sp>
    </p:spTree>
    <p:extLst>
      <p:ext uri="{BB962C8B-B14F-4D97-AF65-F5344CB8AC3E}">
        <p14:creationId xmlns:p14="http://schemas.microsoft.com/office/powerpoint/2010/main" val="3099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228600" y="228600"/>
            <a:ext cx="11582400" cy="3048000"/>
          </a:xfrm>
        </p:spPr>
        <p:txBody>
          <a:bodyPr/>
          <a:lstStyle/>
          <a:p>
            <a:pPr algn="ctr">
              <a:buFontTx/>
              <a:buNone/>
            </a:pPr>
            <a:r>
              <a:rPr lang="en-US" altLang="en-US" sz="2800" b="1" u="sng" dirty="0">
                <a:latin typeface="Cambria" pitchFamily="18" charset="0"/>
                <a:ea typeface="Cambria" pitchFamily="18" charset="0"/>
              </a:rPr>
              <a:t>2G standards based on TDMA</a:t>
            </a:r>
          </a:p>
          <a:p>
            <a:pPr algn="ctr">
              <a:buFontTx/>
              <a:buNone/>
            </a:pPr>
            <a:endParaRPr lang="en-US" altLang="en-US" sz="2200" b="1" i="1" dirty="0">
              <a:latin typeface="Cambria" pitchFamily="18" charset="0"/>
              <a:ea typeface="Cambria" pitchFamily="18" charset="0"/>
            </a:endParaRPr>
          </a:p>
          <a:p>
            <a:pPr>
              <a:buFont typeface="Wingdings" panose="05000000000000000000" pitchFamily="2" charset="2"/>
              <a:buChar char="Ø"/>
            </a:pPr>
            <a:r>
              <a:rPr lang="en-US" altLang="en-US" sz="2200" b="1" i="1" dirty="0">
                <a:solidFill>
                  <a:srgbClr val="FF0000"/>
                </a:solidFill>
                <a:latin typeface="Cambria" pitchFamily="18" charset="0"/>
                <a:ea typeface="Cambria" pitchFamily="18" charset="0"/>
              </a:rPr>
              <a:t>Global System for Mobile (GSM).</a:t>
            </a:r>
          </a:p>
          <a:p>
            <a:pPr>
              <a:buFont typeface="Wingdings" panose="05000000000000000000" pitchFamily="2" charset="2"/>
              <a:buNone/>
            </a:pPr>
            <a:r>
              <a:rPr lang="en-US" altLang="en-US" sz="2200" b="1" i="1" dirty="0">
                <a:latin typeface="Cambria" pitchFamily="18" charset="0"/>
                <a:ea typeface="Cambria" pitchFamily="18" charset="0"/>
              </a:rPr>
              <a:t>	</a:t>
            </a:r>
            <a:r>
              <a:rPr lang="en-US" altLang="en-US" sz="2200" b="1" i="1" dirty="0" smtClean="0">
                <a:latin typeface="Cambria" pitchFamily="18" charset="0"/>
                <a:ea typeface="Cambria" pitchFamily="18" charset="0"/>
              </a:rPr>
              <a:t>deployed </a:t>
            </a:r>
            <a:r>
              <a:rPr lang="en-US" altLang="en-US" sz="2200" b="1" i="1" dirty="0">
                <a:latin typeface="Cambria" pitchFamily="18" charset="0"/>
                <a:ea typeface="Cambria" pitchFamily="18" charset="0"/>
              </a:rPr>
              <a:t>widely in Europe, Asia, </a:t>
            </a:r>
            <a:r>
              <a:rPr lang="en-US" altLang="en-US" sz="2200" b="1" i="1" dirty="0" smtClean="0">
                <a:latin typeface="Cambria" pitchFamily="18" charset="0"/>
                <a:ea typeface="Cambria" pitchFamily="18" charset="0"/>
              </a:rPr>
              <a:t>Australia, South </a:t>
            </a:r>
            <a:r>
              <a:rPr lang="en-US" altLang="en-US" sz="2200" b="1" i="1" dirty="0">
                <a:latin typeface="Cambria" pitchFamily="18" charset="0"/>
                <a:ea typeface="Cambria" pitchFamily="18" charset="0"/>
              </a:rPr>
              <a:t>America, and some parts of the US.</a:t>
            </a:r>
            <a:r>
              <a:rPr lang="en-US" altLang="en-US" sz="2200" dirty="0">
                <a:latin typeface="Cambria" pitchFamily="18" charset="0"/>
                <a:ea typeface="Cambria" pitchFamily="18" charset="0"/>
              </a:rPr>
              <a:t> </a:t>
            </a:r>
            <a:endParaRPr lang="en-US" altLang="en-US" sz="2200" b="1" i="1" dirty="0">
              <a:latin typeface="Cambria" pitchFamily="18" charset="0"/>
              <a:ea typeface="Cambria" pitchFamily="18" charset="0"/>
            </a:endParaRPr>
          </a:p>
          <a:p>
            <a:pPr>
              <a:buFont typeface="Wingdings" panose="05000000000000000000" pitchFamily="2" charset="2"/>
              <a:buChar char="Ø"/>
            </a:pPr>
            <a:r>
              <a:rPr lang="en-US" altLang="en-US" sz="2200" b="1" i="1" dirty="0">
                <a:solidFill>
                  <a:srgbClr val="FF0000"/>
                </a:solidFill>
                <a:latin typeface="Cambria" pitchFamily="18" charset="0"/>
                <a:ea typeface="Cambria" pitchFamily="18" charset="0"/>
              </a:rPr>
              <a:t>Interim standard 136 (IS-136).</a:t>
            </a:r>
          </a:p>
          <a:p>
            <a:pPr>
              <a:buFont typeface="Wingdings" panose="05000000000000000000" pitchFamily="2" charset="2"/>
              <a:buNone/>
            </a:pPr>
            <a:r>
              <a:rPr lang="en-US" altLang="en-US" sz="2200" b="1" i="1" dirty="0">
                <a:latin typeface="Cambria" pitchFamily="18" charset="0"/>
                <a:ea typeface="Cambria" pitchFamily="18" charset="0"/>
              </a:rPr>
              <a:t>	</a:t>
            </a:r>
            <a:r>
              <a:rPr lang="en-US" altLang="en-US" sz="2200" b="1" i="1" dirty="0" smtClean="0">
                <a:latin typeface="Cambria" pitchFamily="18" charset="0"/>
                <a:ea typeface="Cambria" pitchFamily="18" charset="0"/>
              </a:rPr>
              <a:t>widely </a:t>
            </a:r>
            <a:r>
              <a:rPr lang="en-US" altLang="en-US" sz="2200" b="1" i="1" dirty="0">
                <a:latin typeface="Cambria" pitchFamily="18" charset="0"/>
                <a:ea typeface="Cambria" pitchFamily="18" charset="0"/>
              </a:rPr>
              <a:t>used in North America, South America, </a:t>
            </a:r>
            <a:r>
              <a:rPr lang="en-US" altLang="en-US" sz="2200" b="1" i="1" dirty="0" smtClean="0">
                <a:latin typeface="Cambria" pitchFamily="18" charset="0"/>
                <a:ea typeface="Cambria" pitchFamily="18" charset="0"/>
              </a:rPr>
              <a:t>and Australia</a:t>
            </a:r>
            <a:r>
              <a:rPr lang="en-US" altLang="en-US" sz="2200" b="1" i="1" dirty="0">
                <a:latin typeface="Cambria" pitchFamily="18" charset="0"/>
                <a:ea typeface="Cambria" pitchFamily="18" charset="0"/>
              </a:rPr>
              <a:t>.</a:t>
            </a:r>
          </a:p>
          <a:p>
            <a:pPr>
              <a:buFont typeface="Wingdings" panose="05000000000000000000" pitchFamily="2" charset="2"/>
              <a:buChar char="Ø"/>
            </a:pPr>
            <a:r>
              <a:rPr lang="en-US" altLang="en-US" sz="2200" b="1" i="1" dirty="0">
                <a:solidFill>
                  <a:srgbClr val="FF0000"/>
                </a:solidFill>
                <a:latin typeface="Cambria" pitchFamily="18" charset="0"/>
                <a:ea typeface="Cambria" pitchFamily="18" charset="0"/>
              </a:rPr>
              <a:t>Pacific Digital Cellular (PDC). </a:t>
            </a:r>
          </a:p>
          <a:p>
            <a:pPr>
              <a:buFont typeface="Wingdings" panose="05000000000000000000" pitchFamily="2" charset="2"/>
              <a:buNone/>
            </a:pPr>
            <a:r>
              <a:rPr lang="en-US" altLang="en-US" sz="2200" b="1" dirty="0">
                <a:latin typeface="Cambria" pitchFamily="18" charset="0"/>
                <a:ea typeface="Cambria" pitchFamily="18" charset="0"/>
              </a:rPr>
              <a:t>	 </a:t>
            </a:r>
            <a:r>
              <a:rPr lang="en-US" altLang="en-US" sz="2200" b="1" dirty="0" smtClean="0">
                <a:latin typeface="Cambria" pitchFamily="18" charset="0"/>
                <a:ea typeface="Cambria" pitchFamily="18" charset="0"/>
              </a:rPr>
              <a:t>Japanese </a:t>
            </a:r>
            <a:r>
              <a:rPr lang="en-US" altLang="en-US" sz="2200" b="1" dirty="0">
                <a:latin typeface="Cambria" pitchFamily="18" charset="0"/>
                <a:ea typeface="Cambria" pitchFamily="18" charset="0"/>
              </a:rPr>
              <a:t>TDMA standard that is similar to IS-136.</a:t>
            </a:r>
          </a:p>
          <a:p>
            <a:endParaRPr lang="en-US" altLang="en-US" sz="2200" b="1" i="1" dirty="0">
              <a:latin typeface="Cambria" pitchFamily="18" charset="0"/>
              <a:ea typeface="Cambria" pitchFamily="18" charset="0"/>
            </a:endParaRPr>
          </a:p>
        </p:txBody>
      </p:sp>
      <p:sp>
        <p:nvSpPr>
          <p:cNvPr id="5" name="Rectangle 3"/>
          <p:cNvSpPr txBox="1">
            <a:spLocks noChangeArrowheads="1"/>
          </p:cNvSpPr>
          <p:nvPr/>
        </p:nvSpPr>
        <p:spPr bwMode="auto">
          <a:xfrm>
            <a:off x="381000" y="4114800"/>
            <a:ext cx="11430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en-US" sz="2800" b="1" u="sng" dirty="0">
                <a:latin typeface="Cambria" pitchFamily="18" charset="0"/>
                <a:ea typeface="Cambria" pitchFamily="18" charset="0"/>
              </a:rPr>
              <a:t>2G standards based on </a:t>
            </a:r>
            <a:r>
              <a:rPr lang="en-US" altLang="en-US" sz="2800" b="1" u="sng" dirty="0" smtClean="0">
                <a:latin typeface="Cambria" pitchFamily="18" charset="0"/>
                <a:ea typeface="Cambria" pitchFamily="18" charset="0"/>
              </a:rPr>
              <a:t>CDMA</a:t>
            </a:r>
          </a:p>
          <a:p>
            <a:pPr>
              <a:buFont typeface="Wingdings" panose="05000000000000000000" pitchFamily="2" charset="2"/>
              <a:buChar char="Ø"/>
            </a:pPr>
            <a:endParaRPr lang="en-US" altLang="en-US" sz="2200" b="1" i="1" dirty="0" smtClean="0">
              <a:solidFill>
                <a:srgbClr val="FF0000"/>
              </a:solidFill>
              <a:latin typeface="Cambria" pitchFamily="18" charset="0"/>
              <a:ea typeface="Cambria" pitchFamily="18" charset="0"/>
            </a:endParaRPr>
          </a:p>
          <a:p>
            <a:pPr>
              <a:buFont typeface="Wingdings" panose="05000000000000000000" pitchFamily="2" charset="2"/>
              <a:buChar char="Ø"/>
            </a:pPr>
            <a:r>
              <a:rPr lang="en-US" altLang="en-US" sz="2200" b="1" i="1" dirty="0" smtClean="0">
                <a:solidFill>
                  <a:srgbClr val="FF0000"/>
                </a:solidFill>
                <a:latin typeface="Cambria" pitchFamily="18" charset="0"/>
                <a:ea typeface="Cambria" pitchFamily="18" charset="0"/>
              </a:rPr>
              <a:t>Interim </a:t>
            </a:r>
            <a:r>
              <a:rPr lang="en-US" altLang="en-US" sz="2200" b="1" i="1" dirty="0">
                <a:solidFill>
                  <a:srgbClr val="FF0000"/>
                </a:solidFill>
                <a:latin typeface="Cambria" pitchFamily="18" charset="0"/>
                <a:ea typeface="Cambria" pitchFamily="18" charset="0"/>
              </a:rPr>
              <a:t>standard 95 (IS-95) </a:t>
            </a:r>
            <a:endParaRPr lang="en-US" altLang="en-US" sz="2200" b="1" i="1" dirty="0" smtClean="0">
              <a:solidFill>
                <a:srgbClr val="FF0000"/>
              </a:solidFill>
              <a:latin typeface="Cambria" pitchFamily="18" charset="0"/>
              <a:ea typeface="Cambria" pitchFamily="18" charset="0"/>
            </a:endParaRPr>
          </a:p>
          <a:p>
            <a:pPr>
              <a:buFont typeface="Wingdings" panose="05000000000000000000" pitchFamily="2" charset="2"/>
              <a:buChar char="Ø"/>
            </a:pPr>
            <a:r>
              <a:rPr lang="en-US" altLang="en-US" sz="2200" b="1" i="1" dirty="0" smtClean="0">
                <a:latin typeface="Cambria" pitchFamily="18" charset="0"/>
                <a:ea typeface="Cambria" pitchFamily="18" charset="0"/>
              </a:rPr>
              <a:t>It </a:t>
            </a:r>
            <a:r>
              <a:rPr lang="en-US" altLang="en-US" sz="2200" b="1" i="1" dirty="0">
                <a:latin typeface="Cambria" pitchFamily="18" charset="0"/>
                <a:ea typeface="Cambria" pitchFamily="18" charset="0"/>
              </a:rPr>
              <a:t>is also known as</a:t>
            </a:r>
            <a:r>
              <a:rPr lang="en-US" altLang="en-US" sz="2200" b="1" i="1" dirty="0">
                <a:solidFill>
                  <a:srgbClr val="FF0000"/>
                </a:solidFill>
                <a:latin typeface="Cambria" pitchFamily="18" charset="0"/>
                <a:ea typeface="Cambria" pitchFamily="18" charset="0"/>
              </a:rPr>
              <a:t> </a:t>
            </a:r>
            <a:r>
              <a:rPr lang="en-US" altLang="en-US" sz="2200" b="1" i="1" dirty="0" err="1">
                <a:solidFill>
                  <a:srgbClr val="FF0000"/>
                </a:solidFill>
                <a:latin typeface="Cambria" pitchFamily="18" charset="0"/>
                <a:ea typeface="Cambria" pitchFamily="18" charset="0"/>
              </a:rPr>
              <a:t>cdmaOne</a:t>
            </a:r>
            <a:r>
              <a:rPr lang="en-US" altLang="en-US" sz="2200" b="1" i="1" dirty="0">
                <a:solidFill>
                  <a:srgbClr val="FF0000"/>
                </a:solidFill>
                <a:latin typeface="Cambria" pitchFamily="18" charset="0"/>
                <a:ea typeface="Cambria" pitchFamily="18" charset="0"/>
              </a:rPr>
              <a:t>.</a:t>
            </a:r>
          </a:p>
          <a:p>
            <a:pPr>
              <a:buFontTx/>
              <a:buNone/>
            </a:pPr>
            <a:r>
              <a:rPr lang="en-US" altLang="en-US" sz="2200" b="1" i="1" dirty="0" smtClean="0">
                <a:latin typeface="Cambria" pitchFamily="18" charset="0"/>
                <a:ea typeface="Cambria" pitchFamily="18" charset="0"/>
              </a:rPr>
              <a:t>	</a:t>
            </a:r>
            <a:r>
              <a:rPr lang="en-US" altLang="en-US" sz="2200" b="1" i="1" dirty="0">
                <a:latin typeface="Cambria" pitchFamily="18" charset="0"/>
                <a:ea typeface="Cambria" pitchFamily="18" charset="0"/>
              </a:rPr>
              <a:t>widely deployed by carriers in North </a:t>
            </a:r>
            <a:r>
              <a:rPr lang="en-US" altLang="en-US" sz="2200" b="1" i="1" dirty="0" smtClean="0">
                <a:latin typeface="Cambria" pitchFamily="18" charset="0"/>
                <a:ea typeface="Cambria" pitchFamily="18" charset="0"/>
              </a:rPr>
              <a:t>America</a:t>
            </a:r>
            <a:r>
              <a:rPr lang="en-US" altLang="en-US" sz="2200" b="1" i="1" dirty="0">
                <a:latin typeface="Cambria" pitchFamily="18" charset="0"/>
                <a:ea typeface="Cambria" pitchFamily="18" charset="0"/>
              </a:rPr>
              <a:t>, as well as in Korea, Japan, China, South America, and Australia</a:t>
            </a:r>
            <a:r>
              <a:rPr lang="en-US" altLang="en-US" sz="2000" b="1" i="1" dirty="0">
                <a:latin typeface="Cambria" pitchFamily="18" charset="0"/>
                <a:ea typeface="Cambria" pitchFamily="18" charset="0"/>
              </a:rPr>
              <a:t>.</a:t>
            </a:r>
          </a:p>
        </p:txBody>
      </p:sp>
    </p:spTree>
    <p:extLst>
      <p:ext uri="{BB962C8B-B14F-4D97-AF65-F5344CB8AC3E}">
        <p14:creationId xmlns:p14="http://schemas.microsoft.com/office/powerpoint/2010/main" val="273015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arn(inVertical)">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483">
                                            <p:txEl>
                                              <p:pRg st="2" end="2"/>
                                            </p:txEl>
                                          </p:spTgt>
                                        </p:tgtEl>
                                        <p:attrNameLst>
                                          <p:attrName>style.visibility</p:attrName>
                                        </p:attrNameLst>
                                      </p:cBhvr>
                                      <p:to>
                                        <p:strVal val="visible"/>
                                      </p:to>
                                    </p:set>
                                    <p:animEffect transition="in" filter="barn(inVertical)">
                                      <p:cBhvr>
                                        <p:cTn id="12" dur="500"/>
                                        <p:tgtEl>
                                          <p:spTgt spid="204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483">
                                            <p:txEl>
                                              <p:pRg st="3" end="3"/>
                                            </p:txEl>
                                          </p:spTgt>
                                        </p:tgtEl>
                                        <p:attrNameLst>
                                          <p:attrName>style.visibility</p:attrName>
                                        </p:attrNameLst>
                                      </p:cBhvr>
                                      <p:to>
                                        <p:strVal val="visible"/>
                                      </p:to>
                                    </p:set>
                                    <p:animEffect transition="in" filter="barn(inVertical)">
                                      <p:cBhvr>
                                        <p:cTn id="17" dur="500"/>
                                        <p:tgtEl>
                                          <p:spTgt spid="204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483">
                                            <p:txEl>
                                              <p:pRg st="4" end="4"/>
                                            </p:txEl>
                                          </p:spTgt>
                                        </p:tgtEl>
                                        <p:attrNameLst>
                                          <p:attrName>style.visibility</p:attrName>
                                        </p:attrNameLst>
                                      </p:cBhvr>
                                      <p:to>
                                        <p:strVal val="visible"/>
                                      </p:to>
                                    </p:set>
                                    <p:animEffect transition="in" filter="barn(inVertical)">
                                      <p:cBhvr>
                                        <p:cTn id="22" dur="500"/>
                                        <p:tgtEl>
                                          <p:spTgt spid="204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animEffect transition="in" filter="barn(inVertical)">
                                      <p:cBhvr>
                                        <p:cTn id="27" dur="500"/>
                                        <p:tgtEl>
                                          <p:spTgt spid="204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0483">
                                            <p:txEl>
                                              <p:pRg st="6" end="6"/>
                                            </p:txEl>
                                          </p:spTgt>
                                        </p:tgtEl>
                                        <p:attrNameLst>
                                          <p:attrName>style.visibility</p:attrName>
                                        </p:attrNameLst>
                                      </p:cBhvr>
                                      <p:to>
                                        <p:strVal val="visible"/>
                                      </p:to>
                                    </p:set>
                                    <p:animEffect transition="in" filter="barn(inVertical)">
                                      <p:cBhvr>
                                        <p:cTn id="32" dur="500"/>
                                        <p:tgtEl>
                                          <p:spTgt spid="2048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0483">
                                            <p:txEl>
                                              <p:pRg st="7" end="7"/>
                                            </p:txEl>
                                          </p:spTgt>
                                        </p:tgtEl>
                                        <p:attrNameLst>
                                          <p:attrName>style.visibility</p:attrName>
                                        </p:attrNameLst>
                                      </p:cBhvr>
                                      <p:to>
                                        <p:strVal val="visible"/>
                                      </p:to>
                                    </p:set>
                                    <p:animEffect transition="in" filter="barn(inVertical)">
                                      <p:cBhvr>
                                        <p:cTn id="37" dur="500"/>
                                        <p:tgtEl>
                                          <p:spTgt spid="2048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4179570">
              <a:lnSpc>
                <a:spcPct val="100000"/>
              </a:lnSpc>
              <a:spcBef>
                <a:spcPts val="100"/>
              </a:spcBef>
            </a:pPr>
            <a:r>
              <a:rPr dirty="0"/>
              <a:t>Evolution</a:t>
            </a:r>
            <a:r>
              <a:rPr spc="-145" dirty="0"/>
              <a:t> </a:t>
            </a:r>
            <a:r>
              <a:rPr dirty="0"/>
              <a:t>to</a:t>
            </a:r>
            <a:r>
              <a:rPr spc="-140" dirty="0"/>
              <a:t> </a:t>
            </a:r>
            <a:r>
              <a:rPr spc="-25" dirty="0"/>
              <a:t>2G</a:t>
            </a:r>
          </a:p>
        </p:txBody>
      </p:sp>
      <p:pic>
        <p:nvPicPr>
          <p:cNvPr id="3" name="object 3"/>
          <p:cNvPicPr/>
          <p:nvPr/>
        </p:nvPicPr>
        <p:blipFill>
          <a:blip r:embed="rId2" cstate="print"/>
          <a:stretch>
            <a:fillRect/>
          </a:stretch>
        </p:blipFill>
        <p:spPr>
          <a:xfrm>
            <a:off x="211119" y="1577803"/>
            <a:ext cx="11875324" cy="4766620"/>
          </a:xfrm>
          <a:prstGeom prst="rect">
            <a:avLst/>
          </a:prstGeom>
        </p:spPr>
      </p:pic>
      <p:sp>
        <p:nvSpPr>
          <p:cNvPr id="4" name="object 4"/>
          <p:cNvSpPr txBox="1"/>
          <p:nvPr/>
        </p:nvSpPr>
        <p:spPr>
          <a:xfrm>
            <a:off x="7230836" y="6177647"/>
            <a:ext cx="239204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Credit</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Qualcomm</a:t>
            </a:r>
            <a:endParaRPr sz="1800">
              <a:latin typeface="Calibri"/>
              <a:cs typeface="Calibri"/>
            </a:endParaRPr>
          </a:p>
        </p:txBody>
      </p:sp>
    </p:spTree>
    <p:extLst>
      <p:ext uri="{BB962C8B-B14F-4D97-AF65-F5344CB8AC3E}">
        <p14:creationId xmlns:p14="http://schemas.microsoft.com/office/powerpoint/2010/main" val="10389960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4268716" y="178157"/>
            <a:ext cx="3649345" cy="689932"/>
          </a:xfrm>
          <a:prstGeom prst="rect">
            <a:avLst/>
          </a:prstGeom>
        </p:spPr>
        <p:txBody>
          <a:bodyPr vert="horz" wrap="square" lIns="0" tIns="12700" rIns="0" bIns="0" rtlCol="0">
            <a:spAutoFit/>
          </a:bodyPr>
          <a:lstStyle/>
          <a:p>
            <a:pPr marL="12700">
              <a:lnSpc>
                <a:spcPct val="100000"/>
              </a:lnSpc>
              <a:spcBef>
                <a:spcPts val="100"/>
              </a:spcBef>
              <a:tabLst>
                <a:tab pos="2999105" algn="l"/>
              </a:tabLst>
            </a:pPr>
            <a:r>
              <a:rPr dirty="0"/>
              <a:t>Evolution</a:t>
            </a:r>
            <a:r>
              <a:rPr spc="-220" dirty="0"/>
              <a:t> </a:t>
            </a:r>
            <a:r>
              <a:rPr spc="-25" dirty="0"/>
              <a:t>to</a:t>
            </a:r>
            <a:r>
              <a:rPr dirty="0"/>
              <a:t>	</a:t>
            </a:r>
            <a:r>
              <a:rPr spc="-25" dirty="0"/>
              <a:t>2G</a:t>
            </a:r>
          </a:p>
        </p:txBody>
      </p:sp>
      <p:grpSp>
        <p:nvGrpSpPr>
          <p:cNvPr id="4" name="object 4"/>
          <p:cNvGrpSpPr/>
          <p:nvPr/>
        </p:nvGrpSpPr>
        <p:grpSpPr>
          <a:xfrm>
            <a:off x="320444" y="1639691"/>
            <a:ext cx="11856720" cy="3948429"/>
            <a:chOff x="320444" y="1639691"/>
            <a:chExt cx="11856720" cy="3948429"/>
          </a:xfrm>
        </p:grpSpPr>
        <p:pic>
          <p:nvPicPr>
            <p:cNvPr id="5" name="object 5"/>
            <p:cNvPicPr/>
            <p:nvPr/>
          </p:nvPicPr>
          <p:blipFill>
            <a:blip r:embed="rId3" cstate="print"/>
            <a:stretch>
              <a:fillRect/>
            </a:stretch>
          </p:blipFill>
          <p:spPr>
            <a:xfrm>
              <a:off x="320444" y="1639691"/>
              <a:ext cx="5899093" cy="3947916"/>
            </a:xfrm>
            <a:prstGeom prst="rect">
              <a:avLst/>
            </a:prstGeom>
          </p:spPr>
        </p:pic>
        <p:pic>
          <p:nvPicPr>
            <p:cNvPr id="6" name="object 6"/>
            <p:cNvPicPr/>
            <p:nvPr/>
          </p:nvPicPr>
          <p:blipFill>
            <a:blip r:embed="rId4" cstate="print"/>
            <a:stretch>
              <a:fillRect/>
            </a:stretch>
          </p:blipFill>
          <p:spPr>
            <a:xfrm>
              <a:off x="5681472" y="1764792"/>
              <a:ext cx="6495297" cy="2433828"/>
            </a:xfrm>
            <a:prstGeom prst="rect">
              <a:avLst/>
            </a:prstGeom>
          </p:spPr>
        </p:pic>
      </p:grpSp>
      <p:grpSp>
        <p:nvGrpSpPr>
          <p:cNvPr id="7" name="object 7"/>
          <p:cNvGrpSpPr/>
          <p:nvPr/>
        </p:nvGrpSpPr>
        <p:grpSpPr>
          <a:xfrm>
            <a:off x="1868680" y="5725934"/>
            <a:ext cx="2378711" cy="385445"/>
            <a:chOff x="1868677" y="5725924"/>
            <a:chExt cx="2378710" cy="385445"/>
          </a:xfrm>
        </p:grpSpPr>
        <p:sp>
          <p:nvSpPr>
            <p:cNvPr id="8" name="object 8"/>
            <p:cNvSpPr/>
            <p:nvPr/>
          </p:nvSpPr>
          <p:spPr>
            <a:xfrm>
              <a:off x="1881377" y="5738624"/>
              <a:ext cx="2353310" cy="360045"/>
            </a:xfrm>
            <a:custGeom>
              <a:avLst/>
              <a:gdLst/>
              <a:ahLst/>
              <a:cxnLst/>
              <a:rect l="l" t="t" r="r" b="b"/>
              <a:pathLst>
                <a:path w="2353310" h="360045">
                  <a:moveTo>
                    <a:pt x="2293112" y="0"/>
                  </a:moveTo>
                  <a:lnTo>
                    <a:pt x="59944" y="0"/>
                  </a:lnTo>
                  <a:lnTo>
                    <a:pt x="36609" y="4710"/>
                  </a:lnTo>
                  <a:lnTo>
                    <a:pt x="17556" y="17556"/>
                  </a:lnTo>
                  <a:lnTo>
                    <a:pt x="4710" y="36609"/>
                  </a:lnTo>
                  <a:lnTo>
                    <a:pt x="0" y="59943"/>
                  </a:lnTo>
                  <a:lnTo>
                    <a:pt x="0" y="299719"/>
                  </a:lnTo>
                  <a:lnTo>
                    <a:pt x="4710" y="323054"/>
                  </a:lnTo>
                  <a:lnTo>
                    <a:pt x="17556" y="342107"/>
                  </a:lnTo>
                  <a:lnTo>
                    <a:pt x="36609" y="354953"/>
                  </a:lnTo>
                  <a:lnTo>
                    <a:pt x="59944" y="359663"/>
                  </a:lnTo>
                  <a:lnTo>
                    <a:pt x="2293112" y="359663"/>
                  </a:lnTo>
                  <a:lnTo>
                    <a:pt x="2316446" y="354953"/>
                  </a:lnTo>
                  <a:lnTo>
                    <a:pt x="2335499" y="342107"/>
                  </a:lnTo>
                  <a:lnTo>
                    <a:pt x="2348345" y="323054"/>
                  </a:lnTo>
                  <a:lnTo>
                    <a:pt x="2353056" y="299719"/>
                  </a:lnTo>
                  <a:lnTo>
                    <a:pt x="2353056" y="59943"/>
                  </a:lnTo>
                  <a:lnTo>
                    <a:pt x="2348345" y="36609"/>
                  </a:lnTo>
                  <a:lnTo>
                    <a:pt x="2335499" y="17556"/>
                  </a:lnTo>
                  <a:lnTo>
                    <a:pt x="2316446" y="4710"/>
                  </a:lnTo>
                  <a:lnTo>
                    <a:pt x="2293112" y="0"/>
                  </a:lnTo>
                  <a:close/>
                </a:path>
              </a:pathLst>
            </a:custGeom>
            <a:solidFill>
              <a:srgbClr val="00AFEF"/>
            </a:solidFill>
          </p:spPr>
          <p:txBody>
            <a:bodyPr wrap="square" lIns="0" tIns="0" rIns="0" bIns="0" rtlCol="0"/>
            <a:lstStyle/>
            <a:p>
              <a:endParaRPr/>
            </a:p>
          </p:txBody>
        </p:sp>
        <p:sp>
          <p:nvSpPr>
            <p:cNvPr id="9" name="object 9"/>
            <p:cNvSpPr/>
            <p:nvPr/>
          </p:nvSpPr>
          <p:spPr>
            <a:xfrm>
              <a:off x="1881377" y="5738624"/>
              <a:ext cx="2353310" cy="360045"/>
            </a:xfrm>
            <a:custGeom>
              <a:avLst/>
              <a:gdLst/>
              <a:ahLst/>
              <a:cxnLst/>
              <a:rect l="l" t="t" r="r" b="b"/>
              <a:pathLst>
                <a:path w="2353310" h="360045">
                  <a:moveTo>
                    <a:pt x="0" y="59943"/>
                  </a:moveTo>
                  <a:lnTo>
                    <a:pt x="4710" y="36609"/>
                  </a:lnTo>
                  <a:lnTo>
                    <a:pt x="17556" y="17556"/>
                  </a:lnTo>
                  <a:lnTo>
                    <a:pt x="36609" y="4710"/>
                  </a:lnTo>
                  <a:lnTo>
                    <a:pt x="59944" y="0"/>
                  </a:lnTo>
                  <a:lnTo>
                    <a:pt x="2293112" y="0"/>
                  </a:lnTo>
                  <a:lnTo>
                    <a:pt x="2316446" y="4710"/>
                  </a:lnTo>
                  <a:lnTo>
                    <a:pt x="2335499" y="17556"/>
                  </a:lnTo>
                  <a:lnTo>
                    <a:pt x="2348345" y="36609"/>
                  </a:lnTo>
                  <a:lnTo>
                    <a:pt x="2353056" y="59943"/>
                  </a:lnTo>
                  <a:lnTo>
                    <a:pt x="2353056" y="299719"/>
                  </a:lnTo>
                  <a:lnTo>
                    <a:pt x="2348345" y="323054"/>
                  </a:lnTo>
                  <a:lnTo>
                    <a:pt x="2335499" y="342107"/>
                  </a:lnTo>
                  <a:lnTo>
                    <a:pt x="2316446" y="354953"/>
                  </a:lnTo>
                  <a:lnTo>
                    <a:pt x="2293112" y="359663"/>
                  </a:lnTo>
                  <a:lnTo>
                    <a:pt x="59944" y="359663"/>
                  </a:lnTo>
                  <a:lnTo>
                    <a:pt x="36609" y="354953"/>
                  </a:lnTo>
                  <a:lnTo>
                    <a:pt x="17556" y="342107"/>
                  </a:lnTo>
                  <a:lnTo>
                    <a:pt x="4710" y="323054"/>
                  </a:lnTo>
                  <a:lnTo>
                    <a:pt x="0" y="299719"/>
                  </a:lnTo>
                  <a:lnTo>
                    <a:pt x="0" y="59943"/>
                  </a:lnTo>
                  <a:close/>
                </a:path>
              </a:pathLst>
            </a:custGeom>
            <a:ln w="25400">
              <a:solidFill>
                <a:srgbClr val="FFFFFF"/>
              </a:solidFill>
            </a:ln>
          </p:spPr>
          <p:txBody>
            <a:bodyPr wrap="square" lIns="0" tIns="0" rIns="0" bIns="0" rtlCol="0"/>
            <a:lstStyle/>
            <a:p>
              <a:endParaRPr/>
            </a:p>
          </p:txBody>
        </p:sp>
      </p:grpSp>
      <p:sp>
        <p:nvSpPr>
          <p:cNvPr id="10" name="object 10"/>
          <p:cNvSpPr txBox="1"/>
          <p:nvPr/>
        </p:nvSpPr>
        <p:spPr>
          <a:xfrm>
            <a:off x="1943235" y="5767902"/>
            <a:ext cx="1808480" cy="243656"/>
          </a:xfrm>
          <a:prstGeom prst="rect">
            <a:avLst/>
          </a:prstGeom>
        </p:spPr>
        <p:txBody>
          <a:bodyPr vert="horz" wrap="square" lIns="0" tIns="12700" rIns="0" bIns="0" rtlCol="0">
            <a:spAutoFit/>
          </a:bodyPr>
          <a:lstStyle/>
          <a:p>
            <a:pPr marL="12700">
              <a:lnSpc>
                <a:spcPct val="100000"/>
              </a:lnSpc>
              <a:spcBef>
                <a:spcPts val="100"/>
              </a:spcBef>
            </a:pPr>
            <a:r>
              <a:rPr sz="1500" spc="-10" dirty="0">
                <a:solidFill>
                  <a:srgbClr val="FFFFFF"/>
                </a:solidFill>
                <a:latin typeface="Calibri"/>
                <a:cs typeface="Calibri"/>
              </a:rPr>
              <a:t>Frequency</a:t>
            </a:r>
            <a:r>
              <a:rPr sz="1500" spc="-20" dirty="0">
                <a:solidFill>
                  <a:srgbClr val="FFFFFF"/>
                </a:solidFill>
                <a:latin typeface="Calibri"/>
                <a:cs typeface="Calibri"/>
              </a:rPr>
              <a:t> </a:t>
            </a:r>
            <a:r>
              <a:rPr sz="1500" spc="-25" dirty="0">
                <a:solidFill>
                  <a:srgbClr val="FFFFFF"/>
                </a:solidFill>
                <a:latin typeface="Calibri"/>
                <a:cs typeface="Calibri"/>
              </a:rPr>
              <a:t>re-</a:t>
            </a:r>
            <a:r>
              <a:rPr sz="1500" dirty="0">
                <a:solidFill>
                  <a:srgbClr val="FFFFFF"/>
                </a:solidFill>
                <a:latin typeface="Calibri"/>
                <a:cs typeface="Calibri"/>
              </a:rPr>
              <a:t>use</a:t>
            </a:r>
            <a:r>
              <a:rPr sz="1500" spc="5" dirty="0">
                <a:solidFill>
                  <a:srgbClr val="FFFFFF"/>
                </a:solidFill>
                <a:latin typeface="Calibri"/>
                <a:cs typeface="Calibri"/>
              </a:rPr>
              <a:t> </a:t>
            </a:r>
            <a:r>
              <a:rPr sz="1500" dirty="0">
                <a:solidFill>
                  <a:srgbClr val="FFFFFF"/>
                </a:solidFill>
                <a:latin typeface="Calibri"/>
                <a:cs typeface="Calibri"/>
              </a:rPr>
              <a:t>in</a:t>
            </a:r>
            <a:r>
              <a:rPr sz="1500" spc="-15" dirty="0">
                <a:solidFill>
                  <a:srgbClr val="FFFFFF"/>
                </a:solidFill>
                <a:latin typeface="Calibri"/>
                <a:cs typeface="Calibri"/>
              </a:rPr>
              <a:t> </a:t>
            </a:r>
            <a:r>
              <a:rPr sz="1500" spc="-25" dirty="0">
                <a:solidFill>
                  <a:srgbClr val="FFFFFF"/>
                </a:solidFill>
                <a:latin typeface="Calibri"/>
                <a:cs typeface="Calibri"/>
              </a:rPr>
              <a:t>2G</a:t>
            </a:r>
            <a:endParaRPr sz="1500">
              <a:latin typeface="Calibri"/>
              <a:cs typeface="Calibri"/>
            </a:endParaRPr>
          </a:p>
        </p:txBody>
      </p:sp>
      <p:sp>
        <p:nvSpPr>
          <p:cNvPr id="11" name="object 11"/>
          <p:cNvSpPr txBox="1"/>
          <p:nvPr/>
        </p:nvSpPr>
        <p:spPr>
          <a:xfrm>
            <a:off x="7019824" y="5903478"/>
            <a:ext cx="239204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Credit</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Qualcomm</a:t>
            </a:r>
            <a:endParaRPr sz="1800">
              <a:latin typeface="Calibri"/>
              <a:cs typeface="Calibri"/>
            </a:endParaRPr>
          </a:p>
        </p:txBody>
      </p:sp>
      <p:pic>
        <p:nvPicPr>
          <p:cNvPr id="12" name="object 12"/>
          <p:cNvPicPr/>
          <p:nvPr/>
        </p:nvPicPr>
        <p:blipFill>
          <a:blip r:embed="rId5" cstate="print"/>
          <a:stretch>
            <a:fillRect/>
          </a:stretch>
        </p:blipFill>
        <p:spPr>
          <a:xfrm>
            <a:off x="83819" y="79252"/>
            <a:ext cx="12108180" cy="6699503"/>
          </a:xfrm>
          <a:prstGeom prst="rect">
            <a:avLst/>
          </a:prstGeom>
        </p:spPr>
      </p:pic>
    </p:spTree>
    <p:extLst>
      <p:ext uri="{BB962C8B-B14F-4D97-AF65-F5344CB8AC3E}">
        <p14:creationId xmlns:p14="http://schemas.microsoft.com/office/powerpoint/2010/main" val="3396641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1060597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87053" y="228600"/>
            <a:ext cx="4737195"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Multiple Access Techniques</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307949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855" y="3844159"/>
            <a:ext cx="836832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685800"/>
            <a:ext cx="806492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911255" y="228600"/>
            <a:ext cx="7088800"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Time division multiple Access Techniques</a:t>
            </a:r>
            <a:endParaRPr lang="en-US" altLang="en-US" sz="2800" b="1" dirty="0">
              <a:solidFill>
                <a:srgbClr val="000099"/>
              </a:solidFill>
              <a:latin typeface="Cambria" pitchFamily="18" charset="0"/>
              <a:ea typeface="Cambria" pitchFamily="18" charset="0"/>
            </a:endParaRPr>
          </a:p>
        </p:txBody>
      </p:sp>
      <p:sp>
        <p:nvSpPr>
          <p:cNvPr id="7" name="Rectangle 6"/>
          <p:cNvSpPr/>
          <p:nvPr/>
        </p:nvSpPr>
        <p:spPr>
          <a:xfrm>
            <a:off x="1645319" y="3048000"/>
            <a:ext cx="7983276"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Frequency division multiple Access Techniques</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176292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down)">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62000"/>
            <a:ext cx="8399657" cy="241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581400"/>
            <a:ext cx="8078111"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083915" y="228600"/>
            <a:ext cx="7053534"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Code division multiple Access Techniques</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419983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762000"/>
            <a:ext cx="7599718" cy="146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24" y="3048000"/>
            <a:ext cx="1017553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0" y="86380"/>
            <a:ext cx="3313729"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Transmitted signal</a:t>
            </a:r>
            <a:endParaRPr lang="en-US" altLang="en-US" sz="2800" b="1" dirty="0">
              <a:solidFill>
                <a:srgbClr val="000099"/>
              </a:solidFill>
              <a:latin typeface="Cambria" pitchFamily="18" charset="0"/>
              <a:ea typeface="Cambria" pitchFamily="18" charset="0"/>
            </a:endParaRPr>
          </a:p>
        </p:txBody>
      </p:sp>
      <p:sp>
        <p:nvSpPr>
          <p:cNvPr id="6" name="Rectangle 5"/>
          <p:cNvSpPr/>
          <p:nvPr/>
        </p:nvSpPr>
        <p:spPr>
          <a:xfrm>
            <a:off x="420144" y="2471410"/>
            <a:ext cx="2741456"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Received signal</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312728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arn(inVertical)">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899180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429000"/>
            <a:ext cx="9296400" cy="329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3347" y="2753380"/>
            <a:ext cx="2731838"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Code selection?</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300982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barn(inVertic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022838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7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98" y="1295400"/>
            <a:ext cx="947603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347990"/>
            <a:ext cx="3903633"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Bandwidth calculation</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24967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484856"/>
            <a:ext cx="8915400" cy="4126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724400"/>
            <a:ext cx="8382000" cy="2071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86380"/>
            <a:ext cx="3672800"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Band width in CDMA</a:t>
            </a:r>
            <a:endParaRPr lang="en-US" altLang="en-US" sz="28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34480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wipe(down)">
                                      <p:cBhvr>
                                        <p:cTn id="12"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8088" y="228600"/>
            <a:ext cx="7725193" cy="523220"/>
          </a:xfrm>
          <a:prstGeom prst="rect">
            <a:avLst/>
          </a:prstGeom>
        </p:spPr>
        <p:txBody>
          <a:bodyPr wrap="none">
            <a:spAutoFit/>
          </a:bodyPr>
          <a:lstStyle/>
          <a:p>
            <a:pPr algn="ctr">
              <a:buFontTx/>
              <a:buNone/>
            </a:pPr>
            <a:r>
              <a:rPr lang="en-US" altLang="en-US" sz="2800" b="1" dirty="0" smtClean="0">
                <a:solidFill>
                  <a:srgbClr val="000099"/>
                </a:solidFill>
                <a:latin typeface="Cambria" pitchFamily="18" charset="0"/>
                <a:ea typeface="Cambria" pitchFamily="18" charset="0"/>
              </a:rPr>
              <a:t>Method to generate a PN sequence  for CDMA?</a:t>
            </a:r>
            <a:endParaRPr lang="en-US" altLang="en-US" sz="2800" b="1" dirty="0">
              <a:solidFill>
                <a:srgbClr val="000099"/>
              </a:solidFill>
              <a:latin typeface="Cambria" pitchFamily="18" charset="0"/>
              <a:ea typeface="Cambria" pitchFamily="18" charset="0"/>
            </a:endParaRPr>
          </a:p>
        </p:txBody>
      </p:sp>
      <p:sp>
        <p:nvSpPr>
          <p:cNvPr id="3" name="Rectangle 2"/>
          <p:cNvSpPr/>
          <p:nvPr/>
        </p:nvSpPr>
        <p:spPr>
          <a:xfrm>
            <a:off x="2649902" y="1981200"/>
            <a:ext cx="6226384" cy="523220"/>
          </a:xfrm>
          <a:prstGeom prst="rect">
            <a:avLst/>
          </a:prstGeom>
        </p:spPr>
        <p:txBody>
          <a:bodyPr wrap="none">
            <a:spAutoFit/>
          </a:bodyPr>
          <a:lstStyle/>
          <a:p>
            <a:pPr algn="ctr">
              <a:buFontTx/>
              <a:buNone/>
            </a:pPr>
            <a:r>
              <a:rPr lang="en-US" altLang="en-US" sz="2800" b="1" dirty="0" smtClean="0">
                <a:solidFill>
                  <a:srgbClr val="00B050"/>
                </a:solidFill>
                <a:latin typeface="Cambria" pitchFamily="18" charset="0"/>
                <a:ea typeface="Cambria" pitchFamily="18" charset="0"/>
              </a:rPr>
              <a:t>Linear feedback shift register (LFSR)</a:t>
            </a:r>
            <a:endParaRPr lang="en-US" altLang="en-US" sz="2800" b="1" dirty="0">
              <a:solidFill>
                <a:srgbClr val="00B050"/>
              </a:solidFill>
              <a:latin typeface="Cambria" pitchFamily="18" charset="0"/>
              <a:ea typeface="Cambria" pitchFamily="18" charset="0"/>
            </a:endParaRPr>
          </a:p>
        </p:txBody>
      </p:sp>
    </p:spTree>
    <p:extLst>
      <p:ext uri="{BB962C8B-B14F-4D97-AF65-F5344CB8AC3E}">
        <p14:creationId xmlns:p14="http://schemas.microsoft.com/office/powerpoint/2010/main" val="29744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5929" y="1168918"/>
            <a:ext cx="8401811" cy="3977639"/>
          </a:xfrm>
          <a:prstGeom prst="rect">
            <a:avLst/>
          </a:prstGeom>
        </p:spPr>
      </p:pic>
      <p:pic>
        <p:nvPicPr>
          <p:cNvPr id="3" name="object 3"/>
          <p:cNvPicPr/>
          <p:nvPr/>
        </p:nvPicPr>
        <p:blipFill>
          <a:blip r:embed="rId4" cstate="print"/>
          <a:stretch>
            <a:fillRect/>
          </a:stretch>
        </p:blipFill>
        <p:spPr>
          <a:xfrm>
            <a:off x="10116318" y="1860814"/>
            <a:ext cx="1086599" cy="2686811"/>
          </a:xfrm>
          <a:prstGeom prst="rect">
            <a:avLst/>
          </a:prstGeom>
        </p:spPr>
      </p:pic>
      <p:pic>
        <p:nvPicPr>
          <p:cNvPr id="4" name="object 4"/>
          <p:cNvPicPr/>
          <p:nvPr/>
        </p:nvPicPr>
        <p:blipFill>
          <a:blip r:embed="rId5" cstate="print"/>
          <a:stretch>
            <a:fillRect/>
          </a:stretch>
        </p:blipFill>
        <p:spPr>
          <a:xfrm>
            <a:off x="0" y="0"/>
            <a:ext cx="12188952" cy="1085088"/>
          </a:xfrm>
          <a:prstGeom prst="rect">
            <a:avLst/>
          </a:prstGeom>
        </p:spPr>
      </p:pic>
      <p:sp>
        <p:nvSpPr>
          <p:cNvPr id="5" name="object 5"/>
          <p:cNvSpPr txBox="1">
            <a:spLocks noGrp="1"/>
          </p:cNvSpPr>
          <p:nvPr>
            <p:ph type="title"/>
          </p:nvPr>
        </p:nvSpPr>
        <p:spPr>
          <a:xfrm>
            <a:off x="165508" y="37484"/>
            <a:ext cx="9991965" cy="791837"/>
          </a:xfrm>
          <a:prstGeom prst="rect">
            <a:avLst/>
          </a:prstGeom>
        </p:spPr>
        <p:txBody>
          <a:bodyPr vert="horz" wrap="square" lIns="0" tIns="113619" rIns="0" bIns="0" rtlCol="0">
            <a:spAutoFit/>
          </a:bodyPr>
          <a:lstStyle/>
          <a:p>
            <a:pPr marL="3077845">
              <a:lnSpc>
                <a:spcPct val="100000"/>
              </a:lnSpc>
              <a:spcBef>
                <a:spcPts val="100"/>
              </a:spcBef>
            </a:pPr>
            <a:r>
              <a:rPr dirty="0"/>
              <a:t>2G</a:t>
            </a:r>
            <a:r>
              <a:rPr spc="-60" dirty="0"/>
              <a:t> </a:t>
            </a:r>
            <a:r>
              <a:rPr dirty="0"/>
              <a:t>Network</a:t>
            </a:r>
            <a:r>
              <a:rPr spc="-55" dirty="0"/>
              <a:t> </a:t>
            </a:r>
            <a:r>
              <a:rPr dirty="0"/>
              <a:t>and</a:t>
            </a:r>
            <a:r>
              <a:rPr spc="-60" dirty="0"/>
              <a:t> </a:t>
            </a:r>
            <a:r>
              <a:rPr spc="-10" dirty="0"/>
              <a:t>features</a:t>
            </a:r>
          </a:p>
        </p:txBody>
      </p:sp>
      <p:grpSp>
        <p:nvGrpSpPr>
          <p:cNvPr id="6" name="object 6"/>
          <p:cNvGrpSpPr/>
          <p:nvPr/>
        </p:nvGrpSpPr>
        <p:grpSpPr>
          <a:xfrm>
            <a:off x="9147047" y="1184157"/>
            <a:ext cx="2903220" cy="3523615"/>
            <a:chOff x="9147047" y="1184147"/>
            <a:chExt cx="2903220" cy="3523615"/>
          </a:xfrm>
        </p:grpSpPr>
        <p:pic>
          <p:nvPicPr>
            <p:cNvPr id="7" name="object 7"/>
            <p:cNvPicPr/>
            <p:nvPr/>
          </p:nvPicPr>
          <p:blipFill>
            <a:blip r:embed="rId6" cstate="print"/>
            <a:stretch>
              <a:fillRect/>
            </a:stretch>
          </p:blipFill>
          <p:spPr>
            <a:xfrm>
              <a:off x="9147047" y="1184147"/>
              <a:ext cx="2903219" cy="720851"/>
            </a:xfrm>
            <a:prstGeom prst="rect">
              <a:avLst/>
            </a:prstGeom>
          </p:spPr>
        </p:pic>
        <p:pic>
          <p:nvPicPr>
            <p:cNvPr id="8" name="object 8"/>
            <p:cNvPicPr/>
            <p:nvPr/>
          </p:nvPicPr>
          <p:blipFill>
            <a:blip r:embed="rId7" cstate="print"/>
            <a:stretch>
              <a:fillRect/>
            </a:stretch>
          </p:blipFill>
          <p:spPr>
            <a:xfrm>
              <a:off x="9147047" y="1885187"/>
              <a:ext cx="2903219" cy="720851"/>
            </a:xfrm>
            <a:prstGeom prst="rect">
              <a:avLst/>
            </a:prstGeom>
          </p:spPr>
        </p:pic>
        <p:pic>
          <p:nvPicPr>
            <p:cNvPr id="9" name="object 9"/>
            <p:cNvPicPr/>
            <p:nvPr/>
          </p:nvPicPr>
          <p:blipFill>
            <a:blip r:embed="rId8" cstate="print"/>
            <a:stretch>
              <a:fillRect/>
            </a:stretch>
          </p:blipFill>
          <p:spPr>
            <a:xfrm>
              <a:off x="9147047" y="2586228"/>
              <a:ext cx="2903219" cy="719327"/>
            </a:xfrm>
            <a:prstGeom prst="rect">
              <a:avLst/>
            </a:prstGeom>
          </p:spPr>
        </p:pic>
        <p:pic>
          <p:nvPicPr>
            <p:cNvPr id="10" name="object 10"/>
            <p:cNvPicPr/>
            <p:nvPr/>
          </p:nvPicPr>
          <p:blipFill>
            <a:blip r:embed="rId9" cstate="print"/>
            <a:stretch>
              <a:fillRect/>
            </a:stretch>
          </p:blipFill>
          <p:spPr>
            <a:xfrm>
              <a:off x="9147047" y="3287268"/>
              <a:ext cx="2903219" cy="719327"/>
            </a:xfrm>
            <a:prstGeom prst="rect">
              <a:avLst/>
            </a:prstGeom>
          </p:spPr>
        </p:pic>
        <p:pic>
          <p:nvPicPr>
            <p:cNvPr id="11" name="object 11"/>
            <p:cNvPicPr/>
            <p:nvPr/>
          </p:nvPicPr>
          <p:blipFill>
            <a:blip r:embed="rId10" cstate="print"/>
            <a:stretch>
              <a:fillRect/>
            </a:stretch>
          </p:blipFill>
          <p:spPr>
            <a:xfrm>
              <a:off x="9147047" y="3988308"/>
              <a:ext cx="2903219" cy="719327"/>
            </a:xfrm>
            <a:prstGeom prst="rect">
              <a:avLst/>
            </a:prstGeom>
          </p:spPr>
        </p:pic>
      </p:grpSp>
      <p:sp>
        <p:nvSpPr>
          <p:cNvPr id="12" name="object 12"/>
          <p:cNvSpPr txBox="1"/>
          <p:nvPr/>
        </p:nvSpPr>
        <p:spPr>
          <a:xfrm>
            <a:off x="9302617" y="1363592"/>
            <a:ext cx="2489835" cy="3071867"/>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Digital</a:t>
            </a:r>
            <a:r>
              <a:rPr sz="1600" spc="-30" dirty="0">
                <a:solidFill>
                  <a:srgbClr val="FFFFFF"/>
                </a:solidFill>
                <a:latin typeface="Calibri"/>
                <a:cs typeface="Calibri"/>
              </a:rPr>
              <a:t> </a:t>
            </a:r>
            <a:r>
              <a:rPr sz="1600" spc="-10" dirty="0">
                <a:solidFill>
                  <a:srgbClr val="FFFFFF"/>
                </a:solidFill>
                <a:latin typeface="Calibri"/>
                <a:cs typeface="Calibri"/>
              </a:rPr>
              <a:t>Voice</a:t>
            </a:r>
            <a:endParaRPr sz="1600">
              <a:latin typeface="Calibri"/>
              <a:cs typeface="Calibri"/>
            </a:endParaRPr>
          </a:p>
          <a:p>
            <a:pPr marL="12700" marR="289560">
              <a:lnSpc>
                <a:spcPct val="287500"/>
              </a:lnSpc>
            </a:pPr>
            <a:r>
              <a:rPr sz="1600" dirty="0">
                <a:solidFill>
                  <a:srgbClr val="FFFFFF"/>
                </a:solidFill>
                <a:latin typeface="Calibri"/>
                <a:cs typeface="Calibri"/>
              </a:rPr>
              <a:t>Increased</a:t>
            </a:r>
            <a:r>
              <a:rPr sz="1600" spc="-55" dirty="0">
                <a:solidFill>
                  <a:srgbClr val="FFFFFF"/>
                </a:solidFill>
                <a:latin typeface="Calibri"/>
                <a:cs typeface="Calibri"/>
              </a:rPr>
              <a:t> </a:t>
            </a:r>
            <a:r>
              <a:rPr sz="1600" spc="-10" dirty="0">
                <a:solidFill>
                  <a:srgbClr val="FFFFFF"/>
                </a:solidFill>
                <a:latin typeface="Calibri"/>
                <a:cs typeface="Calibri"/>
              </a:rPr>
              <a:t>System</a:t>
            </a:r>
            <a:r>
              <a:rPr sz="1600" spc="-75" dirty="0">
                <a:solidFill>
                  <a:srgbClr val="FFFFFF"/>
                </a:solidFill>
                <a:latin typeface="Calibri"/>
                <a:cs typeface="Calibri"/>
              </a:rPr>
              <a:t> </a:t>
            </a:r>
            <a:r>
              <a:rPr sz="1600" spc="-10" dirty="0">
                <a:solidFill>
                  <a:srgbClr val="FFFFFF"/>
                </a:solidFill>
                <a:latin typeface="Calibri"/>
                <a:cs typeface="Calibri"/>
              </a:rPr>
              <a:t>Capacity Mobility</a:t>
            </a:r>
            <a:endParaRPr sz="1600">
              <a:latin typeface="Calibri"/>
              <a:cs typeface="Calibri"/>
            </a:endParaRPr>
          </a:p>
          <a:p>
            <a:pPr>
              <a:lnSpc>
                <a:spcPct val="100000"/>
              </a:lnSpc>
              <a:spcBef>
                <a:spcPts val="1645"/>
              </a:spcBef>
            </a:pPr>
            <a:endParaRPr sz="1600">
              <a:latin typeface="Calibri"/>
              <a:cs typeface="Calibri"/>
            </a:endParaRPr>
          </a:p>
          <a:p>
            <a:pPr marL="12700">
              <a:lnSpc>
                <a:spcPct val="100000"/>
              </a:lnSpc>
            </a:pPr>
            <a:r>
              <a:rPr sz="1600" spc="-25" dirty="0">
                <a:solidFill>
                  <a:srgbClr val="FFFFFF"/>
                </a:solidFill>
                <a:latin typeface="Calibri"/>
                <a:cs typeface="Calibri"/>
              </a:rPr>
              <a:t>SMS</a:t>
            </a:r>
            <a:endParaRPr sz="1600">
              <a:latin typeface="Calibri"/>
              <a:cs typeface="Calibri"/>
            </a:endParaRPr>
          </a:p>
          <a:p>
            <a:pPr>
              <a:lnSpc>
                <a:spcPct val="100000"/>
              </a:lnSpc>
              <a:spcBef>
                <a:spcPts val="1645"/>
              </a:spcBef>
            </a:pPr>
            <a:endParaRPr sz="1600">
              <a:latin typeface="Calibri"/>
              <a:cs typeface="Calibri"/>
            </a:endParaRPr>
          </a:p>
          <a:p>
            <a:pPr marL="12700">
              <a:lnSpc>
                <a:spcPct val="100000"/>
              </a:lnSpc>
            </a:pPr>
            <a:r>
              <a:rPr sz="1600" dirty="0">
                <a:solidFill>
                  <a:srgbClr val="FFFFFF"/>
                </a:solidFill>
                <a:latin typeface="Calibri"/>
                <a:cs typeface="Calibri"/>
              </a:rPr>
              <a:t>Limited</a:t>
            </a:r>
            <a:r>
              <a:rPr sz="1600" spc="-50" dirty="0">
                <a:solidFill>
                  <a:srgbClr val="FFFFFF"/>
                </a:solidFill>
                <a:latin typeface="Calibri"/>
                <a:cs typeface="Calibri"/>
              </a:rPr>
              <a:t> </a:t>
            </a:r>
            <a:r>
              <a:rPr sz="1600" dirty="0">
                <a:solidFill>
                  <a:srgbClr val="FFFFFF"/>
                </a:solidFill>
                <a:latin typeface="Calibri"/>
                <a:cs typeface="Calibri"/>
              </a:rPr>
              <a:t>Data</a:t>
            </a:r>
            <a:r>
              <a:rPr sz="1600" spc="-35" dirty="0">
                <a:solidFill>
                  <a:srgbClr val="FFFFFF"/>
                </a:solidFill>
                <a:latin typeface="Calibri"/>
                <a:cs typeface="Calibri"/>
              </a:rPr>
              <a:t> </a:t>
            </a:r>
            <a:r>
              <a:rPr sz="1600" dirty="0">
                <a:solidFill>
                  <a:srgbClr val="FFFFFF"/>
                </a:solidFill>
                <a:latin typeface="Calibri"/>
                <a:cs typeface="Calibri"/>
              </a:rPr>
              <a:t>with</a:t>
            </a:r>
            <a:r>
              <a:rPr sz="1600" spc="-40" dirty="0">
                <a:solidFill>
                  <a:srgbClr val="FFFFFF"/>
                </a:solidFill>
                <a:latin typeface="Calibri"/>
                <a:cs typeface="Calibri"/>
              </a:rPr>
              <a:t> </a:t>
            </a:r>
            <a:r>
              <a:rPr sz="1600" spc="-10" dirty="0">
                <a:solidFill>
                  <a:srgbClr val="FFFFFF"/>
                </a:solidFill>
                <a:latin typeface="Calibri"/>
                <a:cs typeface="Calibri"/>
              </a:rPr>
              <a:t>GPRS/EDGE</a:t>
            </a:r>
            <a:endParaRPr sz="1600">
              <a:latin typeface="Calibri"/>
              <a:cs typeface="Calibri"/>
            </a:endParaRPr>
          </a:p>
        </p:txBody>
      </p:sp>
      <p:pic>
        <p:nvPicPr>
          <p:cNvPr id="13" name="object 13"/>
          <p:cNvPicPr/>
          <p:nvPr/>
        </p:nvPicPr>
        <p:blipFill>
          <a:blip r:embed="rId11" cstate="print"/>
          <a:stretch>
            <a:fillRect/>
          </a:stretch>
        </p:blipFill>
        <p:spPr>
          <a:xfrm>
            <a:off x="9147049" y="4689357"/>
            <a:ext cx="2903219" cy="751331"/>
          </a:xfrm>
          <a:prstGeom prst="rect">
            <a:avLst/>
          </a:prstGeom>
        </p:spPr>
      </p:pic>
      <p:sp>
        <p:nvSpPr>
          <p:cNvPr id="14" name="object 14"/>
          <p:cNvSpPr txBox="1"/>
          <p:nvPr/>
        </p:nvSpPr>
        <p:spPr>
          <a:xfrm>
            <a:off x="9302622" y="4756593"/>
            <a:ext cx="2272665" cy="499496"/>
          </a:xfrm>
          <a:prstGeom prst="rect">
            <a:avLst/>
          </a:prstGeom>
        </p:spPr>
        <p:txBody>
          <a:bodyPr vert="horz" wrap="square" lIns="0" tIns="37465" rIns="0" bIns="0" rtlCol="0">
            <a:spAutoFit/>
          </a:bodyPr>
          <a:lstStyle/>
          <a:p>
            <a:pPr marL="12700" marR="5080">
              <a:lnSpc>
                <a:spcPts val="1750"/>
              </a:lnSpc>
              <a:spcBef>
                <a:spcPts val="295"/>
              </a:spcBef>
              <a:tabLst>
                <a:tab pos="791210" algn="l"/>
              </a:tabLst>
            </a:pPr>
            <a:r>
              <a:rPr sz="1600" dirty="0">
                <a:solidFill>
                  <a:srgbClr val="FFFFFF"/>
                </a:solidFill>
                <a:latin typeface="Calibri"/>
                <a:cs typeface="Calibri"/>
              </a:rPr>
              <a:t>GPRS</a:t>
            </a:r>
            <a:r>
              <a:rPr sz="1600" spc="-30" dirty="0">
                <a:solidFill>
                  <a:srgbClr val="FFFFFF"/>
                </a:solidFill>
                <a:latin typeface="Calibri"/>
                <a:cs typeface="Calibri"/>
              </a:rPr>
              <a:t> </a:t>
            </a:r>
            <a:r>
              <a:rPr sz="1600" dirty="0">
                <a:solidFill>
                  <a:srgbClr val="FFFFFF"/>
                </a:solidFill>
                <a:latin typeface="Calibri"/>
                <a:cs typeface="Calibri"/>
              </a:rPr>
              <a:t>(2.5G)</a:t>
            </a:r>
            <a:r>
              <a:rPr sz="1600" spc="305" dirty="0">
                <a:solidFill>
                  <a:srgbClr val="FFFFFF"/>
                </a:solidFill>
                <a:latin typeface="Calibri"/>
                <a:cs typeface="Calibri"/>
              </a:rPr>
              <a:t> </a:t>
            </a:r>
            <a:r>
              <a:rPr sz="1600" dirty="0">
                <a:solidFill>
                  <a:srgbClr val="FFFFFF"/>
                </a:solidFill>
                <a:latin typeface="Calibri"/>
                <a:cs typeface="Calibri"/>
              </a:rPr>
              <a:t>up</a:t>
            </a:r>
            <a:r>
              <a:rPr sz="1600" spc="-35" dirty="0">
                <a:solidFill>
                  <a:srgbClr val="FFFFFF"/>
                </a:solidFill>
                <a:latin typeface="Calibri"/>
                <a:cs typeface="Calibri"/>
              </a:rPr>
              <a:t> </a:t>
            </a:r>
            <a:r>
              <a:rPr sz="1600" dirty="0">
                <a:solidFill>
                  <a:srgbClr val="FFFFFF"/>
                </a:solidFill>
                <a:latin typeface="Calibri"/>
                <a:cs typeface="Calibri"/>
              </a:rPr>
              <a:t>to</a:t>
            </a:r>
            <a:r>
              <a:rPr sz="1600" spc="-40" dirty="0">
                <a:solidFill>
                  <a:srgbClr val="FFFFFF"/>
                </a:solidFill>
                <a:latin typeface="Calibri"/>
                <a:cs typeface="Calibri"/>
              </a:rPr>
              <a:t> </a:t>
            </a:r>
            <a:r>
              <a:rPr sz="1600" dirty="0">
                <a:solidFill>
                  <a:srgbClr val="FFFFFF"/>
                </a:solidFill>
                <a:latin typeface="Calibri"/>
                <a:cs typeface="Calibri"/>
              </a:rPr>
              <a:t>40kbps</a:t>
            </a:r>
            <a:r>
              <a:rPr sz="1600" spc="-5" dirty="0">
                <a:solidFill>
                  <a:srgbClr val="FFFFFF"/>
                </a:solidFill>
                <a:latin typeface="Calibri"/>
                <a:cs typeface="Calibri"/>
              </a:rPr>
              <a:t> </a:t>
            </a:r>
            <a:r>
              <a:rPr sz="1600" spc="-50" dirty="0">
                <a:solidFill>
                  <a:srgbClr val="FFFFFF"/>
                </a:solidFill>
                <a:latin typeface="Calibri"/>
                <a:cs typeface="Calibri"/>
              </a:rPr>
              <a:t>, </a:t>
            </a:r>
            <a:r>
              <a:rPr sz="1600" spc="-10" dirty="0">
                <a:solidFill>
                  <a:srgbClr val="FFFFFF"/>
                </a:solidFill>
                <a:latin typeface="Calibri"/>
                <a:cs typeface="Calibri"/>
              </a:rPr>
              <a:t>evolved</a:t>
            </a:r>
            <a:r>
              <a:rPr sz="1600" dirty="0">
                <a:solidFill>
                  <a:srgbClr val="FFFFFF"/>
                </a:solidFill>
                <a:latin typeface="Calibri"/>
                <a:cs typeface="Calibri"/>
              </a:rPr>
              <a:t>	up</a:t>
            </a:r>
            <a:r>
              <a:rPr sz="1600" spc="-20" dirty="0">
                <a:solidFill>
                  <a:srgbClr val="FFFFFF"/>
                </a:solidFill>
                <a:latin typeface="Calibri"/>
                <a:cs typeface="Calibri"/>
              </a:rPr>
              <a:t> </a:t>
            </a:r>
            <a:r>
              <a:rPr sz="1600" dirty="0">
                <a:solidFill>
                  <a:srgbClr val="FFFFFF"/>
                </a:solidFill>
                <a:latin typeface="Calibri"/>
                <a:cs typeface="Calibri"/>
              </a:rPr>
              <a:t>to</a:t>
            </a:r>
            <a:r>
              <a:rPr sz="1600" spc="-25" dirty="0">
                <a:solidFill>
                  <a:srgbClr val="FFFFFF"/>
                </a:solidFill>
                <a:latin typeface="Calibri"/>
                <a:cs typeface="Calibri"/>
              </a:rPr>
              <a:t> </a:t>
            </a:r>
            <a:r>
              <a:rPr sz="1600" dirty="0">
                <a:solidFill>
                  <a:srgbClr val="FFFFFF"/>
                </a:solidFill>
                <a:latin typeface="Calibri"/>
                <a:cs typeface="Calibri"/>
              </a:rPr>
              <a:t>171</a:t>
            </a:r>
            <a:r>
              <a:rPr sz="1600" spc="-5" dirty="0">
                <a:solidFill>
                  <a:srgbClr val="FFFFFF"/>
                </a:solidFill>
                <a:latin typeface="Calibri"/>
                <a:cs typeface="Calibri"/>
              </a:rPr>
              <a:t> </a:t>
            </a:r>
            <a:r>
              <a:rPr sz="1600" spc="-20" dirty="0">
                <a:solidFill>
                  <a:srgbClr val="FFFFFF"/>
                </a:solidFill>
                <a:latin typeface="Calibri"/>
                <a:cs typeface="Calibri"/>
              </a:rPr>
              <a:t>kbps</a:t>
            </a:r>
            <a:endParaRPr sz="1600">
              <a:latin typeface="Calibri"/>
              <a:cs typeface="Calibri"/>
            </a:endParaRPr>
          </a:p>
        </p:txBody>
      </p:sp>
      <p:pic>
        <p:nvPicPr>
          <p:cNvPr id="15" name="object 15"/>
          <p:cNvPicPr/>
          <p:nvPr/>
        </p:nvPicPr>
        <p:blipFill>
          <a:blip r:embed="rId12" cstate="print"/>
          <a:stretch>
            <a:fillRect/>
          </a:stretch>
        </p:blipFill>
        <p:spPr>
          <a:xfrm>
            <a:off x="9147049" y="5390398"/>
            <a:ext cx="2903219" cy="719327"/>
          </a:xfrm>
          <a:prstGeom prst="rect">
            <a:avLst/>
          </a:prstGeom>
        </p:spPr>
      </p:pic>
      <p:sp>
        <p:nvSpPr>
          <p:cNvPr id="16" name="object 16"/>
          <p:cNvSpPr txBox="1"/>
          <p:nvPr/>
        </p:nvSpPr>
        <p:spPr>
          <a:xfrm>
            <a:off x="9302622" y="5569107"/>
            <a:ext cx="2263775" cy="258404"/>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FFFFFF"/>
                </a:solidFill>
                <a:latin typeface="Calibri"/>
                <a:cs typeface="Calibri"/>
              </a:rPr>
              <a:t>EDGE</a:t>
            </a:r>
            <a:r>
              <a:rPr sz="1600" spc="-25" dirty="0">
                <a:solidFill>
                  <a:srgbClr val="FFFFFF"/>
                </a:solidFill>
                <a:latin typeface="Calibri"/>
                <a:cs typeface="Calibri"/>
              </a:rPr>
              <a:t> </a:t>
            </a:r>
            <a:r>
              <a:rPr sz="1600" dirty="0">
                <a:solidFill>
                  <a:srgbClr val="FFFFFF"/>
                </a:solidFill>
                <a:latin typeface="Calibri"/>
                <a:cs typeface="Calibri"/>
              </a:rPr>
              <a:t>(2.75G)</a:t>
            </a:r>
            <a:r>
              <a:rPr sz="1600" spc="-15" dirty="0">
                <a:solidFill>
                  <a:srgbClr val="FFFFFF"/>
                </a:solidFill>
                <a:latin typeface="Calibri"/>
                <a:cs typeface="Calibri"/>
              </a:rPr>
              <a:t> </a:t>
            </a:r>
            <a:r>
              <a:rPr sz="1600" dirty="0">
                <a:solidFill>
                  <a:srgbClr val="FFFFFF"/>
                </a:solidFill>
                <a:latin typeface="Calibri"/>
                <a:cs typeface="Calibri"/>
              </a:rPr>
              <a:t>up</a:t>
            </a:r>
            <a:r>
              <a:rPr sz="1600" spc="-30" dirty="0">
                <a:solidFill>
                  <a:srgbClr val="FFFFFF"/>
                </a:solidFill>
                <a:latin typeface="Calibri"/>
                <a:cs typeface="Calibri"/>
              </a:rPr>
              <a:t> </a:t>
            </a:r>
            <a:r>
              <a:rPr sz="1600" dirty="0">
                <a:solidFill>
                  <a:srgbClr val="FFFFFF"/>
                </a:solidFill>
                <a:latin typeface="Calibri"/>
                <a:cs typeface="Calibri"/>
              </a:rPr>
              <a:t>to</a:t>
            </a:r>
            <a:r>
              <a:rPr sz="1600" spc="-35" dirty="0">
                <a:solidFill>
                  <a:srgbClr val="FFFFFF"/>
                </a:solidFill>
                <a:latin typeface="Calibri"/>
                <a:cs typeface="Calibri"/>
              </a:rPr>
              <a:t> </a:t>
            </a:r>
            <a:r>
              <a:rPr sz="1400" spc="-10" dirty="0">
                <a:solidFill>
                  <a:srgbClr val="FFFFFF"/>
                </a:solidFill>
                <a:latin typeface="Calibri"/>
                <a:cs typeface="Calibri"/>
              </a:rPr>
              <a:t>384kbps</a:t>
            </a:r>
            <a:endParaRPr sz="1400">
              <a:latin typeface="Calibri"/>
              <a:cs typeface="Calibri"/>
            </a:endParaRPr>
          </a:p>
        </p:txBody>
      </p:sp>
      <p:grpSp>
        <p:nvGrpSpPr>
          <p:cNvPr id="17" name="object 17"/>
          <p:cNvGrpSpPr/>
          <p:nvPr/>
        </p:nvGrpSpPr>
        <p:grpSpPr>
          <a:xfrm>
            <a:off x="6640323" y="4535679"/>
            <a:ext cx="861060" cy="513080"/>
            <a:chOff x="6640321" y="4535679"/>
            <a:chExt cx="861060" cy="513080"/>
          </a:xfrm>
        </p:grpSpPr>
        <p:sp>
          <p:nvSpPr>
            <p:cNvPr id="18" name="object 18"/>
            <p:cNvSpPr/>
            <p:nvPr/>
          </p:nvSpPr>
          <p:spPr>
            <a:xfrm>
              <a:off x="6653021" y="4548379"/>
              <a:ext cx="835660" cy="487680"/>
            </a:xfrm>
            <a:custGeom>
              <a:avLst/>
              <a:gdLst/>
              <a:ahLst/>
              <a:cxnLst/>
              <a:rect l="l" t="t" r="r" b="b"/>
              <a:pathLst>
                <a:path w="835659" h="487679">
                  <a:moveTo>
                    <a:pt x="753872" y="0"/>
                  </a:moveTo>
                  <a:lnTo>
                    <a:pt x="81280" y="0"/>
                  </a:lnTo>
                  <a:lnTo>
                    <a:pt x="49640" y="6386"/>
                  </a:lnTo>
                  <a:lnTo>
                    <a:pt x="23804" y="23804"/>
                  </a:lnTo>
                  <a:lnTo>
                    <a:pt x="6386" y="49640"/>
                  </a:lnTo>
                  <a:lnTo>
                    <a:pt x="0" y="81280"/>
                  </a:lnTo>
                  <a:lnTo>
                    <a:pt x="0" y="406400"/>
                  </a:lnTo>
                  <a:lnTo>
                    <a:pt x="6386" y="438034"/>
                  </a:lnTo>
                  <a:lnTo>
                    <a:pt x="23804" y="463870"/>
                  </a:lnTo>
                  <a:lnTo>
                    <a:pt x="49640" y="481291"/>
                  </a:lnTo>
                  <a:lnTo>
                    <a:pt x="81280" y="487680"/>
                  </a:lnTo>
                  <a:lnTo>
                    <a:pt x="753872" y="487680"/>
                  </a:lnTo>
                  <a:lnTo>
                    <a:pt x="785511" y="481291"/>
                  </a:lnTo>
                  <a:lnTo>
                    <a:pt x="811347" y="463870"/>
                  </a:lnTo>
                  <a:lnTo>
                    <a:pt x="828765" y="438034"/>
                  </a:lnTo>
                  <a:lnTo>
                    <a:pt x="835152" y="406400"/>
                  </a:lnTo>
                  <a:lnTo>
                    <a:pt x="835152" y="81280"/>
                  </a:lnTo>
                  <a:lnTo>
                    <a:pt x="828765" y="49640"/>
                  </a:lnTo>
                  <a:lnTo>
                    <a:pt x="811347" y="23804"/>
                  </a:lnTo>
                  <a:lnTo>
                    <a:pt x="785511" y="6386"/>
                  </a:lnTo>
                  <a:lnTo>
                    <a:pt x="753872" y="0"/>
                  </a:lnTo>
                  <a:close/>
                </a:path>
              </a:pathLst>
            </a:custGeom>
            <a:solidFill>
              <a:srgbClr val="4F81BC"/>
            </a:solidFill>
          </p:spPr>
          <p:txBody>
            <a:bodyPr wrap="square" lIns="0" tIns="0" rIns="0" bIns="0" rtlCol="0"/>
            <a:lstStyle/>
            <a:p>
              <a:endParaRPr/>
            </a:p>
          </p:txBody>
        </p:sp>
        <p:sp>
          <p:nvSpPr>
            <p:cNvPr id="19" name="object 19"/>
            <p:cNvSpPr/>
            <p:nvPr/>
          </p:nvSpPr>
          <p:spPr>
            <a:xfrm>
              <a:off x="6653021" y="4548379"/>
              <a:ext cx="835660" cy="487680"/>
            </a:xfrm>
            <a:custGeom>
              <a:avLst/>
              <a:gdLst/>
              <a:ahLst/>
              <a:cxnLst/>
              <a:rect l="l" t="t" r="r" b="b"/>
              <a:pathLst>
                <a:path w="835659" h="487679">
                  <a:moveTo>
                    <a:pt x="0" y="81280"/>
                  </a:moveTo>
                  <a:lnTo>
                    <a:pt x="6386" y="49640"/>
                  </a:lnTo>
                  <a:lnTo>
                    <a:pt x="23804" y="23804"/>
                  </a:lnTo>
                  <a:lnTo>
                    <a:pt x="49640" y="6386"/>
                  </a:lnTo>
                  <a:lnTo>
                    <a:pt x="81280" y="0"/>
                  </a:lnTo>
                  <a:lnTo>
                    <a:pt x="753872" y="0"/>
                  </a:lnTo>
                  <a:lnTo>
                    <a:pt x="785511" y="6386"/>
                  </a:lnTo>
                  <a:lnTo>
                    <a:pt x="811347" y="23804"/>
                  </a:lnTo>
                  <a:lnTo>
                    <a:pt x="828765" y="49640"/>
                  </a:lnTo>
                  <a:lnTo>
                    <a:pt x="835152" y="81280"/>
                  </a:lnTo>
                  <a:lnTo>
                    <a:pt x="835152" y="406400"/>
                  </a:lnTo>
                  <a:lnTo>
                    <a:pt x="828765" y="438034"/>
                  </a:lnTo>
                  <a:lnTo>
                    <a:pt x="811347" y="463870"/>
                  </a:lnTo>
                  <a:lnTo>
                    <a:pt x="785511" y="481291"/>
                  </a:lnTo>
                  <a:lnTo>
                    <a:pt x="753872" y="487680"/>
                  </a:lnTo>
                  <a:lnTo>
                    <a:pt x="81280" y="487680"/>
                  </a:lnTo>
                  <a:lnTo>
                    <a:pt x="49640" y="481291"/>
                  </a:lnTo>
                  <a:lnTo>
                    <a:pt x="23804" y="463870"/>
                  </a:lnTo>
                  <a:lnTo>
                    <a:pt x="6386" y="438034"/>
                  </a:lnTo>
                  <a:lnTo>
                    <a:pt x="0" y="406400"/>
                  </a:lnTo>
                  <a:lnTo>
                    <a:pt x="0" y="81280"/>
                  </a:lnTo>
                  <a:close/>
                </a:path>
              </a:pathLst>
            </a:custGeom>
            <a:ln w="25399">
              <a:solidFill>
                <a:srgbClr val="385D89"/>
              </a:solidFill>
            </a:ln>
          </p:spPr>
          <p:txBody>
            <a:bodyPr wrap="square" lIns="0" tIns="0" rIns="0" bIns="0" rtlCol="0"/>
            <a:lstStyle/>
            <a:p>
              <a:endParaRPr/>
            </a:p>
          </p:txBody>
        </p:sp>
      </p:grpSp>
      <p:sp>
        <p:nvSpPr>
          <p:cNvPr id="20" name="object 20"/>
          <p:cNvSpPr txBox="1"/>
          <p:nvPr/>
        </p:nvSpPr>
        <p:spPr>
          <a:xfrm>
            <a:off x="6793812" y="4626570"/>
            <a:ext cx="553085"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SMSC</a:t>
            </a:r>
            <a:endParaRPr sz="1800">
              <a:latin typeface="Calibri"/>
              <a:cs typeface="Calibri"/>
            </a:endParaRPr>
          </a:p>
        </p:txBody>
      </p:sp>
      <p:grpSp>
        <p:nvGrpSpPr>
          <p:cNvPr id="21" name="object 21"/>
          <p:cNvGrpSpPr/>
          <p:nvPr/>
        </p:nvGrpSpPr>
        <p:grpSpPr>
          <a:xfrm>
            <a:off x="5394769" y="4026227"/>
            <a:ext cx="1660525" cy="770255"/>
            <a:chOff x="5394769" y="4026217"/>
            <a:chExt cx="1660525" cy="770255"/>
          </a:xfrm>
        </p:grpSpPr>
        <p:sp>
          <p:nvSpPr>
            <p:cNvPr id="22" name="object 22"/>
            <p:cNvSpPr/>
            <p:nvPr/>
          </p:nvSpPr>
          <p:spPr>
            <a:xfrm>
              <a:off x="5399532" y="4030979"/>
              <a:ext cx="1252855" cy="760730"/>
            </a:xfrm>
            <a:custGeom>
              <a:avLst/>
              <a:gdLst/>
              <a:ahLst/>
              <a:cxnLst/>
              <a:rect l="l" t="t" r="r" b="b"/>
              <a:pathLst>
                <a:path w="1252854" h="760729">
                  <a:moveTo>
                    <a:pt x="0" y="0"/>
                  </a:moveTo>
                  <a:lnTo>
                    <a:pt x="1252804" y="760171"/>
                  </a:lnTo>
                </a:path>
              </a:pathLst>
            </a:custGeom>
            <a:ln w="9525">
              <a:solidFill>
                <a:srgbClr val="497DBA"/>
              </a:solidFill>
            </a:ln>
          </p:spPr>
          <p:txBody>
            <a:bodyPr wrap="square" lIns="0" tIns="0" rIns="0" bIns="0" rtlCol="0"/>
            <a:lstStyle/>
            <a:p>
              <a:endParaRPr/>
            </a:p>
          </p:txBody>
        </p:sp>
        <p:sp>
          <p:nvSpPr>
            <p:cNvPr id="23" name="object 23"/>
            <p:cNvSpPr/>
            <p:nvPr/>
          </p:nvSpPr>
          <p:spPr>
            <a:xfrm>
              <a:off x="7050024" y="4303775"/>
              <a:ext cx="0" cy="244475"/>
            </a:xfrm>
            <a:custGeom>
              <a:avLst/>
              <a:gdLst/>
              <a:ahLst/>
              <a:cxnLst/>
              <a:rect l="l" t="t" r="r" b="b"/>
              <a:pathLst>
                <a:path h="244475">
                  <a:moveTo>
                    <a:pt x="0" y="0"/>
                  </a:moveTo>
                  <a:lnTo>
                    <a:pt x="0" y="244157"/>
                  </a:lnTo>
                </a:path>
              </a:pathLst>
            </a:custGeom>
            <a:ln w="9525">
              <a:solidFill>
                <a:srgbClr val="497DBA"/>
              </a:solidFill>
            </a:ln>
          </p:spPr>
          <p:txBody>
            <a:bodyPr wrap="square" lIns="0" tIns="0" rIns="0" bIns="0" rtlCol="0"/>
            <a:lstStyle/>
            <a:p>
              <a:endParaRPr/>
            </a:p>
          </p:txBody>
        </p:sp>
      </p:grpSp>
      <p:grpSp>
        <p:nvGrpSpPr>
          <p:cNvPr id="24" name="object 24"/>
          <p:cNvGrpSpPr/>
          <p:nvPr/>
        </p:nvGrpSpPr>
        <p:grpSpPr>
          <a:xfrm>
            <a:off x="5235195" y="5504944"/>
            <a:ext cx="1153160" cy="671830"/>
            <a:chOff x="5235194" y="5504944"/>
            <a:chExt cx="1153160" cy="671830"/>
          </a:xfrm>
        </p:grpSpPr>
        <p:sp>
          <p:nvSpPr>
            <p:cNvPr id="25" name="object 25"/>
            <p:cNvSpPr/>
            <p:nvPr/>
          </p:nvSpPr>
          <p:spPr>
            <a:xfrm>
              <a:off x="5247894" y="5517644"/>
              <a:ext cx="1127760" cy="646430"/>
            </a:xfrm>
            <a:custGeom>
              <a:avLst/>
              <a:gdLst/>
              <a:ahLst/>
              <a:cxnLst/>
              <a:rect l="l" t="t" r="r" b="b"/>
              <a:pathLst>
                <a:path w="1127760" h="646429">
                  <a:moveTo>
                    <a:pt x="1020063" y="0"/>
                  </a:moveTo>
                  <a:lnTo>
                    <a:pt x="107696" y="0"/>
                  </a:lnTo>
                  <a:lnTo>
                    <a:pt x="65777" y="8463"/>
                  </a:lnTo>
                  <a:lnTo>
                    <a:pt x="31545" y="31545"/>
                  </a:lnTo>
                  <a:lnTo>
                    <a:pt x="8463" y="65777"/>
                  </a:lnTo>
                  <a:lnTo>
                    <a:pt x="0" y="107696"/>
                  </a:lnTo>
                  <a:lnTo>
                    <a:pt x="0" y="538480"/>
                  </a:lnTo>
                  <a:lnTo>
                    <a:pt x="8463" y="580398"/>
                  </a:lnTo>
                  <a:lnTo>
                    <a:pt x="31545" y="614630"/>
                  </a:lnTo>
                  <a:lnTo>
                    <a:pt x="65777" y="637712"/>
                  </a:lnTo>
                  <a:lnTo>
                    <a:pt x="107696" y="646176"/>
                  </a:lnTo>
                  <a:lnTo>
                    <a:pt x="1020063" y="646176"/>
                  </a:lnTo>
                  <a:lnTo>
                    <a:pt x="1061982" y="637712"/>
                  </a:lnTo>
                  <a:lnTo>
                    <a:pt x="1096214" y="614630"/>
                  </a:lnTo>
                  <a:lnTo>
                    <a:pt x="1119296" y="580398"/>
                  </a:lnTo>
                  <a:lnTo>
                    <a:pt x="1127760" y="538480"/>
                  </a:lnTo>
                  <a:lnTo>
                    <a:pt x="1127760" y="107696"/>
                  </a:lnTo>
                  <a:lnTo>
                    <a:pt x="1119296" y="65777"/>
                  </a:lnTo>
                  <a:lnTo>
                    <a:pt x="1096214" y="31545"/>
                  </a:lnTo>
                  <a:lnTo>
                    <a:pt x="1061982" y="8463"/>
                  </a:lnTo>
                  <a:lnTo>
                    <a:pt x="1020063" y="0"/>
                  </a:lnTo>
                  <a:close/>
                </a:path>
              </a:pathLst>
            </a:custGeom>
            <a:solidFill>
              <a:srgbClr val="4F81BC"/>
            </a:solidFill>
          </p:spPr>
          <p:txBody>
            <a:bodyPr wrap="square" lIns="0" tIns="0" rIns="0" bIns="0" rtlCol="0"/>
            <a:lstStyle/>
            <a:p>
              <a:endParaRPr/>
            </a:p>
          </p:txBody>
        </p:sp>
        <p:sp>
          <p:nvSpPr>
            <p:cNvPr id="26" name="object 26"/>
            <p:cNvSpPr/>
            <p:nvPr/>
          </p:nvSpPr>
          <p:spPr>
            <a:xfrm>
              <a:off x="5247894" y="5517644"/>
              <a:ext cx="1127760" cy="646430"/>
            </a:xfrm>
            <a:custGeom>
              <a:avLst/>
              <a:gdLst/>
              <a:ahLst/>
              <a:cxnLst/>
              <a:rect l="l" t="t" r="r" b="b"/>
              <a:pathLst>
                <a:path w="1127760" h="646429">
                  <a:moveTo>
                    <a:pt x="0" y="107696"/>
                  </a:moveTo>
                  <a:lnTo>
                    <a:pt x="8463" y="65777"/>
                  </a:lnTo>
                  <a:lnTo>
                    <a:pt x="31545" y="31545"/>
                  </a:lnTo>
                  <a:lnTo>
                    <a:pt x="65777" y="8463"/>
                  </a:lnTo>
                  <a:lnTo>
                    <a:pt x="107696" y="0"/>
                  </a:lnTo>
                  <a:lnTo>
                    <a:pt x="1020063" y="0"/>
                  </a:lnTo>
                  <a:lnTo>
                    <a:pt x="1061982" y="8463"/>
                  </a:lnTo>
                  <a:lnTo>
                    <a:pt x="1096214" y="31545"/>
                  </a:lnTo>
                  <a:lnTo>
                    <a:pt x="1119296" y="65777"/>
                  </a:lnTo>
                  <a:lnTo>
                    <a:pt x="1127760" y="107696"/>
                  </a:lnTo>
                  <a:lnTo>
                    <a:pt x="1127760" y="538480"/>
                  </a:lnTo>
                  <a:lnTo>
                    <a:pt x="1119296" y="580398"/>
                  </a:lnTo>
                  <a:lnTo>
                    <a:pt x="1096214" y="614630"/>
                  </a:lnTo>
                  <a:lnTo>
                    <a:pt x="1061982" y="637712"/>
                  </a:lnTo>
                  <a:lnTo>
                    <a:pt x="1020063" y="646176"/>
                  </a:lnTo>
                  <a:lnTo>
                    <a:pt x="107696" y="646176"/>
                  </a:lnTo>
                  <a:lnTo>
                    <a:pt x="65777" y="637712"/>
                  </a:lnTo>
                  <a:lnTo>
                    <a:pt x="31545" y="614630"/>
                  </a:lnTo>
                  <a:lnTo>
                    <a:pt x="8463" y="580398"/>
                  </a:lnTo>
                  <a:lnTo>
                    <a:pt x="0" y="538480"/>
                  </a:lnTo>
                  <a:lnTo>
                    <a:pt x="0" y="107696"/>
                  </a:lnTo>
                  <a:close/>
                </a:path>
              </a:pathLst>
            </a:custGeom>
            <a:ln w="25400">
              <a:solidFill>
                <a:srgbClr val="385D89"/>
              </a:solidFill>
            </a:ln>
          </p:spPr>
          <p:txBody>
            <a:bodyPr wrap="square" lIns="0" tIns="0" rIns="0" bIns="0" rtlCol="0"/>
            <a:lstStyle/>
            <a:p>
              <a:endParaRPr/>
            </a:p>
          </p:txBody>
        </p:sp>
      </p:grpSp>
      <p:sp>
        <p:nvSpPr>
          <p:cNvPr id="27" name="object 27"/>
          <p:cNvSpPr txBox="1"/>
          <p:nvPr/>
        </p:nvSpPr>
        <p:spPr>
          <a:xfrm>
            <a:off x="5546093" y="5674902"/>
            <a:ext cx="528955"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SGSN</a:t>
            </a:r>
            <a:endParaRPr sz="1800">
              <a:latin typeface="Calibri"/>
              <a:cs typeface="Calibri"/>
            </a:endParaRPr>
          </a:p>
        </p:txBody>
      </p:sp>
      <p:grpSp>
        <p:nvGrpSpPr>
          <p:cNvPr id="28" name="object 28"/>
          <p:cNvGrpSpPr/>
          <p:nvPr/>
        </p:nvGrpSpPr>
        <p:grpSpPr>
          <a:xfrm>
            <a:off x="6667753" y="5504944"/>
            <a:ext cx="1151891" cy="671830"/>
            <a:chOff x="6667754" y="5504944"/>
            <a:chExt cx="1151890" cy="671830"/>
          </a:xfrm>
        </p:grpSpPr>
        <p:sp>
          <p:nvSpPr>
            <p:cNvPr id="29" name="object 29"/>
            <p:cNvSpPr/>
            <p:nvPr/>
          </p:nvSpPr>
          <p:spPr>
            <a:xfrm>
              <a:off x="6680454" y="5517644"/>
              <a:ext cx="1126490" cy="646430"/>
            </a:xfrm>
            <a:custGeom>
              <a:avLst/>
              <a:gdLst/>
              <a:ahLst/>
              <a:cxnLst/>
              <a:rect l="l" t="t" r="r" b="b"/>
              <a:pathLst>
                <a:path w="1126490" h="646429">
                  <a:moveTo>
                    <a:pt x="1018540" y="0"/>
                  </a:moveTo>
                  <a:lnTo>
                    <a:pt x="107696" y="0"/>
                  </a:lnTo>
                  <a:lnTo>
                    <a:pt x="65777" y="8463"/>
                  </a:lnTo>
                  <a:lnTo>
                    <a:pt x="31545" y="31545"/>
                  </a:lnTo>
                  <a:lnTo>
                    <a:pt x="8463" y="65777"/>
                  </a:lnTo>
                  <a:lnTo>
                    <a:pt x="0" y="107696"/>
                  </a:lnTo>
                  <a:lnTo>
                    <a:pt x="0" y="538480"/>
                  </a:lnTo>
                  <a:lnTo>
                    <a:pt x="8463" y="580398"/>
                  </a:lnTo>
                  <a:lnTo>
                    <a:pt x="31545" y="614630"/>
                  </a:lnTo>
                  <a:lnTo>
                    <a:pt x="65777" y="637712"/>
                  </a:lnTo>
                  <a:lnTo>
                    <a:pt x="107696" y="646176"/>
                  </a:lnTo>
                  <a:lnTo>
                    <a:pt x="1018540" y="646176"/>
                  </a:lnTo>
                  <a:lnTo>
                    <a:pt x="1060458" y="637712"/>
                  </a:lnTo>
                  <a:lnTo>
                    <a:pt x="1094690" y="614630"/>
                  </a:lnTo>
                  <a:lnTo>
                    <a:pt x="1117772" y="580398"/>
                  </a:lnTo>
                  <a:lnTo>
                    <a:pt x="1126236" y="538480"/>
                  </a:lnTo>
                  <a:lnTo>
                    <a:pt x="1126236" y="107696"/>
                  </a:lnTo>
                  <a:lnTo>
                    <a:pt x="1117772" y="65777"/>
                  </a:lnTo>
                  <a:lnTo>
                    <a:pt x="1094690" y="31545"/>
                  </a:lnTo>
                  <a:lnTo>
                    <a:pt x="1060458" y="8463"/>
                  </a:lnTo>
                  <a:lnTo>
                    <a:pt x="1018540" y="0"/>
                  </a:lnTo>
                  <a:close/>
                </a:path>
              </a:pathLst>
            </a:custGeom>
            <a:solidFill>
              <a:srgbClr val="4F81BC"/>
            </a:solidFill>
          </p:spPr>
          <p:txBody>
            <a:bodyPr wrap="square" lIns="0" tIns="0" rIns="0" bIns="0" rtlCol="0"/>
            <a:lstStyle/>
            <a:p>
              <a:endParaRPr/>
            </a:p>
          </p:txBody>
        </p:sp>
        <p:sp>
          <p:nvSpPr>
            <p:cNvPr id="30" name="object 30"/>
            <p:cNvSpPr/>
            <p:nvPr/>
          </p:nvSpPr>
          <p:spPr>
            <a:xfrm>
              <a:off x="6680454" y="5517644"/>
              <a:ext cx="1126490" cy="646430"/>
            </a:xfrm>
            <a:custGeom>
              <a:avLst/>
              <a:gdLst/>
              <a:ahLst/>
              <a:cxnLst/>
              <a:rect l="l" t="t" r="r" b="b"/>
              <a:pathLst>
                <a:path w="1126490" h="646429">
                  <a:moveTo>
                    <a:pt x="0" y="107696"/>
                  </a:moveTo>
                  <a:lnTo>
                    <a:pt x="8463" y="65777"/>
                  </a:lnTo>
                  <a:lnTo>
                    <a:pt x="31545" y="31545"/>
                  </a:lnTo>
                  <a:lnTo>
                    <a:pt x="65777" y="8463"/>
                  </a:lnTo>
                  <a:lnTo>
                    <a:pt x="107696" y="0"/>
                  </a:lnTo>
                  <a:lnTo>
                    <a:pt x="1018540" y="0"/>
                  </a:lnTo>
                  <a:lnTo>
                    <a:pt x="1060458" y="8463"/>
                  </a:lnTo>
                  <a:lnTo>
                    <a:pt x="1094690" y="31545"/>
                  </a:lnTo>
                  <a:lnTo>
                    <a:pt x="1117772" y="65777"/>
                  </a:lnTo>
                  <a:lnTo>
                    <a:pt x="1126236" y="107696"/>
                  </a:lnTo>
                  <a:lnTo>
                    <a:pt x="1126236" y="538480"/>
                  </a:lnTo>
                  <a:lnTo>
                    <a:pt x="1117772" y="580398"/>
                  </a:lnTo>
                  <a:lnTo>
                    <a:pt x="1094690" y="614630"/>
                  </a:lnTo>
                  <a:lnTo>
                    <a:pt x="1060458" y="637712"/>
                  </a:lnTo>
                  <a:lnTo>
                    <a:pt x="1018540" y="646176"/>
                  </a:lnTo>
                  <a:lnTo>
                    <a:pt x="107696" y="646176"/>
                  </a:lnTo>
                  <a:lnTo>
                    <a:pt x="65777" y="637712"/>
                  </a:lnTo>
                  <a:lnTo>
                    <a:pt x="31545" y="614630"/>
                  </a:lnTo>
                  <a:lnTo>
                    <a:pt x="8463" y="580398"/>
                  </a:lnTo>
                  <a:lnTo>
                    <a:pt x="0" y="538480"/>
                  </a:lnTo>
                  <a:lnTo>
                    <a:pt x="0" y="107696"/>
                  </a:lnTo>
                  <a:close/>
                </a:path>
              </a:pathLst>
            </a:custGeom>
            <a:ln w="25400">
              <a:solidFill>
                <a:srgbClr val="385D89"/>
              </a:solidFill>
            </a:ln>
          </p:spPr>
          <p:txBody>
            <a:bodyPr wrap="square" lIns="0" tIns="0" rIns="0" bIns="0" rtlCol="0"/>
            <a:lstStyle/>
            <a:p>
              <a:endParaRPr/>
            </a:p>
          </p:txBody>
        </p:sp>
      </p:grpSp>
      <p:sp>
        <p:nvSpPr>
          <p:cNvPr id="31" name="object 31"/>
          <p:cNvSpPr txBox="1"/>
          <p:nvPr/>
        </p:nvSpPr>
        <p:spPr>
          <a:xfrm>
            <a:off x="6957549" y="5674902"/>
            <a:ext cx="567691"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GGSN</a:t>
            </a:r>
            <a:endParaRPr sz="1800">
              <a:latin typeface="Calibri"/>
              <a:cs typeface="Calibri"/>
            </a:endParaRPr>
          </a:p>
        </p:txBody>
      </p:sp>
      <p:grpSp>
        <p:nvGrpSpPr>
          <p:cNvPr id="32" name="object 32"/>
          <p:cNvGrpSpPr/>
          <p:nvPr/>
        </p:nvGrpSpPr>
        <p:grpSpPr>
          <a:xfrm>
            <a:off x="8031729" y="4639313"/>
            <a:ext cx="1112520" cy="1337945"/>
            <a:chOff x="8031729" y="4639303"/>
            <a:chExt cx="1112520" cy="1337945"/>
          </a:xfrm>
        </p:grpSpPr>
        <p:sp>
          <p:nvSpPr>
            <p:cNvPr id="33" name="object 33"/>
            <p:cNvSpPr/>
            <p:nvPr/>
          </p:nvSpPr>
          <p:spPr>
            <a:xfrm>
              <a:off x="8044429" y="4652003"/>
              <a:ext cx="1087120" cy="1312545"/>
            </a:xfrm>
            <a:custGeom>
              <a:avLst/>
              <a:gdLst/>
              <a:ahLst/>
              <a:cxnLst/>
              <a:rect l="l" t="t" r="r" b="b"/>
              <a:pathLst>
                <a:path w="1087120" h="1312545">
                  <a:moveTo>
                    <a:pt x="361439" y="1144556"/>
                  </a:moveTo>
                  <a:lnTo>
                    <a:pt x="376986" y="1183297"/>
                  </a:lnTo>
                  <a:lnTo>
                    <a:pt x="393428" y="1209778"/>
                  </a:lnTo>
                  <a:lnTo>
                    <a:pt x="399173" y="1218437"/>
                  </a:lnTo>
                  <a:lnTo>
                    <a:pt x="407722" y="1223994"/>
                  </a:lnTo>
                  <a:lnTo>
                    <a:pt x="416428" y="1229348"/>
                  </a:lnTo>
                  <a:lnTo>
                    <a:pt x="424821" y="1235106"/>
                  </a:lnTo>
                  <a:lnTo>
                    <a:pt x="432435" y="1241869"/>
                  </a:lnTo>
                  <a:lnTo>
                    <a:pt x="445668" y="1260249"/>
                  </a:lnTo>
                  <a:lnTo>
                    <a:pt x="454609" y="1277019"/>
                  </a:lnTo>
                  <a:lnTo>
                    <a:pt x="466321" y="1290861"/>
                  </a:lnTo>
                  <a:lnTo>
                    <a:pt x="487870" y="1300454"/>
                  </a:lnTo>
                  <a:lnTo>
                    <a:pt x="515266" y="1305459"/>
                  </a:lnTo>
                  <a:lnTo>
                    <a:pt x="543021" y="1308157"/>
                  </a:lnTo>
                  <a:lnTo>
                    <a:pt x="570921" y="1309930"/>
                  </a:lnTo>
                  <a:lnTo>
                    <a:pt x="598754" y="1312164"/>
                  </a:lnTo>
                  <a:lnTo>
                    <a:pt x="632015" y="1300454"/>
                  </a:lnTo>
                  <a:lnTo>
                    <a:pt x="641927" y="1294397"/>
                  </a:lnTo>
                  <a:lnTo>
                    <a:pt x="650065" y="1285306"/>
                  </a:lnTo>
                  <a:lnTo>
                    <a:pt x="657493" y="1275001"/>
                  </a:lnTo>
                  <a:lnTo>
                    <a:pt x="665276" y="1265301"/>
                  </a:lnTo>
                  <a:lnTo>
                    <a:pt x="709625" y="1218437"/>
                  </a:lnTo>
                  <a:lnTo>
                    <a:pt x="714325" y="1210913"/>
                  </a:lnTo>
                  <a:lnTo>
                    <a:pt x="716883" y="1201986"/>
                  </a:lnTo>
                  <a:lnTo>
                    <a:pt x="718593" y="1192456"/>
                  </a:lnTo>
                  <a:lnTo>
                    <a:pt x="720712" y="1183297"/>
                  </a:lnTo>
                  <a:lnTo>
                    <a:pt x="729950" y="1154021"/>
                  </a:lnTo>
                  <a:lnTo>
                    <a:pt x="370088" y="1154021"/>
                  </a:lnTo>
                  <a:lnTo>
                    <a:pt x="368893" y="1152207"/>
                  </a:lnTo>
                  <a:lnTo>
                    <a:pt x="364640" y="1146619"/>
                  </a:lnTo>
                  <a:lnTo>
                    <a:pt x="361439" y="1144556"/>
                  </a:lnTo>
                  <a:close/>
                </a:path>
                <a:path w="1087120" h="1312545">
                  <a:moveTo>
                    <a:pt x="987426" y="644904"/>
                  </a:moveTo>
                  <a:lnTo>
                    <a:pt x="116998" y="644904"/>
                  </a:lnTo>
                  <a:lnTo>
                    <a:pt x="135865" y="645589"/>
                  </a:lnTo>
                  <a:lnTo>
                    <a:pt x="155232" y="656081"/>
                  </a:lnTo>
                  <a:lnTo>
                    <a:pt x="162050" y="663639"/>
                  </a:lnTo>
                  <a:lnTo>
                    <a:pt x="167452" y="672563"/>
                  </a:lnTo>
                  <a:lnTo>
                    <a:pt x="172287" y="682035"/>
                  </a:lnTo>
                  <a:lnTo>
                    <a:pt x="177406" y="691235"/>
                  </a:lnTo>
                  <a:lnTo>
                    <a:pt x="203682" y="699790"/>
                  </a:lnTo>
                  <a:lnTo>
                    <a:pt x="211140" y="703532"/>
                  </a:lnTo>
                  <a:lnTo>
                    <a:pt x="215593" y="712841"/>
                  </a:lnTo>
                  <a:lnTo>
                    <a:pt x="232854" y="738098"/>
                  </a:lnTo>
                  <a:lnTo>
                    <a:pt x="266115" y="773239"/>
                  </a:lnTo>
                  <a:lnTo>
                    <a:pt x="283465" y="784217"/>
                  </a:lnTo>
                  <a:lnTo>
                    <a:pt x="292110" y="789643"/>
                  </a:lnTo>
                  <a:lnTo>
                    <a:pt x="299377" y="796670"/>
                  </a:lnTo>
                  <a:lnTo>
                    <a:pt x="303670" y="804587"/>
                  </a:lnTo>
                  <a:lnTo>
                    <a:pt x="306273" y="813471"/>
                  </a:lnTo>
                  <a:lnTo>
                    <a:pt x="308199" y="822743"/>
                  </a:lnTo>
                  <a:lnTo>
                    <a:pt x="310464" y="831824"/>
                  </a:lnTo>
                  <a:lnTo>
                    <a:pt x="326791" y="848827"/>
                  </a:lnTo>
                  <a:lnTo>
                    <a:pt x="334000" y="857005"/>
                  </a:lnTo>
                  <a:lnTo>
                    <a:pt x="340528" y="867236"/>
                  </a:lnTo>
                  <a:lnTo>
                    <a:pt x="354812" y="890396"/>
                  </a:lnTo>
                  <a:lnTo>
                    <a:pt x="374757" y="914530"/>
                  </a:lnTo>
                  <a:lnTo>
                    <a:pt x="394828" y="932935"/>
                  </a:lnTo>
                  <a:lnTo>
                    <a:pt x="411542" y="953519"/>
                  </a:lnTo>
                  <a:lnTo>
                    <a:pt x="421347" y="984122"/>
                  </a:lnTo>
                  <a:lnTo>
                    <a:pt x="420831" y="993126"/>
                  </a:lnTo>
                  <a:lnTo>
                    <a:pt x="417809" y="1001890"/>
                  </a:lnTo>
                  <a:lnTo>
                    <a:pt x="413784" y="1010558"/>
                  </a:lnTo>
                  <a:lnTo>
                    <a:pt x="410260" y="1019276"/>
                  </a:lnTo>
                  <a:lnTo>
                    <a:pt x="401795" y="1021858"/>
                  </a:lnTo>
                  <a:lnTo>
                    <a:pt x="393228" y="1024212"/>
                  </a:lnTo>
                  <a:lnTo>
                    <a:pt x="384859" y="1027025"/>
                  </a:lnTo>
                  <a:lnTo>
                    <a:pt x="351002" y="1065169"/>
                  </a:lnTo>
                  <a:lnTo>
                    <a:pt x="343725" y="1113002"/>
                  </a:lnTo>
                  <a:lnTo>
                    <a:pt x="363173" y="1143524"/>
                  </a:lnTo>
                  <a:lnTo>
                    <a:pt x="368893" y="1152207"/>
                  </a:lnTo>
                  <a:lnTo>
                    <a:pt x="369050" y="1152414"/>
                  </a:lnTo>
                  <a:lnTo>
                    <a:pt x="370088" y="1154021"/>
                  </a:lnTo>
                  <a:lnTo>
                    <a:pt x="729950" y="1154021"/>
                  </a:lnTo>
                  <a:lnTo>
                    <a:pt x="753986" y="1077848"/>
                  </a:lnTo>
                  <a:lnTo>
                    <a:pt x="918560" y="1077848"/>
                  </a:lnTo>
                  <a:lnTo>
                    <a:pt x="919908" y="1077150"/>
                  </a:lnTo>
                  <a:lnTo>
                    <a:pt x="931240" y="1071733"/>
                  </a:lnTo>
                  <a:lnTo>
                    <a:pt x="942479" y="1066139"/>
                  </a:lnTo>
                  <a:lnTo>
                    <a:pt x="964766" y="1049515"/>
                  </a:lnTo>
                  <a:lnTo>
                    <a:pt x="980765" y="1029069"/>
                  </a:lnTo>
                  <a:lnTo>
                    <a:pt x="994252" y="1006655"/>
                  </a:lnTo>
                  <a:lnTo>
                    <a:pt x="1009002" y="984122"/>
                  </a:lnTo>
                  <a:lnTo>
                    <a:pt x="1014302" y="978038"/>
                  </a:lnTo>
                  <a:lnTo>
                    <a:pt x="1025875" y="966783"/>
                  </a:lnTo>
                  <a:lnTo>
                    <a:pt x="1031176" y="960691"/>
                  </a:lnTo>
                  <a:lnTo>
                    <a:pt x="1036986" y="952112"/>
                  </a:lnTo>
                  <a:lnTo>
                    <a:pt x="1047548" y="934136"/>
                  </a:lnTo>
                  <a:lnTo>
                    <a:pt x="1053350" y="925550"/>
                  </a:lnTo>
                  <a:lnTo>
                    <a:pt x="1059104" y="919724"/>
                  </a:lnTo>
                  <a:lnTo>
                    <a:pt x="1065664" y="914514"/>
                  </a:lnTo>
                  <a:lnTo>
                    <a:pt x="1071585" y="908987"/>
                  </a:lnTo>
                  <a:lnTo>
                    <a:pt x="1075524" y="902119"/>
                  </a:lnTo>
                  <a:lnTo>
                    <a:pt x="1080225" y="882095"/>
                  </a:lnTo>
                  <a:lnTo>
                    <a:pt x="1082782" y="861539"/>
                  </a:lnTo>
                  <a:lnTo>
                    <a:pt x="1084483" y="840768"/>
                  </a:lnTo>
                  <a:lnTo>
                    <a:pt x="1086612" y="820102"/>
                  </a:lnTo>
                  <a:lnTo>
                    <a:pt x="1078398" y="794293"/>
                  </a:lnTo>
                  <a:lnTo>
                    <a:pt x="1074786" y="782258"/>
                  </a:lnTo>
                  <a:lnTo>
                    <a:pt x="1071544" y="768644"/>
                  </a:lnTo>
                  <a:lnTo>
                    <a:pt x="1064437" y="738098"/>
                  </a:lnTo>
                  <a:lnTo>
                    <a:pt x="1056860" y="718885"/>
                  </a:lnTo>
                  <a:lnTo>
                    <a:pt x="1045383" y="701494"/>
                  </a:lnTo>
                  <a:lnTo>
                    <a:pt x="1032346" y="684831"/>
                  </a:lnTo>
                  <a:lnTo>
                    <a:pt x="1020089" y="667804"/>
                  </a:lnTo>
                  <a:lnTo>
                    <a:pt x="1011540" y="662248"/>
                  </a:lnTo>
                  <a:lnTo>
                    <a:pt x="1002834" y="656893"/>
                  </a:lnTo>
                  <a:lnTo>
                    <a:pt x="994441" y="651135"/>
                  </a:lnTo>
                  <a:lnTo>
                    <a:pt x="987426" y="644904"/>
                  </a:lnTo>
                  <a:close/>
                </a:path>
                <a:path w="1087120" h="1312545">
                  <a:moveTo>
                    <a:pt x="918560" y="1077848"/>
                  </a:moveTo>
                  <a:lnTo>
                    <a:pt x="753986" y="1077848"/>
                  </a:lnTo>
                  <a:lnTo>
                    <a:pt x="758422" y="1083526"/>
                  </a:lnTo>
                  <a:lnTo>
                    <a:pt x="783925" y="1112455"/>
                  </a:lnTo>
                  <a:lnTo>
                    <a:pt x="819808" y="1132306"/>
                  </a:lnTo>
                  <a:lnTo>
                    <a:pt x="831333" y="1134152"/>
                  </a:lnTo>
                  <a:lnTo>
                    <a:pt x="842683" y="1136434"/>
                  </a:lnTo>
                  <a:lnTo>
                    <a:pt x="851094" y="1130715"/>
                  </a:lnTo>
                  <a:lnTo>
                    <a:pt x="859570" y="1125089"/>
                  </a:lnTo>
                  <a:lnTo>
                    <a:pt x="867918" y="1119278"/>
                  </a:lnTo>
                  <a:lnTo>
                    <a:pt x="875944" y="1113002"/>
                  </a:lnTo>
                  <a:lnTo>
                    <a:pt x="881630" y="1107292"/>
                  </a:lnTo>
                  <a:lnTo>
                    <a:pt x="886831" y="1100996"/>
                  </a:lnTo>
                  <a:lnTo>
                    <a:pt x="892132" y="1094844"/>
                  </a:lnTo>
                  <a:lnTo>
                    <a:pt x="898118" y="1089571"/>
                  </a:lnTo>
                  <a:lnTo>
                    <a:pt x="908771" y="1082920"/>
                  </a:lnTo>
                  <a:lnTo>
                    <a:pt x="918560" y="1077848"/>
                  </a:lnTo>
                  <a:close/>
                </a:path>
                <a:path w="1087120" h="1312545">
                  <a:moveTo>
                    <a:pt x="155232" y="269468"/>
                  </a:moveTo>
                  <a:lnTo>
                    <a:pt x="125181" y="279784"/>
                  </a:lnTo>
                  <a:lnTo>
                    <a:pt x="115322" y="287362"/>
                  </a:lnTo>
                  <a:lnTo>
                    <a:pt x="106015" y="306494"/>
                  </a:lnTo>
                  <a:lnTo>
                    <a:pt x="77622" y="351472"/>
                  </a:lnTo>
                  <a:lnTo>
                    <a:pt x="47027" y="380738"/>
                  </a:lnTo>
                  <a:lnTo>
                    <a:pt x="38031" y="385802"/>
                  </a:lnTo>
                  <a:lnTo>
                    <a:pt x="29428" y="391277"/>
                  </a:lnTo>
                  <a:lnTo>
                    <a:pt x="11087" y="433489"/>
                  </a:lnTo>
                  <a:lnTo>
                    <a:pt x="7318" y="474392"/>
                  </a:lnTo>
                  <a:lnTo>
                    <a:pt x="4657" y="515408"/>
                  </a:lnTo>
                  <a:lnTo>
                    <a:pt x="2439" y="556470"/>
                  </a:lnTo>
                  <a:lnTo>
                    <a:pt x="0" y="597509"/>
                  </a:lnTo>
                  <a:lnTo>
                    <a:pt x="12987" y="648339"/>
                  </a:lnTo>
                  <a:lnTo>
                    <a:pt x="39097" y="682915"/>
                  </a:lnTo>
                  <a:lnTo>
                    <a:pt x="53919" y="680512"/>
                  </a:lnTo>
                  <a:lnTo>
                    <a:pt x="66733" y="668823"/>
                  </a:lnTo>
                  <a:lnTo>
                    <a:pt x="77622" y="656081"/>
                  </a:lnTo>
                  <a:lnTo>
                    <a:pt x="97846" y="649808"/>
                  </a:lnTo>
                  <a:lnTo>
                    <a:pt x="116998" y="644904"/>
                  </a:lnTo>
                  <a:lnTo>
                    <a:pt x="987426" y="644904"/>
                  </a:lnTo>
                  <a:lnTo>
                    <a:pt x="986828" y="644372"/>
                  </a:lnTo>
                  <a:lnTo>
                    <a:pt x="961906" y="602626"/>
                  </a:lnTo>
                  <a:lnTo>
                    <a:pt x="946852" y="548861"/>
                  </a:lnTo>
                  <a:lnTo>
                    <a:pt x="938715" y="492538"/>
                  </a:lnTo>
                  <a:lnTo>
                    <a:pt x="934545" y="443116"/>
                  </a:lnTo>
                  <a:lnTo>
                    <a:pt x="931392" y="410057"/>
                  </a:lnTo>
                  <a:lnTo>
                    <a:pt x="928829" y="401173"/>
                  </a:lnTo>
                  <a:lnTo>
                    <a:pt x="926414" y="392229"/>
                  </a:lnTo>
                  <a:lnTo>
                    <a:pt x="923713" y="383414"/>
                  </a:lnTo>
                  <a:lnTo>
                    <a:pt x="920292" y="374916"/>
                  </a:lnTo>
                  <a:lnTo>
                    <a:pt x="904837" y="344297"/>
                  </a:lnTo>
                  <a:lnTo>
                    <a:pt x="903107" y="341919"/>
                  </a:lnTo>
                  <a:lnTo>
                    <a:pt x="898491" y="341919"/>
                  </a:lnTo>
                  <a:lnTo>
                    <a:pt x="896189" y="334193"/>
                  </a:lnTo>
                  <a:lnTo>
                    <a:pt x="887031" y="304622"/>
                  </a:lnTo>
                  <a:lnTo>
                    <a:pt x="881705" y="297095"/>
                  </a:lnTo>
                  <a:lnTo>
                    <a:pt x="872393" y="285070"/>
                  </a:lnTo>
                  <a:lnTo>
                    <a:pt x="648388" y="285070"/>
                  </a:lnTo>
                  <a:lnTo>
                    <a:pt x="643108" y="281181"/>
                  </a:lnTo>
                  <a:lnTo>
                    <a:pt x="311748" y="281181"/>
                  </a:lnTo>
                  <a:lnTo>
                    <a:pt x="293970" y="280930"/>
                  </a:lnTo>
                  <a:lnTo>
                    <a:pt x="279911" y="280028"/>
                  </a:lnTo>
                  <a:lnTo>
                    <a:pt x="221022" y="274692"/>
                  </a:lnTo>
                  <a:lnTo>
                    <a:pt x="155232" y="269468"/>
                  </a:lnTo>
                  <a:close/>
                </a:path>
                <a:path w="1087120" h="1312545">
                  <a:moveTo>
                    <a:pt x="898757" y="335943"/>
                  </a:moveTo>
                  <a:lnTo>
                    <a:pt x="897994" y="338826"/>
                  </a:lnTo>
                  <a:lnTo>
                    <a:pt x="898491" y="341919"/>
                  </a:lnTo>
                  <a:lnTo>
                    <a:pt x="903107" y="341919"/>
                  </a:lnTo>
                  <a:lnTo>
                    <a:pt x="898757" y="335943"/>
                  </a:lnTo>
                  <a:close/>
                </a:path>
                <a:path w="1087120" h="1312545">
                  <a:moveTo>
                    <a:pt x="831179" y="245902"/>
                  </a:moveTo>
                  <a:lnTo>
                    <a:pt x="710515" y="245902"/>
                  </a:lnTo>
                  <a:lnTo>
                    <a:pt x="713244" y="246709"/>
                  </a:lnTo>
                  <a:lnTo>
                    <a:pt x="705339" y="253136"/>
                  </a:lnTo>
                  <a:lnTo>
                    <a:pt x="676363" y="269468"/>
                  </a:lnTo>
                  <a:lnTo>
                    <a:pt x="657199" y="281790"/>
                  </a:lnTo>
                  <a:lnTo>
                    <a:pt x="648388" y="285070"/>
                  </a:lnTo>
                  <a:lnTo>
                    <a:pt x="872393" y="285070"/>
                  </a:lnTo>
                  <a:lnTo>
                    <a:pt x="868210" y="279668"/>
                  </a:lnTo>
                  <a:lnTo>
                    <a:pt x="850266" y="260071"/>
                  </a:lnTo>
                  <a:lnTo>
                    <a:pt x="831596" y="246037"/>
                  </a:lnTo>
                  <a:lnTo>
                    <a:pt x="831179" y="245902"/>
                  </a:lnTo>
                  <a:close/>
                </a:path>
                <a:path w="1087120" h="1312545">
                  <a:moveTo>
                    <a:pt x="487870" y="0"/>
                  </a:moveTo>
                  <a:lnTo>
                    <a:pt x="479465" y="2704"/>
                  </a:lnTo>
                  <a:lnTo>
                    <a:pt x="471001" y="5256"/>
                  </a:lnTo>
                  <a:lnTo>
                    <a:pt x="462656" y="8109"/>
                  </a:lnTo>
                  <a:lnTo>
                    <a:pt x="418961" y="37407"/>
                  </a:lnTo>
                  <a:lnTo>
                    <a:pt x="388086" y="70294"/>
                  </a:lnTo>
                  <a:lnTo>
                    <a:pt x="373827" y="84581"/>
                  </a:lnTo>
                  <a:lnTo>
                    <a:pt x="345318" y="113149"/>
                  </a:lnTo>
                  <a:lnTo>
                    <a:pt x="324837" y="155456"/>
                  </a:lnTo>
                  <a:lnTo>
                    <a:pt x="321551" y="164020"/>
                  </a:lnTo>
                  <a:lnTo>
                    <a:pt x="316398" y="170251"/>
                  </a:lnTo>
                  <a:lnTo>
                    <a:pt x="309992" y="175483"/>
                  </a:lnTo>
                  <a:lnTo>
                    <a:pt x="303822" y="180842"/>
                  </a:lnTo>
                  <a:lnTo>
                    <a:pt x="299377" y="187451"/>
                  </a:lnTo>
                  <a:lnTo>
                    <a:pt x="295030" y="201586"/>
                  </a:lnTo>
                  <a:lnTo>
                    <a:pt x="292433" y="216292"/>
                  </a:lnTo>
                  <a:lnTo>
                    <a:pt x="290536" y="231223"/>
                  </a:lnTo>
                  <a:lnTo>
                    <a:pt x="288290" y="246037"/>
                  </a:lnTo>
                  <a:lnTo>
                    <a:pt x="343725" y="281177"/>
                  </a:lnTo>
                  <a:lnTo>
                    <a:pt x="311748" y="281181"/>
                  </a:lnTo>
                  <a:lnTo>
                    <a:pt x="643108" y="281181"/>
                  </a:lnTo>
                  <a:lnTo>
                    <a:pt x="635732" y="244117"/>
                  </a:lnTo>
                  <a:lnTo>
                    <a:pt x="633953" y="205881"/>
                  </a:lnTo>
                  <a:lnTo>
                    <a:pt x="633978" y="167219"/>
                  </a:lnTo>
                  <a:lnTo>
                    <a:pt x="632015" y="128879"/>
                  </a:lnTo>
                  <a:lnTo>
                    <a:pt x="630052" y="117008"/>
                  </a:lnTo>
                  <a:lnTo>
                    <a:pt x="627191" y="105309"/>
                  </a:lnTo>
                  <a:lnTo>
                    <a:pt x="623969" y="93680"/>
                  </a:lnTo>
                  <a:lnTo>
                    <a:pt x="620928" y="82016"/>
                  </a:lnTo>
                  <a:lnTo>
                    <a:pt x="589497" y="35039"/>
                  </a:lnTo>
                  <a:lnTo>
                    <a:pt x="530301" y="8615"/>
                  </a:lnTo>
                  <a:lnTo>
                    <a:pt x="504363" y="3209"/>
                  </a:lnTo>
                  <a:lnTo>
                    <a:pt x="487870" y="0"/>
                  </a:lnTo>
                  <a:close/>
                </a:path>
                <a:path w="1087120" h="1312545">
                  <a:moveTo>
                    <a:pt x="742886" y="234327"/>
                  </a:moveTo>
                  <a:lnTo>
                    <a:pt x="714900" y="243997"/>
                  </a:lnTo>
                  <a:lnTo>
                    <a:pt x="707588" y="246427"/>
                  </a:lnTo>
                  <a:lnTo>
                    <a:pt x="710515" y="245902"/>
                  </a:lnTo>
                  <a:lnTo>
                    <a:pt x="831179" y="245902"/>
                  </a:lnTo>
                  <a:lnTo>
                    <a:pt x="810482" y="239189"/>
                  </a:lnTo>
                  <a:lnTo>
                    <a:pt x="788188" y="236696"/>
                  </a:lnTo>
                  <a:lnTo>
                    <a:pt x="765421" y="235946"/>
                  </a:lnTo>
                  <a:lnTo>
                    <a:pt x="742886" y="234327"/>
                  </a:lnTo>
                  <a:close/>
                </a:path>
              </a:pathLst>
            </a:custGeom>
            <a:solidFill>
              <a:srgbClr val="9BBA58"/>
            </a:solidFill>
          </p:spPr>
          <p:txBody>
            <a:bodyPr wrap="square" lIns="0" tIns="0" rIns="0" bIns="0" rtlCol="0"/>
            <a:lstStyle/>
            <a:p>
              <a:endParaRPr/>
            </a:p>
          </p:txBody>
        </p:sp>
        <p:sp>
          <p:nvSpPr>
            <p:cNvPr id="34" name="object 34"/>
            <p:cNvSpPr/>
            <p:nvPr/>
          </p:nvSpPr>
          <p:spPr>
            <a:xfrm>
              <a:off x="8044429" y="4652003"/>
              <a:ext cx="1087120" cy="1312545"/>
            </a:xfrm>
            <a:custGeom>
              <a:avLst/>
              <a:gdLst/>
              <a:ahLst/>
              <a:cxnLst/>
              <a:rect l="l" t="t" r="r" b="b"/>
              <a:pathLst>
                <a:path w="1087120" h="1312545">
                  <a:moveTo>
                    <a:pt x="288290" y="246037"/>
                  </a:moveTo>
                  <a:lnTo>
                    <a:pt x="290536" y="231218"/>
                  </a:lnTo>
                  <a:lnTo>
                    <a:pt x="292433" y="216287"/>
                  </a:lnTo>
                  <a:lnTo>
                    <a:pt x="295030" y="201585"/>
                  </a:lnTo>
                  <a:lnTo>
                    <a:pt x="299377" y="187451"/>
                  </a:lnTo>
                  <a:lnTo>
                    <a:pt x="303822" y="180842"/>
                  </a:lnTo>
                  <a:lnTo>
                    <a:pt x="309992" y="175483"/>
                  </a:lnTo>
                  <a:lnTo>
                    <a:pt x="316398" y="170251"/>
                  </a:lnTo>
                  <a:lnTo>
                    <a:pt x="321551" y="164020"/>
                  </a:lnTo>
                  <a:lnTo>
                    <a:pt x="324837" y="155456"/>
                  </a:lnTo>
                  <a:lnTo>
                    <a:pt x="326723" y="146188"/>
                  </a:lnTo>
                  <a:lnTo>
                    <a:pt x="328795" y="137051"/>
                  </a:lnTo>
                  <a:lnTo>
                    <a:pt x="332638" y="128879"/>
                  </a:lnTo>
                  <a:lnTo>
                    <a:pt x="345318" y="113149"/>
                  </a:lnTo>
                  <a:lnTo>
                    <a:pt x="359309" y="98625"/>
                  </a:lnTo>
                  <a:lnTo>
                    <a:pt x="373827" y="84581"/>
                  </a:lnTo>
                  <a:lnTo>
                    <a:pt x="388086" y="70294"/>
                  </a:lnTo>
                  <a:lnTo>
                    <a:pt x="418961" y="37407"/>
                  </a:lnTo>
                  <a:lnTo>
                    <a:pt x="454609" y="11722"/>
                  </a:lnTo>
                  <a:lnTo>
                    <a:pt x="479465" y="2704"/>
                  </a:lnTo>
                  <a:lnTo>
                    <a:pt x="487870" y="0"/>
                  </a:lnTo>
                  <a:lnTo>
                    <a:pt x="530301" y="8615"/>
                  </a:lnTo>
                  <a:lnTo>
                    <a:pt x="576580" y="23431"/>
                  </a:lnTo>
                  <a:lnTo>
                    <a:pt x="612218" y="67694"/>
                  </a:lnTo>
                  <a:lnTo>
                    <a:pt x="623969" y="93680"/>
                  </a:lnTo>
                  <a:lnTo>
                    <a:pt x="627191" y="105309"/>
                  </a:lnTo>
                  <a:lnTo>
                    <a:pt x="630052" y="117008"/>
                  </a:lnTo>
                  <a:lnTo>
                    <a:pt x="632015" y="128879"/>
                  </a:lnTo>
                  <a:lnTo>
                    <a:pt x="633978" y="167219"/>
                  </a:lnTo>
                  <a:lnTo>
                    <a:pt x="633953" y="205881"/>
                  </a:lnTo>
                  <a:lnTo>
                    <a:pt x="635732" y="244117"/>
                  </a:lnTo>
                  <a:lnTo>
                    <a:pt x="643102" y="281177"/>
                  </a:lnTo>
                  <a:lnTo>
                    <a:pt x="648388" y="285070"/>
                  </a:lnTo>
                  <a:lnTo>
                    <a:pt x="657199" y="281790"/>
                  </a:lnTo>
                  <a:lnTo>
                    <a:pt x="667277" y="275277"/>
                  </a:lnTo>
                  <a:lnTo>
                    <a:pt x="676363" y="269468"/>
                  </a:lnTo>
                  <a:lnTo>
                    <a:pt x="705339" y="253136"/>
                  </a:lnTo>
                  <a:lnTo>
                    <a:pt x="713244" y="246709"/>
                  </a:lnTo>
                  <a:lnTo>
                    <a:pt x="710515" y="245902"/>
                  </a:lnTo>
                  <a:lnTo>
                    <a:pt x="707588" y="246427"/>
                  </a:lnTo>
                  <a:lnTo>
                    <a:pt x="714900" y="243997"/>
                  </a:lnTo>
                  <a:lnTo>
                    <a:pt x="742886" y="234327"/>
                  </a:lnTo>
                  <a:lnTo>
                    <a:pt x="765421" y="235946"/>
                  </a:lnTo>
                  <a:lnTo>
                    <a:pt x="788188" y="236696"/>
                  </a:lnTo>
                  <a:lnTo>
                    <a:pt x="831596" y="246037"/>
                  </a:lnTo>
                  <a:lnTo>
                    <a:pt x="868210" y="279668"/>
                  </a:lnTo>
                  <a:lnTo>
                    <a:pt x="896189" y="334193"/>
                  </a:lnTo>
                  <a:lnTo>
                    <a:pt x="898491" y="341919"/>
                  </a:lnTo>
                  <a:lnTo>
                    <a:pt x="897994" y="338826"/>
                  </a:lnTo>
                  <a:lnTo>
                    <a:pt x="920292" y="374916"/>
                  </a:lnTo>
                  <a:lnTo>
                    <a:pt x="928829" y="401173"/>
                  </a:lnTo>
                  <a:lnTo>
                    <a:pt x="931392" y="410057"/>
                  </a:lnTo>
                  <a:lnTo>
                    <a:pt x="934545" y="443116"/>
                  </a:lnTo>
                  <a:lnTo>
                    <a:pt x="938715" y="492538"/>
                  </a:lnTo>
                  <a:lnTo>
                    <a:pt x="946852" y="548861"/>
                  </a:lnTo>
                  <a:lnTo>
                    <a:pt x="961906" y="602626"/>
                  </a:lnTo>
                  <a:lnTo>
                    <a:pt x="986828" y="644372"/>
                  </a:lnTo>
                  <a:lnTo>
                    <a:pt x="1011540" y="662248"/>
                  </a:lnTo>
                  <a:lnTo>
                    <a:pt x="1020089" y="667804"/>
                  </a:lnTo>
                  <a:lnTo>
                    <a:pt x="1032346" y="684831"/>
                  </a:lnTo>
                  <a:lnTo>
                    <a:pt x="1045383" y="701494"/>
                  </a:lnTo>
                  <a:lnTo>
                    <a:pt x="1056860" y="718885"/>
                  </a:lnTo>
                  <a:lnTo>
                    <a:pt x="1064437" y="738098"/>
                  </a:lnTo>
                  <a:lnTo>
                    <a:pt x="1071544" y="768644"/>
                  </a:lnTo>
                  <a:lnTo>
                    <a:pt x="1074786" y="782258"/>
                  </a:lnTo>
                  <a:lnTo>
                    <a:pt x="1078398" y="794293"/>
                  </a:lnTo>
                  <a:lnTo>
                    <a:pt x="1086612" y="820102"/>
                  </a:lnTo>
                  <a:lnTo>
                    <a:pt x="1084483" y="840768"/>
                  </a:lnTo>
                  <a:lnTo>
                    <a:pt x="1080225" y="882095"/>
                  </a:lnTo>
                  <a:lnTo>
                    <a:pt x="1059104" y="919724"/>
                  </a:lnTo>
                  <a:lnTo>
                    <a:pt x="1053350" y="925550"/>
                  </a:lnTo>
                  <a:lnTo>
                    <a:pt x="1047548" y="934136"/>
                  </a:lnTo>
                  <a:lnTo>
                    <a:pt x="1042268" y="943125"/>
                  </a:lnTo>
                  <a:lnTo>
                    <a:pt x="1036986" y="952112"/>
                  </a:lnTo>
                  <a:lnTo>
                    <a:pt x="1031176" y="960691"/>
                  </a:lnTo>
                  <a:lnTo>
                    <a:pt x="1025875" y="966783"/>
                  </a:lnTo>
                  <a:lnTo>
                    <a:pt x="1020089" y="972412"/>
                  </a:lnTo>
                  <a:lnTo>
                    <a:pt x="1014302" y="978038"/>
                  </a:lnTo>
                  <a:lnTo>
                    <a:pt x="1009002" y="984122"/>
                  </a:lnTo>
                  <a:lnTo>
                    <a:pt x="994252" y="1006655"/>
                  </a:lnTo>
                  <a:lnTo>
                    <a:pt x="980765" y="1029069"/>
                  </a:lnTo>
                  <a:lnTo>
                    <a:pt x="964766" y="1049515"/>
                  </a:lnTo>
                  <a:lnTo>
                    <a:pt x="942479" y="1066139"/>
                  </a:lnTo>
                  <a:lnTo>
                    <a:pt x="931240" y="1071733"/>
                  </a:lnTo>
                  <a:lnTo>
                    <a:pt x="919908" y="1077150"/>
                  </a:lnTo>
                  <a:lnTo>
                    <a:pt x="908771" y="1082920"/>
                  </a:lnTo>
                  <a:lnTo>
                    <a:pt x="898118" y="1089571"/>
                  </a:lnTo>
                  <a:lnTo>
                    <a:pt x="892132" y="1094844"/>
                  </a:lnTo>
                  <a:lnTo>
                    <a:pt x="886831" y="1100996"/>
                  </a:lnTo>
                  <a:lnTo>
                    <a:pt x="881630" y="1107292"/>
                  </a:lnTo>
                  <a:lnTo>
                    <a:pt x="875944" y="1113002"/>
                  </a:lnTo>
                  <a:lnTo>
                    <a:pt x="867918" y="1119278"/>
                  </a:lnTo>
                  <a:lnTo>
                    <a:pt x="859570" y="1125089"/>
                  </a:lnTo>
                  <a:lnTo>
                    <a:pt x="851094" y="1130715"/>
                  </a:lnTo>
                  <a:lnTo>
                    <a:pt x="842683" y="1136434"/>
                  </a:lnTo>
                  <a:lnTo>
                    <a:pt x="831333" y="1134152"/>
                  </a:lnTo>
                  <a:lnTo>
                    <a:pt x="819808" y="1132306"/>
                  </a:lnTo>
                  <a:lnTo>
                    <a:pt x="808634" y="1129593"/>
                  </a:lnTo>
                  <a:lnTo>
                    <a:pt x="769512" y="1096894"/>
                  </a:lnTo>
                  <a:lnTo>
                    <a:pt x="753986" y="1077848"/>
                  </a:lnTo>
                  <a:lnTo>
                    <a:pt x="720712" y="1183297"/>
                  </a:lnTo>
                  <a:lnTo>
                    <a:pt x="718583" y="1192500"/>
                  </a:lnTo>
                  <a:lnTo>
                    <a:pt x="716883" y="1201986"/>
                  </a:lnTo>
                  <a:lnTo>
                    <a:pt x="714325" y="1210913"/>
                  </a:lnTo>
                  <a:lnTo>
                    <a:pt x="709625" y="1218437"/>
                  </a:lnTo>
                  <a:lnTo>
                    <a:pt x="665276" y="1265301"/>
                  </a:lnTo>
                  <a:lnTo>
                    <a:pt x="657493" y="1275001"/>
                  </a:lnTo>
                  <a:lnTo>
                    <a:pt x="650065" y="1285306"/>
                  </a:lnTo>
                  <a:lnTo>
                    <a:pt x="641927" y="1294397"/>
                  </a:lnTo>
                  <a:lnTo>
                    <a:pt x="632015" y="1300454"/>
                  </a:lnTo>
                  <a:lnTo>
                    <a:pt x="598754" y="1312164"/>
                  </a:lnTo>
                  <a:lnTo>
                    <a:pt x="570921" y="1309930"/>
                  </a:lnTo>
                  <a:lnTo>
                    <a:pt x="543021" y="1308157"/>
                  </a:lnTo>
                  <a:lnTo>
                    <a:pt x="487870" y="1300454"/>
                  </a:lnTo>
                  <a:lnTo>
                    <a:pt x="454609" y="1277019"/>
                  </a:lnTo>
                  <a:lnTo>
                    <a:pt x="445668" y="1260249"/>
                  </a:lnTo>
                  <a:lnTo>
                    <a:pt x="432435" y="1241869"/>
                  </a:lnTo>
                  <a:lnTo>
                    <a:pt x="424821" y="1235106"/>
                  </a:lnTo>
                  <a:lnTo>
                    <a:pt x="416428" y="1229348"/>
                  </a:lnTo>
                  <a:lnTo>
                    <a:pt x="407722" y="1223994"/>
                  </a:lnTo>
                  <a:lnTo>
                    <a:pt x="399173" y="1218437"/>
                  </a:lnTo>
                  <a:lnTo>
                    <a:pt x="393428" y="1209778"/>
                  </a:lnTo>
                  <a:lnTo>
                    <a:pt x="387546" y="1201200"/>
                  </a:lnTo>
                  <a:lnTo>
                    <a:pt x="381932" y="1192456"/>
                  </a:lnTo>
                  <a:lnTo>
                    <a:pt x="364028" y="1154142"/>
                  </a:lnTo>
                  <a:lnTo>
                    <a:pt x="343725" y="1113002"/>
                  </a:lnTo>
                  <a:lnTo>
                    <a:pt x="347475" y="1086751"/>
                  </a:lnTo>
                  <a:lnTo>
                    <a:pt x="359206" y="1046999"/>
                  </a:lnTo>
                  <a:lnTo>
                    <a:pt x="393228" y="1024212"/>
                  </a:lnTo>
                  <a:lnTo>
                    <a:pt x="401795" y="1021858"/>
                  </a:lnTo>
                  <a:lnTo>
                    <a:pt x="410260" y="1019276"/>
                  </a:lnTo>
                  <a:lnTo>
                    <a:pt x="413784" y="1010558"/>
                  </a:lnTo>
                  <a:lnTo>
                    <a:pt x="417809" y="1001890"/>
                  </a:lnTo>
                  <a:lnTo>
                    <a:pt x="420831" y="993126"/>
                  </a:lnTo>
                  <a:lnTo>
                    <a:pt x="421347" y="984122"/>
                  </a:lnTo>
                  <a:lnTo>
                    <a:pt x="411542" y="953519"/>
                  </a:lnTo>
                  <a:lnTo>
                    <a:pt x="394828" y="932935"/>
                  </a:lnTo>
                  <a:lnTo>
                    <a:pt x="374740" y="914514"/>
                  </a:lnTo>
                  <a:lnTo>
                    <a:pt x="354812" y="890396"/>
                  </a:lnTo>
                  <a:lnTo>
                    <a:pt x="340528" y="867236"/>
                  </a:lnTo>
                  <a:lnTo>
                    <a:pt x="334000" y="857005"/>
                  </a:lnTo>
                  <a:lnTo>
                    <a:pt x="326791" y="848827"/>
                  </a:lnTo>
                  <a:lnTo>
                    <a:pt x="310464" y="831824"/>
                  </a:lnTo>
                  <a:lnTo>
                    <a:pt x="308199" y="822743"/>
                  </a:lnTo>
                  <a:lnTo>
                    <a:pt x="283465" y="784217"/>
                  </a:lnTo>
                  <a:lnTo>
                    <a:pt x="274461" y="779159"/>
                  </a:lnTo>
                  <a:lnTo>
                    <a:pt x="266115" y="773239"/>
                  </a:lnTo>
                  <a:lnTo>
                    <a:pt x="232854" y="738098"/>
                  </a:lnTo>
                  <a:lnTo>
                    <a:pt x="211140" y="703532"/>
                  </a:lnTo>
                  <a:lnTo>
                    <a:pt x="203682" y="699790"/>
                  </a:lnTo>
                  <a:lnTo>
                    <a:pt x="177406" y="691235"/>
                  </a:lnTo>
                  <a:lnTo>
                    <a:pt x="172287" y="682035"/>
                  </a:lnTo>
                  <a:lnTo>
                    <a:pt x="167452" y="672563"/>
                  </a:lnTo>
                  <a:lnTo>
                    <a:pt x="162050" y="663639"/>
                  </a:lnTo>
                  <a:lnTo>
                    <a:pt x="155232" y="656081"/>
                  </a:lnTo>
                  <a:lnTo>
                    <a:pt x="135865" y="645589"/>
                  </a:lnTo>
                  <a:lnTo>
                    <a:pt x="116998" y="644904"/>
                  </a:lnTo>
                  <a:lnTo>
                    <a:pt x="97846" y="649808"/>
                  </a:lnTo>
                  <a:lnTo>
                    <a:pt x="77622" y="656081"/>
                  </a:lnTo>
                  <a:lnTo>
                    <a:pt x="66733" y="668823"/>
                  </a:lnTo>
                  <a:lnTo>
                    <a:pt x="53919" y="680512"/>
                  </a:lnTo>
                  <a:lnTo>
                    <a:pt x="12987" y="648339"/>
                  </a:lnTo>
                  <a:lnTo>
                    <a:pt x="1555" y="605665"/>
                  </a:lnTo>
                  <a:lnTo>
                    <a:pt x="0" y="597509"/>
                  </a:lnTo>
                  <a:lnTo>
                    <a:pt x="2439" y="556470"/>
                  </a:lnTo>
                  <a:lnTo>
                    <a:pt x="4657" y="515408"/>
                  </a:lnTo>
                  <a:lnTo>
                    <a:pt x="7318" y="474392"/>
                  </a:lnTo>
                  <a:lnTo>
                    <a:pt x="11087" y="433489"/>
                  </a:lnTo>
                  <a:lnTo>
                    <a:pt x="29428" y="391277"/>
                  </a:lnTo>
                  <a:lnTo>
                    <a:pt x="47027" y="380738"/>
                  </a:lnTo>
                  <a:lnTo>
                    <a:pt x="55448" y="374916"/>
                  </a:lnTo>
                  <a:lnTo>
                    <a:pt x="106015" y="306494"/>
                  </a:lnTo>
                  <a:lnTo>
                    <a:pt x="115322" y="287362"/>
                  </a:lnTo>
                  <a:lnTo>
                    <a:pt x="125181" y="279784"/>
                  </a:lnTo>
                  <a:lnTo>
                    <a:pt x="155232" y="269468"/>
                  </a:lnTo>
                  <a:lnTo>
                    <a:pt x="221022" y="274692"/>
                  </a:lnTo>
                  <a:lnTo>
                    <a:pt x="259088" y="278081"/>
                  </a:lnTo>
                  <a:lnTo>
                    <a:pt x="279911" y="280028"/>
                  </a:lnTo>
                  <a:lnTo>
                    <a:pt x="293970" y="280930"/>
                  </a:lnTo>
                  <a:lnTo>
                    <a:pt x="311748" y="281181"/>
                  </a:lnTo>
                  <a:lnTo>
                    <a:pt x="343725" y="281177"/>
                  </a:lnTo>
                </a:path>
              </a:pathLst>
            </a:custGeom>
            <a:ln w="25400">
              <a:solidFill>
                <a:srgbClr val="385D89"/>
              </a:solidFill>
            </a:ln>
          </p:spPr>
          <p:txBody>
            <a:bodyPr wrap="square" lIns="0" tIns="0" rIns="0" bIns="0" rtlCol="0"/>
            <a:lstStyle/>
            <a:p>
              <a:endParaRPr/>
            </a:p>
          </p:txBody>
        </p:sp>
      </p:grpSp>
      <p:sp>
        <p:nvSpPr>
          <p:cNvPr id="35" name="object 35"/>
          <p:cNvSpPr txBox="1"/>
          <p:nvPr/>
        </p:nvSpPr>
        <p:spPr>
          <a:xfrm>
            <a:off x="8371385" y="5142399"/>
            <a:ext cx="430531" cy="289823"/>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PDN</a:t>
            </a:r>
            <a:endParaRPr sz="1800">
              <a:latin typeface="Calibri"/>
              <a:cs typeface="Calibri"/>
            </a:endParaRPr>
          </a:p>
        </p:txBody>
      </p:sp>
      <p:grpSp>
        <p:nvGrpSpPr>
          <p:cNvPr id="36" name="object 36"/>
          <p:cNvGrpSpPr/>
          <p:nvPr/>
        </p:nvGrpSpPr>
        <p:grpSpPr>
          <a:xfrm>
            <a:off x="3623298" y="3015996"/>
            <a:ext cx="4558522" cy="2823972"/>
            <a:chOff x="3665219" y="3015996"/>
            <a:chExt cx="4612513" cy="2823972"/>
          </a:xfrm>
        </p:grpSpPr>
        <p:sp>
          <p:nvSpPr>
            <p:cNvPr id="37" name="object 37"/>
            <p:cNvSpPr/>
            <p:nvPr/>
          </p:nvSpPr>
          <p:spPr>
            <a:xfrm>
              <a:off x="7805927" y="5388862"/>
              <a:ext cx="471805" cy="450850"/>
            </a:xfrm>
            <a:custGeom>
              <a:avLst/>
              <a:gdLst/>
              <a:ahLst/>
              <a:cxnLst/>
              <a:rect l="l" t="t" r="r" b="b"/>
              <a:pathLst>
                <a:path w="471804" h="450850">
                  <a:moveTo>
                    <a:pt x="0" y="450507"/>
                  </a:moveTo>
                  <a:lnTo>
                    <a:pt x="471347" y="0"/>
                  </a:lnTo>
                </a:path>
              </a:pathLst>
            </a:custGeom>
            <a:ln w="9524">
              <a:solidFill>
                <a:srgbClr val="497DBA"/>
              </a:solidFill>
            </a:ln>
          </p:spPr>
          <p:txBody>
            <a:bodyPr wrap="square" lIns="0" tIns="0" rIns="0" bIns="0" rtlCol="0"/>
            <a:lstStyle/>
            <a:p>
              <a:endParaRPr>
                <a:latin typeface="Cambria" pitchFamily="18" charset="0"/>
                <a:ea typeface="Cambria" pitchFamily="18" charset="0"/>
              </a:endParaRPr>
            </a:p>
          </p:txBody>
        </p:sp>
        <p:sp>
          <p:nvSpPr>
            <p:cNvPr id="38" name="object 38"/>
            <p:cNvSpPr/>
            <p:nvPr/>
          </p:nvSpPr>
          <p:spPr>
            <a:xfrm>
              <a:off x="6374891" y="5839968"/>
              <a:ext cx="304800" cy="0"/>
            </a:xfrm>
            <a:custGeom>
              <a:avLst/>
              <a:gdLst/>
              <a:ahLst/>
              <a:cxnLst/>
              <a:rect l="l" t="t" r="r" b="b"/>
              <a:pathLst>
                <a:path w="304800">
                  <a:moveTo>
                    <a:pt x="0" y="0"/>
                  </a:moveTo>
                  <a:lnTo>
                    <a:pt x="304800" y="0"/>
                  </a:lnTo>
                </a:path>
              </a:pathLst>
            </a:custGeom>
            <a:ln w="9525">
              <a:solidFill>
                <a:srgbClr val="497DBA"/>
              </a:solidFill>
            </a:ln>
          </p:spPr>
          <p:txBody>
            <a:bodyPr wrap="square" lIns="0" tIns="0" rIns="0" bIns="0" rtlCol="0"/>
            <a:lstStyle/>
            <a:p>
              <a:endParaRPr>
                <a:latin typeface="Cambria" pitchFamily="18" charset="0"/>
                <a:ea typeface="Cambria" pitchFamily="18" charset="0"/>
              </a:endParaRPr>
            </a:p>
          </p:txBody>
        </p:sp>
        <p:sp>
          <p:nvSpPr>
            <p:cNvPr id="39" name="object 39"/>
            <p:cNvSpPr/>
            <p:nvPr/>
          </p:nvSpPr>
          <p:spPr>
            <a:xfrm>
              <a:off x="5222748" y="4267200"/>
              <a:ext cx="588010" cy="1250950"/>
            </a:xfrm>
            <a:custGeom>
              <a:avLst/>
              <a:gdLst/>
              <a:ahLst/>
              <a:cxnLst/>
              <a:rect l="l" t="t" r="r" b="b"/>
              <a:pathLst>
                <a:path w="588010" h="1250950">
                  <a:moveTo>
                    <a:pt x="0" y="0"/>
                  </a:moveTo>
                  <a:lnTo>
                    <a:pt x="587705" y="1250556"/>
                  </a:lnTo>
                </a:path>
              </a:pathLst>
            </a:custGeom>
            <a:ln w="9525">
              <a:solidFill>
                <a:srgbClr val="497DBA"/>
              </a:solidFill>
            </a:ln>
          </p:spPr>
          <p:txBody>
            <a:bodyPr wrap="square" lIns="0" tIns="0" rIns="0" bIns="0" rtlCol="0"/>
            <a:lstStyle/>
            <a:p>
              <a:endParaRPr>
                <a:latin typeface="Cambria" pitchFamily="18" charset="0"/>
                <a:ea typeface="Cambria" pitchFamily="18" charset="0"/>
              </a:endParaRPr>
            </a:p>
          </p:txBody>
        </p:sp>
        <p:sp>
          <p:nvSpPr>
            <p:cNvPr id="40" name="object 40"/>
            <p:cNvSpPr/>
            <p:nvPr/>
          </p:nvSpPr>
          <p:spPr>
            <a:xfrm>
              <a:off x="3665219" y="4030980"/>
              <a:ext cx="1582420" cy="1631950"/>
            </a:xfrm>
            <a:custGeom>
              <a:avLst/>
              <a:gdLst/>
              <a:ahLst/>
              <a:cxnLst/>
              <a:rect l="l" t="t" r="r" b="b"/>
              <a:pathLst>
                <a:path w="1582420" h="1631950">
                  <a:moveTo>
                    <a:pt x="0" y="0"/>
                  </a:moveTo>
                  <a:lnTo>
                    <a:pt x="1582102" y="1631708"/>
                  </a:lnTo>
                </a:path>
              </a:pathLst>
            </a:custGeom>
            <a:ln w="9525">
              <a:solidFill>
                <a:srgbClr val="497DBA"/>
              </a:solidFill>
            </a:ln>
          </p:spPr>
          <p:txBody>
            <a:bodyPr wrap="square" lIns="0" tIns="0" rIns="0" bIns="0" rtlCol="0"/>
            <a:lstStyle/>
            <a:p>
              <a:endParaRPr>
                <a:latin typeface="Cambria" pitchFamily="18" charset="0"/>
                <a:ea typeface="Cambria" pitchFamily="18" charset="0"/>
              </a:endParaRPr>
            </a:p>
          </p:txBody>
        </p:sp>
        <p:sp>
          <p:nvSpPr>
            <p:cNvPr id="41" name="object 41"/>
            <p:cNvSpPr/>
            <p:nvPr/>
          </p:nvSpPr>
          <p:spPr>
            <a:xfrm>
              <a:off x="5702808" y="3015996"/>
              <a:ext cx="368935" cy="2501265"/>
            </a:xfrm>
            <a:custGeom>
              <a:avLst/>
              <a:gdLst/>
              <a:ahLst/>
              <a:cxnLst/>
              <a:rect l="l" t="t" r="r" b="b"/>
              <a:pathLst>
                <a:path w="368935" h="2501265">
                  <a:moveTo>
                    <a:pt x="0" y="0"/>
                  </a:moveTo>
                  <a:lnTo>
                    <a:pt x="368935" y="2501112"/>
                  </a:lnTo>
                </a:path>
              </a:pathLst>
            </a:custGeom>
            <a:ln w="9525">
              <a:solidFill>
                <a:srgbClr val="497DBA"/>
              </a:solidFill>
            </a:ln>
          </p:spPr>
          <p:txBody>
            <a:bodyPr wrap="square" lIns="0" tIns="0" rIns="0" bIns="0" rtlCol="0"/>
            <a:lstStyle/>
            <a:p>
              <a:endParaRPr>
                <a:latin typeface="Cambria" pitchFamily="18" charset="0"/>
                <a:ea typeface="Cambria" pitchFamily="18" charset="0"/>
              </a:endParaRPr>
            </a:p>
          </p:txBody>
        </p:sp>
      </p:grpSp>
      <p:sp>
        <p:nvSpPr>
          <p:cNvPr id="43" name="Rectangle 42"/>
          <p:cNvSpPr/>
          <p:nvPr/>
        </p:nvSpPr>
        <p:spPr>
          <a:xfrm>
            <a:off x="24415" y="5105400"/>
            <a:ext cx="3023585" cy="1815882"/>
          </a:xfrm>
          <a:prstGeom prst="rect">
            <a:avLst/>
          </a:prstGeom>
        </p:spPr>
        <p:txBody>
          <a:bodyPr wrap="none">
            <a:spAutoFit/>
          </a:bodyPr>
          <a:lstStyle/>
          <a:p>
            <a:r>
              <a:rPr lang="en-IN" sz="1600" b="1" dirty="0" smtClean="0">
                <a:solidFill>
                  <a:schemeClr val="accent6">
                    <a:lumMod val="50000"/>
                  </a:schemeClr>
                </a:solidFill>
                <a:latin typeface="Cambria" pitchFamily="18" charset="0"/>
                <a:ea typeface="Cambria" pitchFamily="18" charset="0"/>
              </a:rPr>
              <a:t>SIM</a:t>
            </a:r>
            <a:r>
              <a:rPr lang="en-IN" sz="1600" dirty="0" smtClean="0">
                <a:solidFill>
                  <a:schemeClr val="accent6">
                    <a:lumMod val="50000"/>
                  </a:schemeClr>
                </a:solidFill>
                <a:latin typeface="Cambria" pitchFamily="18" charset="0"/>
                <a:ea typeface="Cambria" pitchFamily="18" charset="0"/>
              </a:rPr>
              <a:t>: Subscriber Identity Module</a:t>
            </a:r>
          </a:p>
          <a:p>
            <a:r>
              <a:rPr lang="en-IN" sz="1600" b="1" dirty="0" smtClean="0">
                <a:solidFill>
                  <a:schemeClr val="accent6">
                    <a:lumMod val="50000"/>
                  </a:schemeClr>
                </a:solidFill>
                <a:latin typeface="Cambria" pitchFamily="18" charset="0"/>
                <a:ea typeface="Cambria" pitchFamily="18" charset="0"/>
              </a:rPr>
              <a:t>BSS:</a:t>
            </a:r>
            <a:r>
              <a:rPr lang="en-IN" sz="1600" dirty="0" smtClean="0">
                <a:solidFill>
                  <a:schemeClr val="accent6">
                    <a:lumMod val="50000"/>
                  </a:schemeClr>
                </a:solidFill>
                <a:latin typeface="Cambria" pitchFamily="18" charset="0"/>
                <a:ea typeface="Cambria" pitchFamily="18" charset="0"/>
              </a:rPr>
              <a:t>Base Station Subsystem</a:t>
            </a:r>
          </a:p>
          <a:p>
            <a:r>
              <a:rPr lang="en-IN" sz="1600" b="1" dirty="0" smtClean="0">
                <a:solidFill>
                  <a:schemeClr val="accent6">
                    <a:lumMod val="50000"/>
                  </a:schemeClr>
                </a:solidFill>
                <a:latin typeface="Cambria" pitchFamily="18" charset="0"/>
                <a:ea typeface="Cambria" pitchFamily="18" charset="0"/>
              </a:rPr>
              <a:t>BSC: </a:t>
            </a:r>
            <a:r>
              <a:rPr lang="en-IN" sz="1600" dirty="0" smtClean="0">
                <a:solidFill>
                  <a:schemeClr val="accent6">
                    <a:lumMod val="50000"/>
                  </a:schemeClr>
                </a:solidFill>
                <a:latin typeface="Cambria" pitchFamily="18" charset="0"/>
                <a:ea typeface="Cambria" pitchFamily="18" charset="0"/>
              </a:rPr>
              <a:t>Base Station Controller</a:t>
            </a:r>
          </a:p>
          <a:p>
            <a:r>
              <a:rPr lang="en-IN" sz="1600" b="1" dirty="0" smtClean="0">
                <a:solidFill>
                  <a:schemeClr val="accent6">
                    <a:lumMod val="50000"/>
                  </a:schemeClr>
                </a:solidFill>
                <a:latin typeface="Cambria" pitchFamily="18" charset="0"/>
                <a:ea typeface="Cambria" pitchFamily="18" charset="0"/>
              </a:rPr>
              <a:t>MSC: </a:t>
            </a:r>
            <a:r>
              <a:rPr lang="en-IN" sz="1600" dirty="0" smtClean="0">
                <a:solidFill>
                  <a:schemeClr val="accent6">
                    <a:lumMod val="50000"/>
                  </a:schemeClr>
                </a:solidFill>
                <a:latin typeface="Cambria" pitchFamily="18" charset="0"/>
                <a:ea typeface="Cambria" pitchFamily="18" charset="0"/>
              </a:rPr>
              <a:t>Mobile Switching Center </a:t>
            </a:r>
          </a:p>
          <a:p>
            <a:r>
              <a:rPr lang="en-IN" sz="1600" b="1" dirty="0" smtClean="0">
                <a:solidFill>
                  <a:schemeClr val="accent6">
                    <a:lumMod val="50000"/>
                  </a:schemeClr>
                </a:solidFill>
                <a:latin typeface="Cambria" pitchFamily="18" charset="0"/>
                <a:ea typeface="Cambria" pitchFamily="18" charset="0"/>
              </a:rPr>
              <a:t>BTS</a:t>
            </a:r>
            <a:r>
              <a:rPr lang="en-IN" sz="1600" dirty="0" smtClean="0">
                <a:solidFill>
                  <a:schemeClr val="accent6">
                    <a:lumMod val="50000"/>
                  </a:schemeClr>
                </a:solidFill>
                <a:latin typeface="Cambria" pitchFamily="18" charset="0"/>
                <a:ea typeface="Cambria" pitchFamily="18" charset="0"/>
              </a:rPr>
              <a:t>: Base </a:t>
            </a:r>
            <a:r>
              <a:rPr lang="en-IN" sz="1600" dirty="0">
                <a:solidFill>
                  <a:schemeClr val="accent6">
                    <a:lumMod val="50000"/>
                  </a:schemeClr>
                </a:solidFill>
                <a:latin typeface="Cambria" pitchFamily="18" charset="0"/>
                <a:ea typeface="Cambria" pitchFamily="18" charset="0"/>
              </a:rPr>
              <a:t>Transceiver </a:t>
            </a:r>
            <a:r>
              <a:rPr lang="en-IN" sz="1600" dirty="0" smtClean="0">
                <a:solidFill>
                  <a:schemeClr val="accent6">
                    <a:lumMod val="50000"/>
                  </a:schemeClr>
                </a:solidFill>
                <a:latin typeface="Cambria" pitchFamily="18" charset="0"/>
                <a:ea typeface="Cambria" pitchFamily="18" charset="0"/>
              </a:rPr>
              <a:t>Station</a:t>
            </a:r>
          </a:p>
          <a:p>
            <a:r>
              <a:rPr lang="en-GB" sz="1600" b="1" dirty="0" smtClean="0">
                <a:solidFill>
                  <a:schemeClr val="accent6">
                    <a:lumMod val="50000"/>
                  </a:schemeClr>
                </a:solidFill>
                <a:latin typeface="Cambria" pitchFamily="18" charset="0"/>
                <a:ea typeface="Cambria" pitchFamily="18" charset="0"/>
              </a:rPr>
              <a:t>VLR</a:t>
            </a:r>
            <a:r>
              <a:rPr lang="en-GB" sz="1600" dirty="0" smtClean="0">
                <a:solidFill>
                  <a:schemeClr val="accent6">
                    <a:lumMod val="50000"/>
                  </a:schemeClr>
                </a:solidFill>
                <a:latin typeface="Cambria" pitchFamily="18" charset="0"/>
                <a:ea typeface="Cambria" pitchFamily="18" charset="0"/>
              </a:rPr>
              <a:t>: </a:t>
            </a:r>
            <a:r>
              <a:rPr lang="en-IN" sz="1600" dirty="0" smtClean="0">
                <a:solidFill>
                  <a:schemeClr val="accent6">
                    <a:lumMod val="50000"/>
                  </a:schemeClr>
                </a:solidFill>
                <a:latin typeface="Cambria" pitchFamily="18" charset="0"/>
                <a:ea typeface="Cambria" pitchFamily="18" charset="0"/>
              </a:rPr>
              <a:t>Visitor Location Register</a:t>
            </a:r>
          </a:p>
          <a:p>
            <a:r>
              <a:rPr lang="en-IN" sz="1600" b="1" dirty="0" err="1" smtClean="0">
                <a:solidFill>
                  <a:schemeClr val="accent6">
                    <a:lumMod val="50000"/>
                  </a:schemeClr>
                </a:solidFill>
                <a:latin typeface="Cambria" pitchFamily="18" charset="0"/>
                <a:ea typeface="Cambria" pitchFamily="18" charset="0"/>
              </a:rPr>
              <a:t>AuC</a:t>
            </a:r>
            <a:r>
              <a:rPr lang="en-IN" sz="1600" dirty="0" smtClean="0">
                <a:solidFill>
                  <a:schemeClr val="accent6">
                    <a:lumMod val="50000"/>
                  </a:schemeClr>
                </a:solidFill>
                <a:latin typeface="Cambria" pitchFamily="18" charset="0"/>
                <a:ea typeface="Cambria" pitchFamily="18" charset="0"/>
              </a:rPr>
              <a:t>: Authentication Center</a:t>
            </a:r>
          </a:p>
        </p:txBody>
      </p:sp>
      <p:sp>
        <p:nvSpPr>
          <p:cNvPr id="44" name="Rectangle 43"/>
          <p:cNvSpPr/>
          <p:nvPr/>
        </p:nvSpPr>
        <p:spPr>
          <a:xfrm>
            <a:off x="2819400" y="5562600"/>
            <a:ext cx="4758944" cy="1323439"/>
          </a:xfrm>
          <a:prstGeom prst="rect">
            <a:avLst/>
          </a:prstGeom>
        </p:spPr>
        <p:txBody>
          <a:bodyPr wrap="square">
            <a:spAutoFit/>
          </a:bodyPr>
          <a:lstStyle/>
          <a:p>
            <a:r>
              <a:rPr lang="en-GB" sz="1600" b="1" dirty="0" smtClean="0">
                <a:solidFill>
                  <a:schemeClr val="accent6">
                    <a:lumMod val="50000"/>
                  </a:schemeClr>
                </a:solidFill>
                <a:latin typeface="Cambria" pitchFamily="18" charset="0"/>
                <a:ea typeface="Cambria" pitchFamily="18" charset="0"/>
              </a:rPr>
              <a:t>HLR: </a:t>
            </a:r>
            <a:r>
              <a:rPr lang="en-GB" sz="1600" dirty="0" smtClean="0">
                <a:solidFill>
                  <a:schemeClr val="accent6">
                    <a:lumMod val="50000"/>
                  </a:schemeClr>
                </a:solidFill>
                <a:latin typeface="Cambria" pitchFamily="18" charset="0"/>
                <a:ea typeface="Cambria" pitchFamily="18" charset="0"/>
              </a:rPr>
              <a:t>Home Location Register</a:t>
            </a:r>
          </a:p>
          <a:p>
            <a:r>
              <a:rPr lang="en-GB" sz="1600" b="1" dirty="0" smtClean="0">
                <a:solidFill>
                  <a:schemeClr val="accent6">
                    <a:lumMod val="50000"/>
                  </a:schemeClr>
                </a:solidFill>
                <a:latin typeface="Cambria" pitchFamily="18" charset="0"/>
                <a:ea typeface="Cambria" pitchFamily="18" charset="0"/>
              </a:rPr>
              <a:t>PDN</a:t>
            </a:r>
            <a:r>
              <a:rPr lang="en-GB" sz="1600" dirty="0" smtClean="0">
                <a:solidFill>
                  <a:schemeClr val="accent6">
                    <a:lumMod val="50000"/>
                  </a:schemeClr>
                </a:solidFill>
                <a:latin typeface="Cambria" pitchFamily="18" charset="0"/>
                <a:ea typeface="Cambria" pitchFamily="18" charset="0"/>
              </a:rPr>
              <a:t> : Public (Packet) Data Network</a:t>
            </a:r>
          </a:p>
          <a:p>
            <a:r>
              <a:rPr lang="en-GB" sz="1600" b="1" dirty="0" smtClean="0">
                <a:solidFill>
                  <a:schemeClr val="accent6">
                    <a:lumMod val="50000"/>
                  </a:schemeClr>
                </a:solidFill>
                <a:latin typeface="Cambria" pitchFamily="18" charset="0"/>
                <a:ea typeface="Cambria" pitchFamily="18" charset="0"/>
              </a:rPr>
              <a:t>PSTN</a:t>
            </a:r>
            <a:r>
              <a:rPr lang="en-GB" sz="1600" dirty="0" smtClean="0">
                <a:solidFill>
                  <a:schemeClr val="accent6">
                    <a:lumMod val="50000"/>
                  </a:schemeClr>
                </a:solidFill>
                <a:latin typeface="Cambria" pitchFamily="18" charset="0"/>
                <a:ea typeface="Cambria" pitchFamily="18" charset="0"/>
              </a:rPr>
              <a:t>: Public Switched Telephone Network</a:t>
            </a:r>
          </a:p>
          <a:p>
            <a:r>
              <a:rPr lang="en-GB" sz="1600" b="1" dirty="0" smtClean="0">
                <a:solidFill>
                  <a:schemeClr val="accent6">
                    <a:lumMod val="50000"/>
                  </a:schemeClr>
                </a:solidFill>
                <a:latin typeface="Cambria" pitchFamily="18" charset="0"/>
                <a:ea typeface="Cambria" pitchFamily="18" charset="0"/>
              </a:rPr>
              <a:t>GMSC</a:t>
            </a:r>
            <a:r>
              <a:rPr lang="en-GB" sz="1600" dirty="0" smtClean="0">
                <a:solidFill>
                  <a:schemeClr val="accent6">
                    <a:lumMod val="50000"/>
                  </a:schemeClr>
                </a:solidFill>
                <a:latin typeface="Cambria" pitchFamily="18" charset="0"/>
                <a:ea typeface="Cambria" pitchFamily="18" charset="0"/>
              </a:rPr>
              <a:t>: Gateway Mobile Switching Center</a:t>
            </a:r>
          </a:p>
          <a:p>
            <a:r>
              <a:rPr lang="en-IN" sz="1600" b="1" dirty="0" smtClean="0">
                <a:solidFill>
                  <a:schemeClr val="accent6">
                    <a:lumMod val="50000"/>
                  </a:schemeClr>
                </a:solidFill>
                <a:latin typeface="Cambria" pitchFamily="18" charset="0"/>
                <a:ea typeface="Cambria" pitchFamily="18" charset="0"/>
              </a:rPr>
              <a:t>SMSC:</a:t>
            </a:r>
            <a:r>
              <a:rPr lang="en-IN" sz="1600" dirty="0" smtClean="0">
                <a:solidFill>
                  <a:schemeClr val="accent6">
                    <a:lumMod val="50000"/>
                  </a:schemeClr>
                </a:solidFill>
                <a:latin typeface="Cambria" pitchFamily="18" charset="0"/>
                <a:ea typeface="Cambria" pitchFamily="18" charset="0"/>
              </a:rPr>
              <a:t> Short Message Service Center</a:t>
            </a:r>
          </a:p>
        </p:txBody>
      </p:sp>
      <p:sp>
        <p:nvSpPr>
          <p:cNvPr id="45" name="Rectangle 44"/>
          <p:cNvSpPr/>
          <p:nvPr/>
        </p:nvSpPr>
        <p:spPr>
          <a:xfrm>
            <a:off x="7805927" y="5867400"/>
            <a:ext cx="4383025" cy="1077218"/>
          </a:xfrm>
          <a:prstGeom prst="rect">
            <a:avLst/>
          </a:prstGeom>
        </p:spPr>
        <p:txBody>
          <a:bodyPr wrap="square">
            <a:spAutoFit/>
          </a:bodyPr>
          <a:lstStyle/>
          <a:p>
            <a:r>
              <a:rPr lang="en-IN" sz="1600" b="1" dirty="0" smtClean="0">
                <a:solidFill>
                  <a:schemeClr val="accent6">
                    <a:lumMod val="50000"/>
                  </a:schemeClr>
                </a:solidFill>
                <a:latin typeface="Cambria" pitchFamily="18" charset="0"/>
                <a:ea typeface="Cambria" pitchFamily="18" charset="0"/>
              </a:rPr>
              <a:t>SGSN </a:t>
            </a:r>
            <a:r>
              <a:rPr lang="en-IN" sz="1600" dirty="0" smtClean="0">
                <a:solidFill>
                  <a:schemeClr val="accent6">
                    <a:lumMod val="50000"/>
                  </a:schemeClr>
                </a:solidFill>
                <a:latin typeface="Cambria" pitchFamily="18" charset="0"/>
                <a:ea typeface="Cambria" pitchFamily="18" charset="0"/>
              </a:rPr>
              <a:t>:Serving GPRS Support Node</a:t>
            </a:r>
          </a:p>
          <a:p>
            <a:r>
              <a:rPr lang="en-IN" sz="1600" b="1" dirty="0" smtClean="0">
                <a:solidFill>
                  <a:schemeClr val="accent6">
                    <a:lumMod val="50000"/>
                  </a:schemeClr>
                </a:solidFill>
                <a:latin typeface="Cambria" pitchFamily="18" charset="0"/>
                <a:ea typeface="Cambria" pitchFamily="18" charset="0"/>
              </a:rPr>
              <a:t>GGSN</a:t>
            </a:r>
            <a:r>
              <a:rPr lang="en-IN" sz="1600" dirty="0" smtClean="0">
                <a:solidFill>
                  <a:schemeClr val="accent6">
                    <a:lumMod val="50000"/>
                  </a:schemeClr>
                </a:solidFill>
                <a:latin typeface="Cambria" pitchFamily="18" charset="0"/>
                <a:ea typeface="Cambria" pitchFamily="18" charset="0"/>
              </a:rPr>
              <a:t>: Gateway GPRS Support Node</a:t>
            </a:r>
          </a:p>
          <a:p>
            <a:r>
              <a:rPr lang="en-GB" sz="1600" b="1" dirty="0" smtClean="0">
                <a:solidFill>
                  <a:schemeClr val="accent6">
                    <a:lumMod val="50000"/>
                  </a:schemeClr>
                </a:solidFill>
                <a:latin typeface="Cambria" pitchFamily="18" charset="0"/>
                <a:ea typeface="Cambria" pitchFamily="18" charset="0"/>
              </a:rPr>
              <a:t>GPRS</a:t>
            </a:r>
            <a:r>
              <a:rPr lang="en-GB" sz="1600" dirty="0" smtClean="0">
                <a:solidFill>
                  <a:schemeClr val="accent6">
                    <a:lumMod val="50000"/>
                  </a:schemeClr>
                </a:solidFill>
                <a:latin typeface="Cambria" pitchFamily="18" charset="0"/>
                <a:ea typeface="Cambria" pitchFamily="18" charset="0"/>
              </a:rPr>
              <a:t>: General Packet Radio Service</a:t>
            </a:r>
          </a:p>
          <a:p>
            <a:r>
              <a:rPr lang="en-GB" sz="1600" b="1" dirty="0" smtClean="0">
                <a:solidFill>
                  <a:schemeClr val="accent6">
                    <a:lumMod val="50000"/>
                  </a:schemeClr>
                </a:solidFill>
                <a:latin typeface="Cambria" pitchFamily="18" charset="0"/>
                <a:ea typeface="Cambria" pitchFamily="18" charset="0"/>
              </a:rPr>
              <a:t>EDGE:</a:t>
            </a:r>
            <a:r>
              <a:rPr lang="en-GB" sz="1600" dirty="0" smtClean="0">
                <a:solidFill>
                  <a:schemeClr val="accent6">
                    <a:lumMod val="50000"/>
                  </a:schemeClr>
                </a:solidFill>
                <a:latin typeface="Cambria" pitchFamily="18" charset="0"/>
                <a:ea typeface="Cambria" pitchFamily="18" charset="0"/>
              </a:rPr>
              <a:t> (Enhanced Data rates for GSM Evolution)</a:t>
            </a:r>
            <a:endParaRPr lang="en-IN" sz="1600" dirty="0">
              <a:solidFill>
                <a:schemeClr val="accent6">
                  <a:lumMod val="50000"/>
                </a:schemeClr>
              </a:solidFill>
              <a:latin typeface="Cambria" pitchFamily="18" charset="0"/>
              <a:ea typeface="Cambria" pitchFamily="18" charset="0"/>
            </a:endParaRPr>
          </a:p>
        </p:txBody>
      </p:sp>
    </p:spTree>
    <p:extLst>
      <p:ext uri="{BB962C8B-B14F-4D97-AF65-F5344CB8AC3E}">
        <p14:creationId xmlns:p14="http://schemas.microsoft.com/office/powerpoint/2010/main" val="40809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arn(inVertical)">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a:spLocks/>
          </p:cNvSpPr>
          <p:nvPr/>
        </p:nvSpPr>
        <p:spPr>
          <a:xfrm>
            <a:off x="2149476" y="152400"/>
            <a:ext cx="7848600" cy="566822"/>
          </a:xfrm>
          <a:prstGeom prst="rect">
            <a:avLst/>
          </a:prstGeom>
        </p:spPr>
        <p:txBody>
          <a:bodyPr vert="horz" wrap="square" lIns="0" tIns="12700" rIns="0" bIns="0" rtlCol="0">
            <a:spAutoFit/>
          </a:bodyPr>
          <a:lstStyle/>
          <a:p>
            <a:pPr marL="12700" algn="ctr" rtl="0">
              <a:spcBef>
                <a:spcPts val="100"/>
              </a:spcBef>
              <a:defRPr/>
            </a:pPr>
            <a:r>
              <a:rPr lang="en-US" sz="3600" b="1" kern="1200" spc="-20" dirty="0">
                <a:solidFill>
                  <a:srgbClr val="C00000"/>
                </a:solidFill>
                <a:latin typeface="Cambria" pitchFamily="18" charset="0"/>
                <a:ea typeface="Cambria" pitchFamily="18" charset="0"/>
                <a:cs typeface="Arial"/>
              </a:rPr>
              <a:t>Architecture </a:t>
            </a:r>
            <a:r>
              <a:rPr lang="en-US" sz="3600" b="1" kern="1200" spc="-15" dirty="0">
                <a:solidFill>
                  <a:srgbClr val="C00000"/>
                </a:solidFill>
                <a:latin typeface="Cambria" pitchFamily="18" charset="0"/>
                <a:ea typeface="Cambria" pitchFamily="18" charset="0"/>
                <a:cs typeface="Arial"/>
              </a:rPr>
              <a:t>of the GSM</a:t>
            </a:r>
            <a:r>
              <a:rPr lang="en-US" sz="3600" b="1" kern="1200" spc="-70" dirty="0">
                <a:solidFill>
                  <a:srgbClr val="C00000"/>
                </a:solidFill>
                <a:latin typeface="Cambria" pitchFamily="18" charset="0"/>
                <a:ea typeface="Cambria" pitchFamily="18" charset="0"/>
                <a:cs typeface="Arial"/>
              </a:rPr>
              <a:t> </a:t>
            </a:r>
            <a:r>
              <a:rPr lang="en-US" sz="3600" b="1" kern="1200" spc="-20" dirty="0">
                <a:solidFill>
                  <a:srgbClr val="C00000"/>
                </a:solidFill>
                <a:latin typeface="Cambria" pitchFamily="18" charset="0"/>
                <a:ea typeface="Cambria" pitchFamily="18" charset="0"/>
                <a:cs typeface="Arial"/>
              </a:rPr>
              <a:t>system</a:t>
            </a:r>
            <a:endParaRPr lang="en-US" sz="3600" b="1" kern="1200" dirty="0">
              <a:solidFill>
                <a:srgbClr val="C00000"/>
              </a:solidFill>
              <a:latin typeface="Cambria" pitchFamily="18" charset="0"/>
              <a:ea typeface="Cambria" pitchFamily="18" charset="0"/>
              <a:cs typeface="Arial"/>
            </a:endParaRPr>
          </a:p>
        </p:txBody>
      </p:sp>
      <p:sp>
        <p:nvSpPr>
          <p:cNvPr id="12" name="object 4"/>
          <p:cNvSpPr txBox="1"/>
          <p:nvPr/>
        </p:nvSpPr>
        <p:spPr>
          <a:xfrm>
            <a:off x="609600" y="1066800"/>
            <a:ext cx="11049000" cy="5064848"/>
          </a:xfrm>
          <a:prstGeom prst="rect">
            <a:avLst/>
          </a:prstGeom>
        </p:spPr>
        <p:txBody>
          <a:bodyPr vert="horz" wrap="square" lIns="0" tIns="80645" rIns="0" bIns="0" rtlCol="0">
            <a:spAutoFit/>
          </a:bodyPr>
          <a:lstStyle/>
          <a:p>
            <a:pPr marL="12700">
              <a:spcBef>
                <a:spcPts val="635"/>
              </a:spcBef>
            </a:pPr>
            <a:r>
              <a:rPr sz="2400" b="1" spc="-5" dirty="0">
                <a:latin typeface="Cambria" pitchFamily="18" charset="0"/>
                <a:ea typeface="Cambria" pitchFamily="18" charset="0"/>
                <a:cs typeface="Arial"/>
              </a:rPr>
              <a:t>GSM</a:t>
            </a:r>
            <a:r>
              <a:rPr sz="2400" spc="-5" dirty="0">
                <a:latin typeface="Cambria" pitchFamily="18" charset="0"/>
                <a:ea typeface="Cambria" pitchFamily="18" charset="0"/>
                <a:cs typeface="Arial"/>
              </a:rPr>
              <a:t> is a </a:t>
            </a:r>
            <a:r>
              <a:rPr sz="2400" b="1" spc="-5" dirty="0">
                <a:latin typeface="Cambria" pitchFamily="18" charset="0"/>
                <a:ea typeface="Cambria" pitchFamily="18" charset="0"/>
                <a:cs typeface="Arial"/>
              </a:rPr>
              <a:t>PLMN</a:t>
            </a:r>
            <a:r>
              <a:rPr sz="2400" spc="-5" dirty="0">
                <a:latin typeface="Cambria" pitchFamily="18" charset="0"/>
                <a:ea typeface="Cambria" pitchFamily="18" charset="0"/>
                <a:cs typeface="Arial"/>
              </a:rPr>
              <a:t> (Public Land Mobile</a:t>
            </a:r>
            <a:r>
              <a:rPr sz="2400" spc="95" dirty="0">
                <a:latin typeface="Cambria" pitchFamily="18" charset="0"/>
                <a:ea typeface="Cambria" pitchFamily="18" charset="0"/>
                <a:cs typeface="Arial"/>
              </a:rPr>
              <a:t> </a:t>
            </a:r>
            <a:r>
              <a:rPr sz="2400" spc="-10" dirty="0">
                <a:latin typeface="Cambria" pitchFamily="18" charset="0"/>
                <a:ea typeface="Cambria" pitchFamily="18" charset="0"/>
                <a:cs typeface="Arial"/>
              </a:rPr>
              <a:t>Network)</a:t>
            </a:r>
            <a:endParaRPr sz="2400" dirty="0">
              <a:latin typeface="Cambria" pitchFamily="18" charset="0"/>
              <a:ea typeface="Cambria" pitchFamily="18" charset="0"/>
              <a:cs typeface="Arial"/>
            </a:endParaRPr>
          </a:p>
          <a:p>
            <a:pPr marL="793750" indent="-295275">
              <a:spcBef>
                <a:spcPts val="480"/>
              </a:spcBef>
              <a:buSzPct val="81081"/>
              <a:buFont typeface="Wingdings"/>
              <a:buChar char=""/>
              <a:tabLst>
                <a:tab pos="793750" algn="l"/>
              </a:tabLst>
            </a:pPr>
            <a:r>
              <a:rPr lang="en-US" sz="2400" b="1" spc="15" dirty="0">
                <a:solidFill>
                  <a:srgbClr val="C00000"/>
                </a:solidFill>
                <a:latin typeface="Cambria" pitchFamily="18" charset="0"/>
                <a:ea typeface="Cambria" pitchFamily="18" charset="0"/>
                <a:cs typeface="Arial"/>
              </a:rPr>
              <a:t>C</a:t>
            </a:r>
            <a:r>
              <a:rPr sz="2400" b="1" spc="15" dirty="0">
                <a:solidFill>
                  <a:srgbClr val="C00000"/>
                </a:solidFill>
                <a:latin typeface="Cambria" pitchFamily="18" charset="0"/>
                <a:ea typeface="Cambria" pitchFamily="18" charset="0"/>
                <a:cs typeface="Arial"/>
              </a:rPr>
              <a:t>omponents</a:t>
            </a:r>
            <a:endParaRPr sz="2400" b="1" dirty="0">
              <a:solidFill>
                <a:srgbClr val="C00000"/>
              </a:solidFill>
              <a:latin typeface="Cambria" pitchFamily="18" charset="0"/>
              <a:ea typeface="Cambria" pitchFamily="18" charset="0"/>
              <a:cs typeface="Arial"/>
            </a:endParaRPr>
          </a:p>
          <a:p>
            <a:pPr marL="1231900" lvl="1" indent="-238125">
              <a:spcBef>
                <a:spcPts val="530"/>
              </a:spcBef>
              <a:buSzPct val="81818"/>
              <a:buFont typeface="Wingdings"/>
              <a:buChar char=""/>
              <a:tabLst>
                <a:tab pos="1231900" algn="l"/>
              </a:tabLst>
            </a:pPr>
            <a:r>
              <a:rPr sz="2400" b="1" dirty="0">
                <a:latin typeface="Cambria" pitchFamily="18" charset="0"/>
                <a:ea typeface="Cambria" pitchFamily="18" charset="0"/>
                <a:cs typeface="Arial"/>
              </a:rPr>
              <a:t>MS</a:t>
            </a:r>
            <a:r>
              <a:rPr sz="2400" dirty="0">
                <a:latin typeface="Cambria" pitchFamily="18" charset="0"/>
                <a:ea typeface="Cambria" pitchFamily="18" charset="0"/>
                <a:cs typeface="Arial"/>
              </a:rPr>
              <a:t> (mobile</a:t>
            </a:r>
            <a:r>
              <a:rPr sz="2400" spc="-15" dirty="0">
                <a:latin typeface="Cambria" pitchFamily="18" charset="0"/>
                <a:ea typeface="Cambria" pitchFamily="18" charset="0"/>
                <a:cs typeface="Arial"/>
              </a:rPr>
              <a:t> </a:t>
            </a:r>
            <a:r>
              <a:rPr sz="2400" spc="5" dirty="0">
                <a:latin typeface="Cambria" pitchFamily="18" charset="0"/>
                <a:ea typeface="Cambria" pitchFamily="18" charset="0"/>
                <a:cs typeface="Arial"/>
              </a:rPr>
              <a:t>station)</a:t>
            </a:r>
            <a:endParaRPr sz="2400" dirty="0">
              <a:latin typeface="Cambria" pitchFamily="18" charset="0"/>
              <a:ea typeface="Cambria" pitchFamily="18" charset="0"/>
              <a:cs typeface="Arial"/>
            </a:endParaRPr>
          </a:p>
          <a:p>
            <a:pPr marL="1231900" lvl="1" indent="-238125">
              <a:spcBef>
                <a:spcPts val="420"/>
              </a:spcBef>
              <a:buSzPct val="81818"/>
              <a:buFont typeface="Wingdings"/>
              <a:buChar char=""/>
              <a:tabLst>
                <a:tab pos="1231900" algn="l"/>
              </a:tabLst>
            </a:pPr>
            <a:r>
              <a:rPr sz="2400" b="1" dirty="0">
                <a:latin typeface="Cambria" pitchFamily="18" charset="0"/>
                <a:ea typeface="Cambria" pitchFamily="18" charset="0"/>
                <a:cs typeface="Arial"/>
              </a:rPr>
              <a:t>BS</a:t>
            </a:r>
            <a:r>
              <a:rPr sz="2400" dirty="0">
                <a:latin typeface="Cambria" pitchFamily="18" charset="0"/>
                <a:ea typeface="Cambria" pitchFamily="18" charset="0"/>
                <a:cs typeface="Arial"/>
              </a:rPr>
              <a:t> (base</a:t>
            </a:r>
            <a:r>
              <a:rPr sz="2400" spc="-15" dirty="0">
                <a:latin typeface="Cambria" pitchFamily="18" charset="0"/>
                <a:ea typeface="Cambria" pitchFamily="18" charset="0"/>
                <a:cs typeface="Arial"/>
              </a:rPr>
              <a:t> </a:t>
            </a:r>
            <a:r>
              <a:rPr sz="2400" spc="5" dirty="0">
                <a:latin typeface="Cambria" pitchFamily="18" charset="0"/>
                <a:ea typeface="Cambria" pitchFamily="18" charset="0"/>
                <a:cs typeface="Arial"/>
              </a:rPr>
              <a:t>station)</a:t>
            </a:r>
            <a:endParaRPr sz="2400" dirty="0">
              <a:latin typeface="Cambria" pitchFamily="18" charset="0"/>
              <a:ea typeface="Cambria" pitchFamily="18" charset="0"/>
              <a:cs typeface="Arial"/>
            </a:endParaRPr>
          </a:p>
          <a:p>
            <a:pPr marL="1231900" lvl="1" indent="-238125">
              <a:spcBef>
                <a:spcPts val="420"/>
              </a:spcBef>
              <a:buSzPct val="81818"/>
              <a:buFont typeface="Wingdings"/>
              <a:buChar char=""/>
              <a:tabLst>
                <a:tab pos="1231900" algn="l"/>
              </a:tabLst>
            </a:pPr>
            <a:r>
              <a:rPr lang="en-US" sz="2400" b="1" spc="5" dirty="0">
                <a:latin typeface="Cambria" pitchFamily="18" charset="0"/>
                <a:ea typeface="Cambria" pitchFamily="18" charset="0"/>
                <a:cs typeface="Arial"/>
              </a:rPr>
              <a:t>B</a:t>
            </a:r>
            <a:r>
              <a:rPr sz="2400" b="1" spc="5" dirty="0">
                <a:latin typeface="Cambria" pitchFamily="18" charset="0"/>
                <a:ea typeface="Cambria" pitchFamily="18" charset="0"/>
                <a:cs typeface="Arial"/>
              </a:rPr>
              <a:t>SC </a:t>
            </a:r>
            <a:r>
              <a:rPr sz="2400" spc="5" dirty="0">
                <a:latin typeface="Cambria" pitchFamily="18" charset="0"/>
                <a:ea typeface="Cambria" pitchFamily="18" charset="0"/>
                <a:cs typeface="Arial"/>
              </a:rPr>
              <a:t>(</a:t>
            </a:r>
            <a:r>
              <a:rPr lang="en-US" sz="2400" spc="5" dirty="0">
                <a:latin typeface="Cambria" pitchFamily="18" charset="0"/>
                <a:ea typeface="Cambria" pitchFamily="18" charset="0"/>
                <a:cs typeface="Arial"/>
              </a:rPr>
              <a:t>Base</a:t>
            </a:r>
            <a:r>
              <a:rPr sz="2400" spc="5" dirty="0">
                <a:latin typeface="Cambria" pitchFamily="18" charset="0"/>
                <a:ea typeface="Cambria" pitchFamily="18" charset="0"/>
                <a:cs typeface="Arial"/>
              </a:rPr>
              <a:t> switching</a:t>
            </a:r>
            <a:r>
              <a:rPr sz="2400" dirty="0">
                <a:latin typeface="Cambria" pitchFamily="18" charset="0"/>
                <a:ea typeface="Cambria" pitchFamily="18" charset="0"/>
                <a:cs typeface="Arial"/>
              </a:rPr>
              <a:t> </a:t>
            </a:r>
            <a:r>
              <a:rPr sz="2400" spc="10" dirty="0">
                <a:latin typeface="Cambria" pitchFamily="18" charset="0"/>
                <a:ea typeface="Cambria" pitchFamily="18" charset="0"/>
                <a:cs typeface="Arial"/>
              </a:rPr>
              <a:t>center)</a:t>
            </a:r>
            <a:endParaRPr sz="2400" dirty="0">
              <a:latin typeface="Cambria" pitchFamily="18" charset="0"/>
              <a:ea typeface="Cambria" pitchFamily="18" charset="0"/>
              <a:cs typeface="Arial"/>
            </a:endParaRPr>
          </a:p>
          <a:p>
            <a:pPr marL="1231900" lvl="1" indent="-238125">
              <a:spcBef>
                <a:spcPts val="420"/>
              </a:spcBef>
              <a:buSzPct val="81818"/>
              <a:buFont typeface="Wingdings"/>
              <a:buChar char=""/>
              <a:tabLst>
                <a:tab pos="1231900" algn="l"/>
              </a:tabLst>
            </a:pPr>
            <a:r>
              <a:rPr lang="en-US" sz="2400" b="1" spc="5" dirty="0">
                <a:latin typeface="Cambria" pitchFamily="18" charset="0"/>
                <a:ea typeface="Cambria" pitchFamily="18" charset="0"/>
                <a:cs typeface="Arial"/>
              </a:rPr>
              <a:t>MSC</a:t>
            </a:r>
            <a:r>
              <a:rPr lang="en-US" sz="2400" spc="5" dirty="0">
                <a:latin typeface="Cambria" pitchFamily="18" charset="0"/>
                <a:ea typeface="Cambria" pitchFamily="18" charset="0"/>
                <a:cs typeface="Arial"/>
              </a:rPr>
              <a:t> (mobile switching</a:t>
            </a:r>
            <a:r>
              <a:rPr lang="en-US" sz="2400" dirty="0" smtClean="0">
                <a:latin typeface="Cambria" pitchFamily="18" charset="0"/>
                <a:ea typeface="Cambria" pitchFamily="18" charset="0"/>
                <a:cs typeface="Arial"/>
              </a:rPr>
              <a:t> </a:t>
            </a:r>
            <a:r>
              <a:rPr lang="en-US" sz="2400" spc="10" dirty="0">
                <a:latin typeface="Cambria" pitchFamily="18" charset="0"/>
                <a:ea typeface="Cambria" pitchFamily="18" charset="0"/>
                <a:cs typeface="Arial"/>
              </a:rPr>
              <a:t>center)</a:t>
            </a:r>
          </a:p>
          <a:p>
            <a:pPr marL="1231900" lvl="1" indent="-238125">
              <a:spcBef>
                <a:spcPts val="420"/>
              </a:spcBef>
              <a:buSzPct val="81818"/>
              <a:buFont typeface="Wingdings"/>
              <a:buChar char=""/>
              <a:tabLst>
                <a:tab pos="1231900" algn="l"/>
              </a:tabLst>
            </a:pPr>
            <a:r>
              <a:rPr lang="en-US" sz="2400" b="1" spc="10" dirty="0">
                <a:latin typeface="Cambria" pitchFamily="18" charset="0"/>
                <a:ea typeface="Cambria" pitchFamily="18" charset="0"/>
                <a:cs typeface="Arial"/>
              </a:rPr>
              <a:t>LR</a:t>
            </a:r>
            <a:r>
              <a:rPr lang="en-US" sz="2400" spc="10" dirty="0">
                <a:latin typeface="Cambria" pitchFamily="18" charset="0"/>
                <a:ea typeface="Cambria" pitchFamily="18" charset="0"/>
                <a:cs typeface="Arial"/>
              </a:rPr>
              <a:t>(Location Registers</a:t>
            </a:r>
            <a:r>
              <a:rPr lang="en-US" sz="2400" spc="10" dirty="0" smtClean="0">
                <a:latin typeface="Cambria" pitchFamily="18" charset="0"/>
                <a:ea typeface="Cambria" pitchFamily="18" charset="0"/>
                <a:cs typeface="Arial"/>
              </a:rPr>
              <a:t>)</a:t>
            </a:r>
            <a:endParaRPr lang="en-US" sz="2400" dirty="0" smtClean="0">
              <a:latin typeface="Cambria" pitchFamily="18" charset="0"/>
              <a:ea typeface="Cambria" pitchFamily="18" charset="0"/>
              <a:cs typeface="Arial"/>
            </a:endParaRPr>
          </a:p>
          <a:p>
            <a:pPr marL="793750" indent="-295275">
              <a:spcBef>
                <a:spcPts val="445"/>
              </a:spcBef>
              <a:buSzPct val="81081"/>
              <a:buFont typeface="Wingdings"/>
              <a:buChar char=""/>
              <a:tabLst>
                <a:tab pos="793750" algn="l"/>
              </a:tabLst>
            </a:pPr>
            <a:r>
              <a:rPr lang="en-US" sz="2400" b="1" spc="25" dirty="0">
                <a:solidFill>
                  <a:srgbClr val="C00000"/>
                </a:solidFill>
                <a:latin typeface="Cambria" pitchFamily="18" charset="0"/>
                <a:ea typeface="Cambria" pitchFamily="18" charset="0"/>
                <a:cs typeface="Arial"/>
              </a:rPr>
              <a:t>S</a:t>
            </a:r>
            <a:r>
              <a:rPr sz="2400" b="1" spc="25" dirty="0">
                <a:solidFill>
                  <a:srgbClr val="C00000"/>
                </a:solidFill>
                <a:latin typeface="Cambria" pitchFamily="18" charset="0"/>
                <a:ea typeface="Cambria" pitchFamily="18" charset="0"/>
                <a:cs typeface="Arial"/>
              </a:rPr>
              <a:t>ubsystems</a:t>
            </a:r>
            <a:endParaRPr sz="2400" b="1" dirty="0">
              <a:solidFill>
                <a:srgbClr val="C00000"/>
              </a:solidFill>
              <a:latin typeface="Cambria" pitchFamily="18" charset="0"/>
              <a:ea typeface="Cambria" pitchFamily="18" charset="0"/>
              <a:cs typeface="Arial"/>
            </a:endParaRPr>
          </a:p>
          <a:p>
            <a:pPr marL="1231900" lvl="1" indent="-238125">
              <a:spcBef>
                <a:spcPts val="530"/>
              </a:spcBef>
              <a:buSzPct val="81818"/>
              <a:buFont typeface="Wingdings"/>
              <a:buChar char=""/>
              <a:tabLst>
                <a:tab pos="1231900" algn="l"/>
              </a:tabLst>
            </a:pPr>
            <a:r>
              <a:rPr sz="2400" b="1" spc="5" dirty="0">
                <a:latin typeface="Cambria" pitchFamily="18" charset="0"/>
                <a:ea typeface="Cambria" pitchFamily="18" charset="0"/>
                <a:cs typeface="Arial"/>
              </a:rPr>
              <a:t>RSS</a:t>
            </a:r>
            <a:r>
              <a:rPr sz="2400" spc="5" dirty="0">
                <a:latin typeface="Cambria" pitchFamily="18" charset="0"/>
                <a:ea typeface="Cambria" pitchFamily="18" charset="0"/>
                <a:cs typeface="Arial"/>
              </a:rPr>
              <a:t> (radio subsystem): covers all radio</a:t>
            </a:r>
            <a:r>
              <a:rPr sz="2400" spc="155" dirty="0">
                <a:latin typeface="Cambria" pitchFamily="18" charset="0"/>
                <a:ea typeface="Cambria" pitchFamily="18" charset="0"/>
                <a:cs typeface="Arial"/>
              </a:rPr>
              <a:t> </a:t>
            </a:r>
            <a:r>
              <a:rPr sz="2400" spc="10" dirty="0">
                <a:latin typeface="Cambria" pitchFamily="18" charset="0"/>
                <a:ea typeface="Cambria" pitchFamily="18" charset="0"/>
                <a:cs typeface="Arial"/>
              </a:rPr>
              <a:t>aspects</a:t>
            </a:r>
            <a:endParaRPr sz="2400" dirty="0">
              <a:latin typeface="Cambria" pitchFamily="18" charset="0"/>
              <a:ea typeface="Cambria" pitchFamily="18" charset="0"/>
              <a:cs typeface="Arial"/>
            </a:endParaRPr>
          </a:p>
          <a:p>
            <a:pPr marL="1231900" lvl="1" indent="-238125">
              <a:spcBef>
                <a:spcPts val="420"/>
              </a:spcBef>
              <a:buSzPct val="81818"/>
              <a:buFont typeface="Wingdings"/>
              <a:buChar char=""/>
              <a:tabLst>
                <a:tab pos="1231900" algn="l"/>
              </a:tabLst>
            </a:pPr>
            <a:r>
              <a:rPr sz="2400" b="1" spc="10" dirty="0">
                <a:latin typeface="Cambria" pitchFamily="18" charset="0"/>
                <a:ea typeface="Cambria" pitchFamily="18" charset="0"/>
                <a:cs typeface="Arial"/>
              </a:rPr>
              <a:t>NSS</a:t>
            </a:r>
            <a:r>
              <a:rPr sz="2400" spc="10" dirty="0">
                <a:latin typeface="Cambria" pitchFamily="18" charset="0"/>
                <a:ea typeface="Cambria" pitchFamily="18" charset="0"/>
                <a:cs typeface="Arial"/>
              </a:rPr>
              <a:t> (network </a:t>
            </a:r>
            <a:r>
              <a:rPr sz="2400" spc="5" dirty="0">
                <a:latin typeface="Cambria" pitchFamily="18" charset="0"/>
                <a:ea typeface="Cambria" pitchFamily="18" charset="0"/>
                <a:cs typeface="Arial"/>
              </a:rPr>
              <a:t>and </a:t>
            </a:r>
            <a:r>
              <a:rPr sz="2400" spc="10" dirty="0">
                <a:latin typeface="Cambria" pitchFamily="18" charset="0"/>
                <a:ea typeface="Cambria" pitchFamily="18" charset="0"/>
                <a:cs typeface="Arial"/>
              </a:rPr>
              <a:t>switching subsystem): call forwarding, </a:t>
            </a:r>
            <a:r>
              <a:rPr sz="2400" dirty="0">
                <a:latin typeface="Cambria" pitchFamily="18" charset="0"/>
                <a:ea typeface="Cambria" pitchFamily="18" charset="0"/>
                <a:cs typeface="Arial"/>
              </a:rPr>
              <a:t>handover,</a:t>
            </a:r>
            <a:r>
              <a:rPr sz="2400" spc="254" dirty="0">
                <a:latin typeface="Cambria" pitchFamily="18" charset="0"/>
                <a:ea typeface="Cambria" pitchFamily="18" charset="0"/>
                <a:cs typeface="Arial"/>
              </a:rPr>
              <a:t> </a:t>
            </a:r>
            <a:r>
              <a:rPr sz="2400" spc="-10" dirty="0">
                <a:latin typeface="Cambria" pitchFamily="18" charset="0"/>
                <a:ea typeface="Cambria" pitchFamily="18" charset="0"/>
                <a:cs typeface="Arial"/>
              </a:rPr>
              <a:t>switching</a:t>
            </a:r>
            <a:endParaRPr sz="2400" dirty="0">
              <a:latin typeface="Cambria" pitchFamily="18" charset="0"/>
              <a:ea typeface="Cambria" pitchFamily="18" charset="0"/>
              <a:cs typeface="Arial"/>
            </a:endParaRPr>
          </a:p>
          <a:p>
            <a:pPr marL="1231900" lvl="1" indent="-238125">
              <a:spcBef>
                <a:spcPts val="420"/>
              </a:spcBef>
              <a:buSzPct val="81818"/>
              <a:buFont typeface="Wingdings"/>
              <a:buChar char=""/>
              <a:tabLst>
                <a:tab pos="1231900" algn="l"/>
              </a:tabLst>
            </a:pPr>
            <a:r>
              <a:rPr sz="2400" b="1" spc="10" dirty="0">
                <a:latin typeface="Cambria" pitchFamily="18" charset="0"/>
                <a:ea typeface="Cambria" pitchFamily="18" charset="0"/>
                <a:cs typeface="Arial"/>
              </a:rPr>
              <a:t>OSS</a:t>
            </a:r>
            <a:r>
              <a:rPr sz="2400" spc="10" dirty="0">
                <a:latin typeface="Cambria" pitchFamily="18" charset="0"/>
                <a:ea typeface="Cambria" pitchFamily="18" charset="0"/>
                <a:cs typeface="Arial"/>
              </a:rPr>
              <a:t> (operation subsystem): management </a:t>
            </a:r>
            <a:r>
              <a:rPr sz="2400" spc="5" dirty="0">
                <a:latin typeface="Cambria" pitchFamily="18" charset="0"/>
                <a:ea typeface="Cambria" pitchFamily="18" charset="0"/>
                <a:cs typeface="Arial"/>
              </a:rPr>
              <a:t>of </a:t>
            </a:r>
            <a:r>
              <a:rPr sz="2400" spc="10" dirty="0">
                <a:latin typeface="Cambria" pitchFamily="18" charset="0"/>
                <a:ea typeface="Cambria" pitchFamily="18" charset="0"/>
                <a:cs typeface="Arial"/>
              </a:rPr>
              <a:t>the</a:t>
            </a:r>
            <a:r>
              <a:rPr sz="2400" spc="170" dirty="0">
                <a:latin typeface="Cambria" pitchFamily="18" charset="0"/>
                <a:ea typeface="Cambria" pitchFamily="18" charset="0"/>
                <a:cs typeface="Arial"/>
              </a:rPr>
              <a:t> </a:t>
            </a:r>
            <a:r>
              <a:rPr sz="2400" spc="10" dirty="0">
                <a:latin typeface="Cambria" pitchFamily="18" charset="0"/>
                <a:ea typeface="Cambria" pitchFamily="18" charset="0"/>
                <a:cs typeface="Arial"/>
              </a:rPr>
              <a:t>network</a:t>
            </a:r>
            <a:endParaRPr sz="2400" dirty="0">
              <a:latin typeface="Cambria" pitchFamily="18" charset="0"/>
              <a:ea typeface="Cambria" pitchFamily="18" charset="0"/>
              <a:cs typeface="Arial"/>
            </a:endParaRPr>
          </a:p>
        </p:txBody>
      </p:sp>
    </p:spTree>
    <p:extLst>
      <p:ext uri="{BB962C8B-B14F-4D97-AF65-F5344CB8AC3E}">
        <p14:creationId xmlns:p14="http://schemas.microsoft.com/office/powerpoint/2010/main" val="203451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2000"/>
                                        <p:tgtEl>
                                          <p:spTgt spid="1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20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2000"/>
                                        <p:tgtEl>
                                          <p:spTgt spid="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2000"/>
                                        <p:tgtEl>
                                          <p:spTgt spid="1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5" end="5"/>
                                            </p:txEl>
                                          </p:spTgt>
                                        </p:tgtEl>
                                        <p:attrNameLst>
                                          <p:attrName>style.visibility</p:attrName>
                                        </p:attrNameLst>
                                      </p:cBhvr>
                                      <p:to>
                                        <p:strVal val="visible"/>
                                      </p:to>
                                    </p:set>
                                    <p:animEffect transition="in" filter="fade">
                                      <p:cBhvr>
                                        <p:cTn id="24" dur="2000"/>
                                        <p:tgtEl>
                                          <p:spTgt spid="1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20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7" end="7"/>
                                            </p:txEl>
                                          </p:spTgt>
                                        </p:tgtEl>
                                        <p:attrNameLst>
                                          <p:attrName>style.visibility</p:attrName>
                                        </p:attrNameLst>
                                      </p:cBhvr>
                                      <p:to>
                                        <p:strVal val="visible"/>
                                      </p:to>
                                    </p:set>
                                    <p:animEffect transition="in" filter="fade">
                                      <p:cBhvr>
                                        <p:cTn id="32" dur="2000"/>
                                        <p:tgtEl>
                                          <p:spTgt spid="1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animEffect transition="in" filter="fade">
                                      <p:cBhvr>
                                        <p:cTn id="35" dur="2000"/>
                                        <p:tgtEl>
                                          <p:spTgt spid="1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xEl>
                                              <p:pRg st="9" end="9"/>
                                            </p:txEl>
                                          </p:spTgt>
                                        </p:tgtEl>
                                        <p:attrNameLst>
                                          <p:attrName>style.visibility</p:attrName>
                                        </p:attrNameLst>
                                      </p:cBhvr>
                                      <p:to>
                                        <p:strVal val="visible"/>
                                      </p:to>
                                    </p:set>
                                    <p:animEffect transition="in" filter="fade">
                                      <p:cBhvr>
                                        <p:cTn id="38" dur="2000"/>
                                        <p:tgtEl>
                                          <p:spTgt spid="1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animEffect transition="in" filter="fade">
                                      <p:cBhvr>
                                        <p:cTn id="41" dur="20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520094" y="330200"/>
            <a:ext cx="4938106" cy="5156200"/>
            <a:chOff x="1997075" y="1320800"/>
            <a:chExt cx="4605020" cy="5156200"/>
          </a:xfrm>
        </p:grpSpPr>
        <p:grpSp>
          <p:nvGrpSpPr>
            <p:cNvPr id="12" name="object 4"/>
            <p:cNvGrpSpPr/>
            <p:nvPr/>
          </p:nvGrpSpPr>
          <p:grpSpPr>
            <a:xfrm>
              <a:off x="3031331" y="1320800"/>
              <a:ext cx="3200400" cy="3048000"/>
              <a:chOff x="3031331" y="1320800"/>
              <a:chExt cx="3200400" cy="3048000"/>
            </a:xfrm>
          </p:grpSpPr>
          <p:sp>
            <p:nvSpPr>
              <p:cNvPr id="80" name="object 5"/>
              <p:cNvSpPr/>
              <p:nvPr/>
            </p:nvSpPr>
            <p:spPr>
              <a:xfrm>
                <a:off x="4450556" y="2406650"/>
                <a:ext cx="1685925" cy="1352550"/>
              </a:xfrm>
              <a:custGeom>
                <a:avLst/>
                <a:gdLst/>
                <a:ahLst/>
                <a:cxnLst/>
                <a:rect l="l" t="t" r="r" b="b"/>
                <a:pathLst>
                  <a:path w="1685925" h="1352550">
                    <a:moveTo>
                      <a:pt x="1266825" y="0"/>
                    </a:moveTo>
                    <a:lnTo>
                      <a:pt x="428625" y="0"/>
                    </a:lnTo>
                    <a:lnTo>
                      <a:pt x="0" y="676275"/>
                    </a:lnTo>
                    <a:lnTo>
                      <a:pt x="428625" y="1352550"/>
                    </a:lnTo>
                    <a:lnTo>
                      <a:pt x="1266825" y="1352550"/>
                    </a:lnTo>
                    <a:lnTo>
                      <a:pt x="1685925" y="676275"/>
                    </a:lnTo>
                    <a:lnTo>
                      <a:pt x="1266825" y="0"/>
                    </a:lnTo>
                    <a:close/>
                  </a:path>
                </a:pathLst>
              </a:custGeom>
              <a:solidFill>
                <a:srgbClr val="00FFBC"/>
              </a:solidFill>
            </p:spPr>
            <p:txBody>
              <a:bodyPr wrap="square" lIns="0" tIns="0" rIns="0" bIns="0" rtlCol="0"/>
              <a:lstStyle/>
              <a:p>
                <a:endParaRPr b="1">
                  <a:latin typeface="Cambria" pitchFamily="18" charset="0"/>
                  <a:ea typeface="Cambria" pitchFamily="18" charset="0"/>
                </a:endParaRPr>
              </a:p>
            </p:txBody>
          </p:sp>
          <p:sp>
            <p:nvSpPr>
              <p:cNvPr id="81" name="object 6"/>
              <p:cNvSpPr/>
              <p:nvPr/>
            </p:nvSpPr>
            <p:spPr>
              <a:xfrm>
                <a:off x="4450556" y="2406650"/>
                <a:ext cx="1685925" cy="1352550"/>
              </a:xfrm>
              <a:custGeom>
                <a:avLst/>
                <a:gdLst/>
                <a:ahLst/>
                <a:cxnLst/>
                <a:rect l="l" t="t" r="r" b="b"/>
                <a:pathLst>
                  <a:path w="1685925" h="1352550">
                    <a:moveTo>
                      <a:pt x="428625" y="0"/>
                    </a:moveTo>
                    <a:lnTo>
                      <a:pt x="0" y="676275"/>
                    </a:lnTo>
                    <a:lnTo>
                      <a:pt x="428625" y="1352550"/>
                    </a:lnTo>
                    <a:lnTo>
                      <a:pt x="1266825" y="1352550"/>
                    </a:lnTo>
                    <a:lnTo>
                      <a:pt x="1685925" y="676275"/>
                    </a:lnTo>
                    <a:lnTo>
                      <a:pt x="1266825" y="0"/>
                    </a:lnTo>
                    <a:lnTo>
                      <a:pt x="428625" y="0"/>
                    </a:lnTo>
                    <a:close/>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82" name="object 7"/>
              <p:cNvSpPr/>
              <p:nvPr/>
            </p:nvSpPr>
            <p:spPr>
              <a:xfrm>
                <a:off x="3193256" y="1720850"/>
                <a:ext cx="1676400" cy="1362075"/>
              </a:xfrm>
              <a:custGeom>
                <a:avLst/>
                <a:gdLst/>
                <a:ahLst/>
                <a:cxnLst/>
                <a:rect l="l" t="t" r="r" b="b"/>
                <a:pathLst>
                  <a:path w="1676400" h="1362075">
                    <a:moveTo>
                      <a:pt x="1257300" y="0"/>
                    </a:moveTo>
                    <a:lnTo>
                      <a:pt x="419100" y="0"/>
                    </a:lnTo>
                    <a:lnTo>
                      <a:pt x="0" y="685800"/>
                    </a:lnTo>
                    <a:lnTo>
                      <a:pt x="419100" y="1362075"/>
                    </a:lnTo>
                    <a:lnTo>
                      <a:pt x="1257300" y="1362075"/>
                    </a:lnTo>
                    <a:lnTo>
                      <a:pt x="1676400" y="685800"/>
                    </a:lnTo>
                    <a:lnTo>
                      <a:pt x="1257300" y="0"/>
                    </a:lnTo>
                    <a:close/>
                  </a:path>
                </a:pathLst>
              </a:custGeom>
              <a:solidFill>
                <a:srgbClr val="00FFBC"/>
              </a:solidFill>
            </p:spPr>
            <p:txBody>
              <a:bodyPr wrap="square" lIns="0" tIns="0" rIns="0" bIns="0" rtlCol="0"/>
              <a:lstStyle/>
              <a:p>
                <a:endParaRPr b="1">
                  <a:latin typeface="Cambria" pitchFamily="18" charset="0"/>
                  <a:ea typeface="Cambria" pitchFamily="18" charset="0"/>
                </a:endParaRPr>
              </a:p>
            </p:txBody>
          </p:sp>
          <p:sp>
            <p:nvSpPr>
              <p:cNvPr id="83" name="object 8"/>
              <p:cNvSpPr/>
              <p:nvPr/>
            </p:nvSpPr>
            <p:spPr>
              <a:xfrm>
                <a:off x="3193256" y="1720850"/>
                <a:ext cx="1676400" cy="1362075"/>
              </a:xfrm>
              <a:custGeom>
                <a:avLst/>
                <a:gdLst/>
                <a:ahLst/>
                <a:cxnLst/>
                <a:rect l="l" t="t" r="r" b="b"/>
                <a:pathLst>
                  <a:path w="1676400" h="1362075">
                    <a:moveTo>
                      <a:pt x="419100" y="0"/>
                    </a:moveTo>
                    <a:lnTo>
                      <a:pt x="0" y="685800"/>
                    </a:lnTo>
                    <a:lnTo>
                      <a:pt x="419100" y="1362075"/>
                    </a:lnTo>
                    <a:lnTo>
                      <a:pt x="1257300" y="1362075"/>
                    </a:lnTo>
                    <a:lnTo>
                      <a:pt x="1676400" y="685800"/>
                    </a:lnTo>
                    <a:lnTo>
                      <a:pt x="1257300" y="0"/>
                    </a:lnTo>
                    <a:lnTo>
                      <a:pt x="419100" y="0"/>
                    </a:lnTo>
                    <a:close/>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84" name="object 9"/>
              <p:cNvSpPr/>
              <p:nvPr/>
            </p:nvSpPr>
            <p:spPr>
              <a:xfrm>
                <a:off x="3031331" y="1320800"/>
                <a:ext cx="3200400" cy="3048000"/>
              </a:xfrm>
              <a:custGeom>
                <a:avLst/>
                <a:gdLst/>
                <a:ahLst/>
                <a:cxnLst/>
                <a:rect l="l" t="t" r="r" b="b"/>
                <a:pathLst>
                  <a:path w="3200400" h="3048000">
                    <a:moveTo>
                      <a:pt x="3200400" y="1524000"/>
                    </a:moveTo>
                    <a:lnTo>
                      <a:pt x="3199640" y="1476721"/>
                    </a:lnTo>
                    <a:lnTo>
                      <a:pt x="3197377" y="1429789"/>
                    </a:lnTo>
                    <a:lnTo>
                      <a:pt x="3193631" y="1383225"/>
                    </a:lnTo>
                    <a:lnTo>
                      <a:pt x="3188426" y="1337052"/>
                    </a:lnTo>
                    <a:lnTo>
                      <a:pt x="3181782" y="1291290"/>
                    </a:lnTo>
                    <a:lnTo>
                      <a:pt x="3173721" y="1245961"/>
                    </a:lnTo>
                    <a:lnTo>
                      <a:pt x="3164266" y="1201087"/>
                    </a:lnTo>
                    <a:lnTo>
                      <a:pt x="3153438" y="1156688"/>
                    </a:lnTo>
                    <a:lnTo>
                      <a:pt x="3141259" y="1112788"/>
                    </a:lnTo>
                    <a:lnTo>
                      <a:pt x="3127751" y="1069406"/>
                    </a:lnTo>
                    <a:lnTo>
                      <a:pt x="3112937" y="1026564"/>
                    </a:lnTo>
                    <a:lnTo>
                      <a:pt x="3096836" y="984285"/>
                    </a:lnTo>
                    <a:lnTo>
                      <a:pt x="3079473" y="942589"/>
                    </a:lnTo>
                    <a:lnTo>
                      <a:pt x="3060868" y="901498"/>
                    </a:lnTo>
                    <a:lnTo>
                      <a:pt x="3041044" y="861034"/>
                    </a:lnTo>
                    <a:lnTo>
                      <a:pt x="3020022" y="821217"/>
                    </a:lnTo>
                    <a:lnTo>
                      <a:pt x="2997824" y="782070"/>
                    </a:lnTo>
                    <a:lnTo>
                      <a:pt x="2974472" y="743614"/>
                    </a:lnTo>
                    <a:lnTo>
                      <a:pt x="2949988" y="705871"/>
                    </a:lnTo>
                    <a:lnTo>
                      <a:pt x="2924394" y="668861"/>
                    </a:lnTo>
                    <a:lnTo>
                      <a:pt x="2897712" y="632607"/>
                    </a:lnTo>
                    <a:lnTo>
                      <a:pt x="2869963" y="597130"/>
                    </a:lnTo>
                    <a:lnTo>
                      <a:pt x="2841170" y="562452"/>
                    </a:lnTo>
                    <a:lnTo>
                      <a:pt x="2811354" y="528593"/>
                    </a:lnTo>
                    <a:lnTo>
                      <a:pt x="2780537" y="495576"/>
                    </a:lnTo>
                    <a:lnTo>
                      <a:pt x="2748742" y="463421"/>
                    </a:lnTo>
                    <a:lnTo>
                      <a:pt x="2715989" y="432151"/>
                    </a:lnTo>
                    <a:lnTo>
                      <a:pt x="2682302" y="401788"/>
                    </a:lnTo>
                    <a:lnTo>
                      <a:pt x="2647701" y="372351"/>
                    </a:lnTo>
                    <a:lnTo>
                      <a:pt x="2612209" y="343864"/>
                    </a:lnTo>
                    <a:lnTo>
                      <a:pt x="2575847" y="316346"/>
                    </a:lnTo>
                    <a:lnTo>
                      <a:pt x="2538638" y="289821"/>
                    </a:lnTo>
                    <a:lnTo>
                      <a:pt x="2500603" y="264310"/>
                    </a:lnTo>
                    <a:lnTo>
                      <a:pt x="2461764" y="239833"/>
                    </a:lnTo>
                    <a:lnTo>
                      <a:pt x="2422143" y="216412"/>
                    </a:lnTo>
                    <a:lnTo>
                      <a:pt x="2381762" y="194070"/>
                    </a:lnTo>
                    <a:lnTo>
                      <a:pt x="2340643" y="172827"/>
                    </a:lnTo>
                    <a:lnTo>
                      <a:pt x="2298808" y="152705"/>
                    </a:lnTo>
                    <a:lnTo>
                      <a:pt x="2256278" y="133725"/>
                    </a:lnTo>
                    <a:lnTo>
                      <a:pt x="2213076" y="115909"/>
                    </a:lnTo>
                    <a:lnTo>
                      <a:pt x="2169223" y="99279"/>
                    </a:lnTo>
                    <a:lnTo>
                      <a:pt x="2124741" y="83855"/>
                    </a:lnTo>
                    <a:lnTo>
                      <a:pt x="2079652" y="69660"/>
                    </a:lnTo>
                    <a:lnTo>
                      <a:pt x="2033979" y="56715"/>
                    </a:lnTo>
                    <a:lnTo>
                      <a:pt x="1987742" y="45041"/>
                    </a:lnTo>
                    <a:lnTo>
                      <a:pt x="1940964" y="34660"/>
                    </a:lnTo>
                    <a:lnTo>
                      <a:pt x="1893666" y="25593"/>
                    </a:lnTo>
                    <a:lnTo>
                      <a:pt x="1845871" y="17862"/>
                    </a:lnTo>
                    <a:lnTo>
                      <a:pt x="1797601" y="11489"/>
                    </a:lnTo>
                    <a:lnTo>
                      <a:pt x="1748876" y="6495"/>
                    </a:lnTo>
                    <a:lnTo>
                      <a:pt x="1699720" y="2901"/>
                    </a:lnTo>
                    <a:lnTo>
                      <a:pt x="1650154" y="728"/>
                    </a:lnTo>
                    <a:lnTo>
                      <a:pt x="1600200" y="0"/>
                    </a:lnTo>
                    <a:lnTo>
                      <a:pt x="1550245" y="728"/>
                    </a:lnTo>
                    <a:lnTo>
                      <a:pt x="1500679" y="2901"/>
                    </a:lnTo>
                    <a:lnTo>
                      <a:pt x="1451523" y="6495"/>
                    </a:lnTo>
                    <a:lnTo>
                      <a:pt x="1402798" y="11489"/>
                    </a:lnTo>
                    <a:lnTo>
                      <a:pt x="1354528" y="17862"/>
                    </a:lnTo>
                    <a:lnTo>
                      <a:pt x="1306733" y="25593"/>
                    </a:lnTo>
                    <a:lnTo>
                      <a:pt x="1259435" y="34660"/>
                    </a:lnTo>
                    <a:lnTo>
                      <a:pt x="1212657" y="45041"/>
                    </a:lnTo>
                    <a:lnTo>
                      <a:pt x="1166420" y="56715"/>
                    </a:lnTo>
                    <a:lnTo>
                      <a:pt x="1120747" y="69660"/>
                    </a:lnTo>
                    <a:lnTo>
                      <a:pt x="1075658" y="83855"/>
                    </a:lnTo>
                    <a:lnTo>
                      <a:pt x="1031176" y="99279"/>
                    </a:lnTo>
                    <a:lnTo>
                      <a:pt x="987323" y="115909"/>
                    </a:lnTo>
                    <a:lnTo>
                      <a:pt x="944121" y="133725"/>
                    </a:lnTo>
                    <a:lnTo>
                      <a:pt x="901591" y="152705"/>
                    </a:lnTo>
                    <a:lnTo>
                      <a:pt x="859756" y="172827"/>
                    </a:lnTo>
                    <a:lnTo>
                      <a:pt x="818637" y="194070"/>
                    </a:lnTo>
                    <a:lnTo>
                      <a:pt x="778256" y="216412"/>
                    </a:lnTo>
                    <a:lnTo>
                      <a:pt x="738635" y="239833"/>
                    </a:lnTo>
                    <a:lnTo>
                      <a:pt x="699796" y="264310"/>
                    </a:lnTo>
                    <a:lnTo>
                      <a:pt x="661761" y="289821"/>
                    </a:lnTo>
                    <a:lnTo>
                      <a:pt x="624552" y="316346"/>
                    </a:lnTo>
                    <a:lnTo>
                      <a:pt x="588190" y="343864"/>
                    </a:lnTo>
                    <a:lnTo>
                      <a:pt x="552698" y="372351"/>
                    </a:lnTo>
                    <a:lnTo>
                      <a:pt x="518097" y="401788"/>
                    </a:lnTo>
                    <a:lnTo>
                      <a:pt x="484410" y="432151"/>
                    </a:lnTo>
                    <a:lnTo>
                      <a:pt x="451657" y="463421"/>
                    </a:lnTo>
                    <a:lnTo>
                      <a:pt x="419862" y="495576"/>
                    </a:lnTo>
                    <a:lnTo>
                      <a:pt x="389045" y="528593"/>
                    </a:lnTo>
                    <a:lnTo>
                      <a:pt x="359229" y="562452"/>
                    </a:lnTo>
                    <a:lnTo>
                      <a:pt x="330436" y="597130"/>
                    </a:lnTo>
                    <a:lnTo>
                      <a:pt x="302687" y="632607"/>
                    </a:lnTo>
                    <a:lnTo>
                      <a:pt x="276005" y="668861"/>
                    </a:lnTo>
                    <a:lnTo>
                      <a:pt x="250411" y="705871"/>
                    </a:lnTo>
                    <a:lnTo>
                      <a:pt x="225927" y="743614"/>
                    </a:lnTo>
                    <a:lnTo>
                      <a:pt x="202575" y="782070"/>
                    </a:lnTo>
                    <a:lnTo>
                      <a:pt x="180377" y="821217"/>
                    </a:lnTo>
                    <a:lnTo>
                      <a:pt x="159355" y="861034"/>
                    </a:lnTo>
                    <a:lnTo>
                      <a:pt x="139531" y="901498"/>
                    </a:lnTo>
                    <a:lnTo>
                      <a:pt x="120926" y="942589"/>
                    </a:lnTo>
                    <a:lnTo>
                      <a:pt x="103563" y="984285"/>
                    </a:lnTo>
                    <a:lnTo>
                      <a:pt x="87462" y="1026564"/>
                    </a:lnTo>
                    <a:lnTo>
                      <a:pt x="72648" y="1069406"/>
                    </a:lnTo>
                    <a:lnTo>
                      <a:pt x="59140" y="1112788"/>
                    </a:lnTo>
                    <a:lnTo>
                      <a:pt x="46961" y="1156688"/>
                    </a:lnTo>
                    <a:lnTo>
                      <a:pt x="36133" y="1201087"/>
                    </a:lnTo>
                    <a:lnTo>
                      <a:pt x="26678" y="1245961"/>
                    </a:lnTo>
                    <a:lnTo>
                      <a:pt x="18617" y="1291290"/>
                    </a:lnTo>
                    <a:lnTo>
                      <a:pt x="11973" y="1337052"/>
                    </a:lnTo>
                    <a:lnTo>
                      <a:pt x="6768" y="1383225"/>
                    </a:lnTo>
                    <a:lnTo>
                      <a:pt x="3022" y="1429789"/>
                    </a:lnTo>
                    <a:lnTo>
                      <a:pt x="759" y="1476721"/>
                    </a:lnTo>
                    <a:lnTo>
                      <a:pt x="0" y="1524000"/>
                    </a:lnTo>
                    <a:lnTo>
                      <a:pt x="759" y="1571278"/>
                    </a:lnTo>
                    <a:lnTo>
                      <a:pt x="3022" y="1618210"/>
                    </a:lnTo>
                    <a:lnTo>
                      <a:pt x="6768" y="1664774"/>
                    </a:lnTo>
                    <a:lnTo>
                      <a:pt x="11973" y="1710947"/>
                    </a:lnTo>
                    <a:lnTo>
                      <a:pt x="18617" y="1756709"/>
                    </a:lnTo>
                    <a:lnTo>
                      <a:pt x="26678" y="1802038"/>
                    </a:lnTo>
                    <a:lnTo>
                      <a:pt x="36133" y="1846912"/>
                    </a:lnTo>
                    <a:lnTo>
                      <a:pt x="46961" y="1891311"/>
                    </a:lnTo>
                    <a:lnTo>
                      <a:pt x="59140" y="1935211"/>
                    </a:lnTo>
                    <a:lnTo>
                      <a:pt x="72648" y="1978593"/>
                    </a:lnTo>
                    <a:lnTo>
                      <a:pt x="87462" y="2021435"/>
                    </a:lnTo>
                    <a:lnTo>
                      <a:pt x="103563" y="2063714"/>
                    </a:lnTo>
                    <a:lnTo>
                      <a:pt x="120926" y="2105410"/>
                    </a:lnTo>
                    <a:lnTo>
                      <a:pt x="139531" y="2146501"/>
                    </a:lnTo>
                    <a:lnTo>
                      <a:pt x="159355" y="2186965"/>
                    </a:lnTo>
                    <a:lnTo>
                      <a:pt x="180377" y="2226782"/>
                    </a:lnTo>
                    <a:lnTo>
                      <a:pt x="202575" y="2265929"/>
                    </a:lnTo>
                    <a:lnTo>
                      <a:pt x="225927" y="2304385"/>
                    </a:lnTo>
                    <a:lnTo>
                      <a:pt x="250411" y="2342128"/>
                    </a:lnTo>
                    <a:lnTo>
                      <a:pt x="276005" y="2379138"/>
                    </a:lnTo>
                    <a:lnTo>
                      <a:pt x="302687" y="2415392"/>
                    </a:lnTo>
                    <a:lnTo>
                      <a:pt x="330436" y="2450869"/>
                    </a:lnTo>
                    <a:lnTo>
                      <a:pt x="359229" y="2485547"/>
                    </a:lnTo>
                    <a:lnTo>
                      <a:pt x="389045" y="2519406"/>
                    </a:lnTo>
                    <a:lnTo>
                      <a:pt x="419862" y="2552423"/>
                    </a:lnTo>
                    <a:lnTo>
                      <a:pt x="451657" y="2584578"/>
                    </a:lnTo>
                    <a:lnTo>
                      <a:pt x="484410" y="2615848"/>
                    </a:lnTo>
                    <a:lnTo>
                      <a:pt x="518097" y="2646211"/>
                    </a:lnTo>
                    <a:lnTo>
                      <a:pt x="552698" y="2675648"/>
                    </a:lnTo>
                    <a:lnTo>
                      <a:pt x="588190" y="2704135"/>
                    </a:lnTo>
                    <a:lnTo>
                      <a:pt x="624552" y="2731653"/>
                    </a:lnTo>
                    <a:lnTo>
                      <a:pt x="661761" y="2758178"/>
                    </a:lnTo>
                    <a:lnTo>
                      <a:pt x="699796" y="2783689"/>
                    </a:lnTo>
                    <a:lnTo>
                      <a:pt x="738635" y="2808166"/>
                    </a:lnTo>
                    <a:lnTo>
                      <a:pt x="778256" y="2831587"/>
                    </a:lnTo>
                    <a:lnTo>
                      <a:pt x="818637" y="2853929"/>
                    </a:lnTo>
                    <a:lnTo>
                      <a:pt x="859756" y="2875172"/>
                    </a:lnTo>
                    <a:lnTo>
                      <a:pt x="901591" y="2895294"/>
                    </a:lnTo>
                    <a:lnTo>
                      <a:pt x="944121" y="2914274"/>
                    </a:lnTo>
                    <a:lnTo>
                      <a:pt x="987323" y="2932090"/>
                    </a:lnTo>
                    <a:lnTo>
                      <a:pt x="1031176" y="2948720"/>
                    </a:lnTo>
                    <a:lnTo>
                      <a:pt x="1075658" y="2964144"/>
                    </a:lnTo>
                    <a:lnTo>
                      <a:pt x="1120747" y="2978339"/>
                    </a:lnTo>
                    <a:lnTo>
                      <a:pt x="1166420" y="2991284"/>
                    </a:lnTo>
                    <a:lnTo>
                      <a:pt x="1212657" y="3002958"/>
                    </a:lnTo>
                    <a:lnTo>
                      <a:pt x="1259435" y="3013339"/>
                    </a:lnTo>
                    <a:lnTo>
                      <a:pt x="1306733" y="3022406"/>
                    </a:lnTo>
                    <a:lnTo>
                      <a:pt x="1354528" y="3030137"/>
                    </a:lnTo>
                    <a:lnTo>
                      <a:pt x="1402798" y="3036510"/>
                    </a:lnTo>
                    <a:lnTo>
                      <a:pt x="1451523" y="3041504"/>
                    </a:lnTo>
                    <a:lnTo>
                      <a:pt x="1500679" y="3045098"/>
                    </a:lnTo>
                    <a:lnTo>
                      <a:pt x="1550245" y="3047271"/>
                    </a:lnTo>
                    <a:lnTo>
                      <a:pt x="1600200" y="3048000"/>
                    </a:lnTo>
                    <a:lnTo>
                      <a:pt x="1650154" y="3047271"/>
                    </a:lnTo>
                    <a:lnTo>
                      <a:pt x="1699720" y="3045098"/>
                    </a:lnTo>
                    <a:lnTo>
                      <a:pt x="1748876" y="3041504"/>
                    </a:lnTo>
                    <a:lnTo>
                      <a:pt x="1797601" y="3036510"/>
                    </a:lnTo>
                    <a:lnTo>
                      <a:pt x="1845871" y="3030137"/>
                    </a:lnTo>
                    <a:lnTo>
                      <a:pt x="1893666" y="3022406"/>
                    </a:lnTo>
                    <a:lnTo>
                      <a:pt x="1940964" y="3013339"/>
                    </a:lnTo>
                    <a:lnTo>
                      <a:pt x="1987742" y="3002958"/>
                    </a:lnTo>
                    <a:lnTo>
                      <a:pt x="2033979" y="2991284"/>
                    </a:lnTo>
                    <a:lnTo>
                      <a:pt x="2079652" y="2978339"/>
                    </a:lnTo>
                    <a:lnTo>
                      <a:pt x="2124741" y="2964144"/>
                    </a:lnTo>
                    <a:lnTo>
                      <a:pt x="2169223" y="2948720"/>
                    </a:lnTo>
                    <a:lnTo>
                      <a:pt x="2213076" y="2932090"/>
                    </a:lnTo>
                    <a:lnTo>
                      <a:pt x="2256278" y="2914274"/>
                    </a:lnTo>
                    <a:lnTo>
                      <a:pt x="2298808" y="2895294"/>
                    </a:lnTo>
                    <a:lnTo>
                      <a:pt x="2340643" y="2875172"/>
                    </a:lnTo>
                    <a:lnTo>
                      <a:pt x="2381762" y="2853929"/>
                    </a:lnTo>
                    <a:lnTo>
                      <a:pt x="2422143" y="2831587"/>
                    </a:lnTo>
                    <a:lnTo>
                      <a:pt x="2461764" y="2808166"/>
                    </a:lnTo>
                    <a:lnTo>
                      <a:pt x="2500603" y="2783689"/>
                    </a:lnTo>
                    <a:lnTo>
                      <a:pt x="2538638" y="2758178"/>
                    </a:lnTo>
                    <a:lnTo>
                      <a:pt x="2575847" y="2731653"/>
                    </a:lnTo>
                    <a:lnTo>
                      <a:pt x="2612209" y="2704135"/>
                    </a:lnTo>
                    <a:lnTo>
                      <a:pt x="2647701" y="2675648"/>
                    </a:lnTo>
                    <a:lnTo>
                      <a:pt x="2682302" y="2646211"/>
                    </a:lnTo>
                    <a:lnTo>
                      <a:pt x="2715989" y="2615848"/>
                    </a:lnTo>
                    <a:lnTo>
                      <a:pt x="2748742" y="2584578"/>
                    </a:lnTo>
                    <a:lnTo>
                      <a:pt x="2780537" y="2552423"/>
                    </a:lnTo>
                    <a:lnTo>
                      <a:pt x="2811354" y="2519406"/>
                    </a:lnTo>
                    <a:lnTo>
                      <a:pt x="2841170" y="2485547"/>
                    </a:lnTo>
                    <a:lnTo>
                      <a:pt x="2869963" y="2450869"/>
                    </a:lnTo>
                    <a:lnTo>
                      <a:pt x="2897712" y="2415392"/>
                    </a:lnTo>
                    <a:lnTo>
                      <a:pt x="2924394" y="2379138"/>
                    </a:lnTo>
                    <a:lnTo>
                      <a:pt x="2949988" y="2342128"/>
                    </a:lnTo>
                    <a:lnTo>
                      <a:pt x="2974472" y="2304385"/>
                    </a:lnTo>
                    <a:lnTo>
                      <a:pt x="2997824" y="2265929"/>
                    </a:lnTo>
                    <a:lnTo>
                      <a:pt x="3020022" y="2226782"/>
                    </a:lnTo>
                    <a:lnTo>
                      <a:pt x="3041044" y="2186965"/>
                    </a:lnTo>
                    <a:lnTo>
                      <a:pt x="3060868" y="2146501"/>
                    </a:lnTo>
                    <a:lnTo>
                      <a:pt x="3079473" y="2105410"/>
                    </a:lnTo>
                    <a:lnTo>
                      <a:pt x="3096836" y="2063714"/>
                    </a:lnTo>
                    <a:lnTo>
                      <a:pt x="3112937" y="2021435"/>
                    </a:lnTo>
                    <a:lnTo>
                      <a:pt x="3127751" y="1978593"/>
                    </a:lnTo>
                    <a:lnTo>
                      <a:pt x="3141259" y="1935211"/>
                    </a:lnTo>
                    <a:lnTo>
                      <a:pt x="3153438" y="1891311"/>
                    </a:lnTo>
                    <a:lnTo>
                      <a:pt x="3164266" y="1846912"/>
                    </a:lnTo>
                    <a:lnTo>
                      <a:pt x="3173721" y="1802038"/>
                    </a:lnTo>
                    <a:lnTo>
                      <a:pt x="3181782" y="1756709"/>
                    </a:lnTo>
                    <a:lnTo>
                      <a:pt x="3188426" y="1710947"/>
                    </a:lnTo>
                    <a:lnTo>
                      <a:pt x="3193631" y="1664774"/>
                    </a:lnTo>
                    <a:lnTo>
                      <a:pt x="3197377" y="1618210"/>
                    </a:lnTo>
                    <a:lnTo>
                      <a:pt x="3199640" y="1571278"/>
                    </a:lnTo>
                    <a:lnTo>
                      <a:pt x="3200400" y="1524000"/>
                    </a:lnTo>
                    <a:close/>
                  </a:path>
                </a:pathLst>
              </a:custGeom>
              <a:ln w="19050">
                <a:solidFill>
                  <a:srgbClr val="000000"/>
                </a:solidFill>
                <a:prstDash val="sysDot"/>
              </a:ln>
            </p:spPr>
            <p:txBody>
              <a:bodyPr wrap="square" lIns="0" tIns="0" rIns="0" bIns="0" rtlCol="0"/>
              <a:lstStyle/>
              <a:p>
                <a:endParaRPr b="1">
                  <a:latin typeface="Cambria" pitchFamily="18" charset="0"/>
                  <a:ea typeface="Cambria" pitchFamily="18" charset="0"/>
                </a:endParaRPr>
              </a:p>
            </p:txBody>
          </p:sp>
        </p:grpSp>
        <p:sp>
          <p:nvSpPr>
            <p:cNvPr id="13" name="object 10"/>
            <p:cNvSpPr txBox="1"/>
            <p:nvPr/>
          </p:nvSpPr>
          <p:spPr>
            <a:xfrm>
              <a:off x="1997075" y="5121275"/>
              <a:ext cx="292100" cy="174407"/>
            </a:xfrm>
            <a:prstGeom prst="rect">
              <a:avLst/>
            </a:prstGeom>
          </p:spPr>
          <p:txBody>
            <a:bodyPr vert="horz" wrap="square" lIns="0" tIns="12700" rIns="0" bIns="0" rtlCol="0">
              <a:spAutoFit/>
            </a:bodyPr>
            <a:lstStyle/>
            <a:p>
              <a:pPr marL="12700">
                <a:spcBef>
                  <a:spcPts val="100"/>
                </a:spcBef>
              </a:pPr>
              <a:r>
                <a:rPr sz="1050" b="1" spc="-25" dirty="0">
                  <a:latin typeface="Cambria" pitchFamily="18" charset="0"/>
                  <a:ea typeface="Cambria" pitchFamily="18" charset="0"/>
                  <a:cs typeface="Arial"/>
                </a:rPr>
                <a:t>NSS</a:t>
              </a:r>
              <a:endParaRPr sz="1050" b="1">
                <a:latin typeface="Cambria" pitchFamily="18" charset="0"/>
                <a:ea typeface="Cambria" pitchFamily="18" charset="0"/>
                <a:cs typeface="Arial"/>
              </a:endParaRPr>
            </a:p>
          </p:txBody>
        </p:sp>
        <p:grpSp>
          <p:nvGrpSpPr>
            <p:cNvPr id="14" name="object 11"/>
            <p:cNvGrpSpPr/>
            <p:nvPr/>
          </p:nvGrpSpPr>
          <p:grpSpPr>
            <a:xfrm>
              <a:off x="3593306" y="1958975"/>
              <a:ext cx="876300" cy="822324"/>
              <a:chOff x="3593306" y="1958975"/>
              <a:chExt cx="876300" cy="822324"/>
            </a:xfrm>
          </p:grpSpPr>
          <p:sp>
            <p:nvSpPr>
              <p:cNvPr id="74" name="object 12"/>
              <p:cNvSpPr/>
              <p:nvPr/>
            </p:nvSpPr>
            <p:spPr>
              <a:xfrm>
                <a:off x="3593306" y="19589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75" name="object 13"/>
              <p:cNvSpPr/>
              <p:nvPr/>
            </p:nvSpPr>
            <p:spPr>
              <a:xfrm>
                <a:off x="3593306" y="19589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6" name="object 14"/>
              <p:cNvSpPr/>
              <p:nvPr/>
            </p:nvSpPr>
            <p:spPr>
              <a:xfrm>
                <a:off x="4155281" y="1958975"/>
                <a:ext cx="314325" cy="323850"/>
              </a:xfrm>
              <a:custGeom>
                <a:avLst/>
                <a:gdLst/>
                <a:ahLst/>
                <a:cxnLst/>
                <a:rect l="l" t="t" r="r" b="b"/>
                <a:pathLst>
                  <a:path w="314325" h="323850">
                    <a:moveTo>
                      <a:pt x="161925" y="0"/>
                    </a:move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lnTo>
                      <a:pt x="306704" y="112166"/>
                    </a:lnTo>
                    <a:lnTo>
                      <a:pt x="285368" y="67894"/>
                    </a:lnTo>
                    <a:lnTo>
                      <a:pt x="252602" y="32308"/>
                    </a:lnTo>
                    <a:lnTo>
                      <a:pt x="210692" y="8610"/>
                    </a:lnTo>
                    <a:lnTo>
                      <a:pt x="161925"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77" name="object 15"/>
              <p:cNvSpPr/>
              <p:nvPr/>
            </p:nvSpPr>
            <p:spPr>
              <a:xfrm>
                <a:off x="4155281" y="1958975"/>
                <a:ext cx="314325" cy="323850"/>
              </a:xfrm>
              <a:custGeom>
                <a:avLst/>
                <a:gdLst/>
                <a:ahLst/>
                <a:cxnLst/>
                <a:rect l="l" t="t" r="r" b="b"/>
                <a:pathLst>
                  <a:path w="314325" h="323850">
                    <a:moveTo>
                      <a:pt x="314325" y="161925"/>
                    </a:moveTo>
                    <a:lnTo>
                      <a:pt x="306704" y="112166"/>
                    </a:lnTo>
                    <a:lnTo>
                      <a:pt x="285368" y="67894"/>
                    </a:lnTo>
                    <a:lnTo>
                      <a:pt x="252602" y="32308"/>
                    </a:lnTo>
                    <a:lnTo>
                      <a:pt x="210692" y="8610"/>
                    </a:lnTo>
                    <a:lnTo>
                      <a:pt x="161925" y="0"/>
                    </a:ln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close/>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8" name="object 16"/>
              <p:cNvSpPr/>
              <p:nvPr/>
            </p:nvSpPr>
            <p:spPr>
              <a:xfrm>
                <a:off x="3831431" y="2349500"/>
                <a:ext cx="161925" cy="352425"/>
              </a:xfrm>
              <a:custGeom>
                <a:avLst/>
                <a:gdLst/>
                <a:ahLst/>
                <a:cxnLst/>
                <a:rect l="l" t="t" r="r" b="b"/>
                <a:pathLst>
                  <a:path w="161925" h="352425">
                    <a:moveTo>
                      <a:pt x="123825" y="352425"/>
                    </a:moveTo>
                    <a:lnTo>
                      <a:pt x="0" y="142875"/>
                    </a:lnTo>
                    <a:lnTo>
                      <a:pt x="161925" y="209550"/>
                    </a:lnTo>
                    <a:lnTo>
                      <a:pt x="38100"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9" name="object 17"/>
              <p:cNvSpPr/>
              <p:nvPr/>
            </p:nvSpPr>
            <p:spPr>
              <a:xfrm>
                <a:off x="3829050" y="2285999"/>
                <a:ext cx="171450" cy="495300"/>
              </a:xfrm>
              <a:custGeom>
                <a:avLst/>
                <a:gdLst/>
                <a:ahLst/>
                <a:cxnLst/>
                <a:rect l="l" t="t" r="r" b="b"/>
                <a:pathLst>
                  <a:path w="171450" h="495300">
                    <a:moveTo>
                      <a:pt x="104775" y="66675"/>
                    </a:moveTo>
                    <a:lnTo>
                      <a:pt x="0" y="0"/>
                    </a:lnTo>
                    <a:lnTo>
                      <a:pt x="19050" y="123825"/>
                    </a:lnTo>
                    <a:lnTo>
                      <a:pt x="104775" y="66675"/>
                    </a:lnTo>
                    <a:close/>
                  </a:path>
                  <a:path w="171450" h="495300">
                    <a:moveTo>
                      <a:pt x="171450" y="495300"/>
                    </a:moveTo>
                    <a:lnTo>
                      <a:pt x="152400" y="371475"/>
                    </a:lnTo>
                    <a:lnTo>
                      <a:pt x="66675" y="428625"/>
                    </a:lnTo>
                    <a:lnTo>
                      <a:pt x="171450" y="495300"/>
                    </a:lnTo>
                    <a:close/>
                  </a:path>
                </a:pathLst>
              </a:custGeom>
              <a:solidFill>
                <a:srgbClr val="000000"/>
              </a:solidFill>
            </p:spPr>
            <p:txBody>
              <a:bodyPr wrap="square" lIns="0" tIns="0" rIns="0" bIns="0" rtlCol="0"/>
              <a:lstStyle/>
              <a:p>
                <a:endParaRPr b="1">
                  <a:latin typeface="Cambria" pitchFamily="18" charset="0"/>
                  <a:ea typeface="Cambria" pitchFamily="18" charset="0"/>
                </a:endParaRPr>
              </a:p>
            </p:txBody>
          </p:sp>
        </p:grpSp>
        <p:sp>
          <p:nvSpPr>
            <p:cNvPr id="15" name="object 18"/>
            <p:cNvSpPr txBox="1"/>
            <p:nvPr/>
          </p:nvSpPr>
          <p:spPr>
            <a:xfrm>
              <a:off x="3831431" y="2768600"/>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73660">
                <a:spcBef>
                  <a:spcPts val="325"/>
                </a:spcBef>
              </a:pPr>
              <a:r>
                <a:rPr sz="1050" b="1" spc="15" dirty="0">
                  <a:latin typeface="Cambria" pitchFamily="18" charset="0"/>
                  <a:ea typeface="Cambria" pitchFamily="18" charset="0"/>
                  <a:cs typeface="Arial"/>
                </a:rPr>
                <a:t>BTS</a:t>
              </a:r>
              <a:endParaRPr sz="1050" b="1">
                <a:latin typeface="Cambria" pitchFamily="18" charset="0"/>
                <a:ea typeface="Cambria" pitchFamily="18" charset="0"/>
                <a:cs typeface="Arial"/>
              </a:endParaRPr>
            </a:p>
          </p:txBody>
        </p:sp>
        <p:sp>
          <p:nvSpPr>
            <p:cNvPr id="16" name="object 19"/>
            <p:cNvSpPr txBox="1"/>
            <p:nvPr/>
          </p:nvSpPr>
          <p:spPr>
            <a:xfrm>
              <a:off x="3031331" y="4044950"/>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050" b="1" spc="-25" dirty="0">
                  <a:latin typeface="Cambria" pitchFamily="18" charset="0"/>
                  <a:ea typeface="Cambria" pitchFamily="18" charset="0"/>
                  <a:cs typeface="Arial"/>
                </a:rPr>
                <a:t>BSC</a:t>
              </a:r>
              <a:endParaRPr sz="1050" b="1">
                <a:latin typeface="Cambria" pitchFamily="18" charset="0"/>
                <a:ea typeface="Cambria" pitchFamily="18" charset="0"/>
                <a:cs typeface="Arial"/>
              </a:endParaRPr>
            </a:p>
          </p:txBody>
        </p:sp>
        <p:sp>
          <p:nvSpPr>
            <p:cNvPr id="17" name="object 20"/>
            <p:cNvSpPr/>
            <p:nvPr/>
          </p:nvSpPr>
          <p:spPr>
            <a:xfrm>
              <a:off x="5031581" y="5407025"/>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18" name="object 21"/>
            <p:cNvSpPr txBox="1"/>
            <p:nvPr/>
          </p:nvSpPr>
          <p:spPr>
            <a:xfrm>
              <a:off x="5031582" y="5407025"/>
              <a:ext cx="400051" cy="203261"/>
            </a:xfrm>
            <a:prstGeom prst="rect">
              <a:avLst/>
            </a:prstGeom>
            <a:ln w="9525">
              <a:solidFill>
                <a:srgbClr val="000000"/>
              </a:solidFill>
            </a:ln>
          </p:spPr>
          <p:txBody>
            <a:bodyPr vert="horz" wrap="square" lIns="0" tIns="41275" rIns="0" bIns="0" rtlCol="0">
              <a:spAutoFit/>
            </a:bodyPr>
            <a:lstStyle/>
            <a:p>
              <a:pPr>
                <a:spcBef>
                  <a:spcPts val="325"/>
                </a:spcBef>
              </a:pPr>
              <a:r>
                <a:rPr sz="1050" b="1" spc="-20" dirty="0">
                  <a:latin typeface="Cambria" pitchFamily="18" charset="0"/>
                  <a:ea typeface="Cambria" pitchFamily="18" charset="0"/>
                  <a:cs typeface="Arial"/>
                </a:rPr>
                <a:t>GMSC</a:t>
              </a:r>
              <a:endParaRPr sz="1050" b="1">
                <a:latin typeface="Cambria" pitchFamily="18" charset="0"/>
                <a:ea typeface="Cambria" pitchFamily="18" charset="0"/>
                <a:cs typeface="Arial"/>
              </a:endParaRPr>
            </a:p>
          </p:txBody>
        </p:sp>
        <p:sp>
          <p:nvSpPr>
            <p:cNvPr id="19" name="object 22"/>
            <p:cNvSpPr txBox="1"/>
            <p:nvPr/>
          </p:nvSpPr>
          <p:spPr>
            <a:xfrm>
              <a:off x="5250656" y="5645150"/>
              <a:ext cx="419100" cy="203261"/>
            </a:xfrm>
            <a:prstGeom prst="rect">
              <a:avLst/>
            </a:prstGeom>
            <a:solidFill>
              <a:srgbClr val="D9D9F5"/>
            </a:solidFill>
            <a:ln w="9525">
              <a:solidFill>
                <a:srgbClr val="000000"/>
              </a:solidFill>
            </a:ln>
          </p:spPr>
          <p:txBody>
            <a:bodyPr vert="horz" wrap="square" lIns="0" tIns="41275" rIns="0" bIns="0" rtlCol="0">
              <a:spAutoFit/>
            </a:bodyPr>
            <a:lstStyle/>
            <a:p>
              <a:pPr marL="102235">
                <a:spcBef>
                  <a:spcPts val="325"/>
                </a:spcBef>
              </a:pPr>
              <a:r>
                <a:rPr sz="1050" b="1" spc="-45" dirty="0">
                  <a:latin typeface="Cambria" pitchFamily="18" charset="0"/>
                  <a:ea typeface="Cambria" pitchFamily="18" charset="0"/>
                  <a:cs typeface="Arial"/>
                </a:rPr>
                <a:t>IWF</a:t>
              </a:r>
              <a:endParaRPr sz="1050" b="1">
                <a:latin typeface="Cambria" pitchFamily="18" charset="0"/>
                <a:ea typeface="Cambria" pitchFamily="18" charset="0"/>
                <a:cs typeface="Arial"/>
              </a:endParaRPr>
            </a:p>
          </p:txBody>
        </p:sp>
        <p:sp>
          <p:nvSpPr>
            <p:cNvPr id="20" name="object 23"/>
            <p:cNvSpPr txBox="1"/>
            <p:nvPr/>
          </p:nvSpPr>
          <p:spPr>
            <a:xfrm>
              <a:off x="4155282" y="6207125"/>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35560">
                <a:spcBef>
                  <a:spcPts val="325"/>
                </a:spcBef>
              </a:pPr>
              <a:r>
                <a:rPr sz="1050" b="1" spc="-45" dirty="0">
                  <a:latin typeface="Cambria" pitchFamily="18" charset="0"/>
                  <a:ea typeface="Cambria" pitchFamily="18" charset="0"/>
                  <a:cs typeface="Arial"/>
                </a:rPr>
                <a:t>OMC</a:t>
              </a:r>
              <a:endParaRPr sz="1050" b="1">
                <a:latin typeface="Cambria" pitchFamily="18" charset="0"/>
                <a:ea typeface="Cambria" pitchFamily="18" charset="0"/>
                <a:cs typeface="Arial"/>
              </a:endParaRPr>
            </a:p>
          </p:txBody>
        </p:sp>
        <p:grpSp>
          <p:nvGrpSpPr>
            <p:cNvPr id="21" name="object 24"/>
            <p:cNvGrpSpPr/>
            <p:nvPr/>
          </p:nvGrpSpPr>
          <p:grpSpPr>
            <a:xfrm>
              <a:off x="4069556" y="2285999"/>
              <a:ext cx="161925" cy="495300"/>
              <a:chOff x="4069556" y="2285999"/>
              <a:chExt cx="161925" cy="495300"/>
            </a:xfrm>
          </p:grpSpPr>
          <p:sp>
            <p:nvSpPr>
              <p:cNvPr id="72" name="object 25"/>
              <p:cNvSpPr/>
              <p:nvPr/>
            </p:nvSpPr>
            <p:spPr>
              <a:xfrm>
                <a:off x="4069556" y="2349500"/>
                <a:ext cx="161925" cy="352425"/>
              </a:xfrm>
              <a:custGeom>
                <a:avLst/>
                <a:gdLst/>
                <a:ahLst/>
                <a:cxnLst/>
                <a:rect l="l" t="t" r="r" b="b"/>
                <a:pathLst>
                  <a:path w="161925" h="352425">
                    <a:moveTo>
                      <a:pt x="38100" y="352425"/>
                    </a:moveTo>
                    <a:lnTo>
                      <a:pt x="161925" y="142875"/>
                    </a:lnTo>
                    <a:lnTo>
                      <a:pt x="0" y="209550"/>
                    </a:lnTo>
                    <a:lnTo>
                      <a:pt x="123825"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3" name="object 26"/>
              <p:cNvSpPr/>
              <p:nvPr/>
            </p:nvSpPr>
            <p:spPr>
              <a:xfrm>
                <a:off x="4076700" y="2285999"/>
                <a:ext cx="152400" cy="495300"/>
              </a:xfrm>
              <a:custGeom>
                <a:avLst/>
                <a:gdLst/>
                <a:ahLst/>
                <a:cxnLst/>
                <a:rect l="l" t="t" r="r" b="b"/>
                <a:pathLst>
                  <a:path w="152400" h="495300">
                    <a:moveTo>
                      <a:pt x="95250" y="428625"/>
                    </a:moveTo>
                    <a:lnTo>
                      <a:pt x="9525" y="371475"/>
                    </a:lnTo>
                    <a:lnTo>
                      <a:pt x="0" y="495300"/>
                    </a:lnTo>
                    <a:lnTo>
                      <a:pt x="95250" y="428625"/>
                    </a:lnTo>
                    <a:close/>
                  </a:path>
                  <a:path w="152400" h="49530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b="1">
                  <a:latin typeface="Cambria" pitchFamily="18" charset="0"/>
                  <a:ea typeface="Cambria" pitchFamily="18" charset="0"/>
                </a:endParaRPr>
              </a:p>
            </p:txBody>
          </p:sp>
        </p:grpSp>
        <p:sp>
          <p:nvSpPr>
            <p:cNvPr id="22" name="object 27"/>
            <p:cNvSpPr txBox="1"/>
            <p:nvPr/>
          </p:nvSpPr>
          <p:spPr>
            <a:xfrm>
              <a:off x="5117306" y="3406775"/>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050" b="1" spc="15" dirty="0">
                  <a:latin typeface="Cambria" pitchFamily="18" charset="0"/>
                  <a:ea typeface="Cambria" pitchFamily="18" charset="0"/>
                  <a:cs typeface="Arial"/>
                </a:rPr>
                <a:t>BTS</a:t>
              </a:r>
              <a:endParaRPr sz="1050" b="1">
                <a:latin typeface="Cambria" pitchFamily="18" charset="0"/>
                <a:ea typeface="Cambria" pitchFamily="18" charset="0"/>
                <a:cs typeface="Arial"/>
              </a:endParaRPr>
            </a:p>
          </p:txBody>
        </p:sp>
        <p:sp>
          <p:nvSpPr>
            <p:cNvPr id="23" name="object 28"/>
            <p:cNvSpPr/>
            <p:nvPr/>
          </p:nvSpPr>
          <p:spPr>
            <a:xfrm>
              <a:off x="4317206" y="4044950"/>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24" name="object 29"/>
            <p:cNvSpPr txBox="1"/>
            <p:nvPr/>
          </p:nvSpPr>
          <p:spPr>
            <a:xfrm>
              <a:off x="4317206" y="4044950"/>
              <a:ext cx="400051" cy="203261"/>
            </a:xfrm>
            <a:prstGeom prst="rect">
              <a:avLst/>
            </a:prstGeom>
            <a:ln w="9525">
              <a:solidFill>
                <a:srgbClr val="000000"/>
              </a:solidFill>
            </a:ln>
          </p:spPr>
          <p:txBody>
            <a:bodyPr vert="horz" wrap="square" lIns="0" tIns="41275" rIns="0" bIns="0" rtlCol="0">
              <a:spAutoFit/>
            </a:bodyPr>
            <a:lstStyle/>
            <a:p>
              <a:pPr marL="54610">
                <a:spcBef>
                  <a:spcPts val="325"/>
                </a:spcBef>
              </a:pPr>
              <a:r>
                <a:rPr sz="1050" b="1" spc="-25" dirty="0">
                  <a:latin typeface="Cambria" pitchFamily="18" charset="0"/>
                  <a:ea typeface="Cambria" pitchFamily="18" charset="0"/>
                  <a:cs typeface="Arial"/>
                </a:rPr>
                <a:t>BSC</a:t>
              </a:r>
              <a:endParaRPr sz="1050" b="1">
                <a:latin typeface="Cambria" pitchFamily="18" charset="0"/>
                <a:ea typeface="Cambria" pitchFamily="18" charset="0"/>
                <a:cs typeface="Arial"/>
              </a:endParaRPr>
            </a:p>
          </p:txBody>
        </p:sp>
        <p:sp>
          <p:nvSpPr>
            <p:cNvPr id="25" name="object 30"/>
            <p:cNvSpPr txBox="1"/>
            <p:nvPr/>
          </p:nvSpPr>
          <p:spPr>
            <a:xfrm>
              <a:off x="3517106" y="4683125"/>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45085">
                <a:spcBef>
                  <a:spcPts val="325"/>
                </a:spcBef>
              </a:pPr>
              <a:r>
                <a:rPr sz="1050" b="1" spc="-35" dirty="0">
                  <a:latin typeface="Cambria" pitchFamily="18" charset="0"/>
                  <a:ea typeface="Cambria" pitchFamily="18" charset="0"/>
                  <a:cs typeface="Arial"/>
                </a:rPr>
                <a:t>MSC</a:t>
              </a:r>
              <a:endParaRPr sz="1050" b="1">
                <a:latin typeface="Cambria" pitchFamily="18" charset="0"/>
                <a:ea typeface="Cambria" pitchFamily="18" charset="0"/>
                <a:cs typeface="Arial"/>
              </a:endParaRPr>
            </a:p>
          </p:txBody>
        </p:sp>
        <p:sp>
          <p:nvSpPr>
            <p:cNvPr id="26" name="object 31"/>
            <p:cNvSpPr txBox="1"/>
            <p:nvPr/>
          </p:nvSpPr>
          <p:spPr>
            <a:xfrm>
              <a:off x="5031582" y="4683125"/>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050" b="1" spc="-35" dirty="0">
                  <a:latin typeface="Cambria" pitchFamily="18" charset="0"/>
                  <a:ea typeface="Cambria" pitchFamily="18" charset="0"/>
                  <a:cs typeface="Arial"/>
                </a:rPr>
                <a:t>MSC</a:t>
              </a:r>
              <a:endParaRPr sz="1050" b="1">
                <a:latin typeface="Cambria" pitchFamily="18" charset="0"/>
                <a:ea typeface="Cambria" pitchFamily="18" charset="0"/>
                <a:cs typeface="Arial"/>
              </a:endParaRPr>
            </a:p>
          </p:txBody>
        </p:sp>
        <p:grpSp>
          <p:nvGrpSpPr>
            <p:cNvPr id="27" name="object 32"/>
            <p:cNvGrpSpPr/>
            <p:nvPr/>
          </p:nvGrpSpPr>
          <p:grpSpPr>
            <a:xfrm>
              <a:off x="2869406" y="3006725"/>
              <a:ext cx="3686175" cy="1676400"/>
              <a:chOff x="2869406" y="3006725"/>
              <a:chExt cx="3686175" cy="1676400"/>
            </a:xfrm>
          </p:grpSpPr>
          <p:sp>
            <p:nvSpPr>
              <p:cNvPr id="66" name="object 33"/>
              <p:cNvSpPr/>
              <p:nvPr/>
            </p:nvSpPr>
            <p:spPr>
              <a:xfrm>
                <a:off x="4031456" y="3006725"/>
                <a:ext cx="1285875" cy="1162050"/>
              </a:xfrm>
              <a:custGeom>
                <a:avLst/>
                <a:gdLst/>
                <a:ahLst/>
                <a:cxnLst/>
                <a:rect l="l" t="t" r="r" b="b"/>
                <a:pathLst>
                  <a:path w="1285875" h="1162050">
                    <a:moveTo>
                      <a:pt x="0" y="0"/>
                    </a:moveTo>
                    <a:lnTo>
                      <a:pt x="485775" y="1038225"/>
                    </a:lnTo>
                  </a:path>
                  <a:path w="1285875" h="1162050">
                    <a:moveTo>
                      <a:pt x="1285875" y="638175"/>
                    </a:moveTo>
                    <a:lnTo>
                      <a:pt x="685800" y="11620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67" name="object 34"/>
              <p:cNvSpPr/>
              <p:nvPr/>
            </p:nvSpPr>
            <p:spPr>
              <a:xfrm>
                <a:off x="3431381" y="4168775"/>
                <a:ext cx="1085850" cy="514350"/>
              </a:xfrm>
              <a:custGeom>
                <a:avLst/>
                <a:gdLst/>
                <a:ahLst/>
                <a:cxnLst/>
                <a:rect l="l" t="t" r="r" b="b"/>
                <a:pathLst>
                  <a:path w="1085850" h="514350">
                    <a:moveTo>
                      <a:pt x="1085850" y="114300"/>
                    </a:moveTo>
                    <a:lnTo>
                      <a:pt x="285750" y="514350"/>
                    </a:lnTo>
                  </a:path>
                  <a:path w="1085850" h="514350">
                    <a:moveTo>
                      <a:pt x="0" y="0"/>
                    </a:moveTo>
                    <a:lnTo>
                      <a:pt x="285750" y="5143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68" name="object 35"/>
              <p:cNvSpPr/>
              <p:nvPr/>
            </p:nvSpPr>
            <p:spPr>
              <a:xfrm>
                <a:off x="3031331" y="3073400"/>
                <a:ext cx="2400300" cy="971550"/>
              </a:xfrm>
              <a:custGeom>
                <a:avLst/>
                <a:gdLst/>
                <a:ahLst/>
                <a:cxnLst/>
                <a:rect l="l" t="t" r="r" b="b"/>
                <a:pathLst>
                  <a:path w="2400300" h="971550">
                    <a:moveTo>
                      <a:pt x="200025" y="971550"/>
                    </a:moveTo>
                    <a:lnTo>
                      <a:pt x="0" y="571500"/>
                    </a:lnTo>
                  </a:path>
                  <a:path w="2400300" h="971550">
                    <a:moveTo>
                      <a:pt x="2276475" y="266700"/>
                    </a:moveTo>
                    <a:lnTo>
                      <a:pt x="2400300" y="104775"/>
                    </a:lnTo>
                    <a:lnTo>
                      <a:pt x="2238375" y="161925"/>
                    </a:lnTo>
                    <a:lnTo>
                      <a:pt x="2362200"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69" name="object 36"/>
              <p:cNvSpPr/>
              <p:nvPr/>
            </p:nvSpPr>
            <p:spPr>
              <a:xfrm>
                <a:off x="5276850" y="3009899"/>
                <a:ext cx="152400" cy="400050"/>
              </a:xfrm>
              <a:custGeom>
                <a:avLst/>
                <a:gdLst/>
                <a:ahLst/>
                <a:cxnLst/>
                <a:rect l="l" t="t" r="r" b="b"/>
                <a:pathLst>
                  <a:path w="152400" h="400050">
                    <a:moveTo>
                      <a:pt x="95250" y="342900"/>
                    </a:moveTo>
                    <a:lnTo>
                      <a:pt x="9525" y="285750"/>
                    </a:lnTo>
                    <a:lnTo>
                      <a:pt x="0" y="400050"/>
                    </a:lnTo>
                    <a:lnTo>
                      <a:pt x="95250" y="342900"/>
                    </a:lnTo>
                    <a:close/>
                  </a:path>
                  <a:path w="152400" h="40005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b="1">
                  <a:latin typeface="Cambria" pitchFamily="18" charset="0"/>
                  <a:ea typeface="Cambria" pitchFamily="18" charset="0"/>
                </a:endParaRPr>
              </a:p>
            </p:txBody>
          </p:sp>
          <p:sp>
            <p:nvSpPr>
              <p:cNvPr id="70" name="object 37"/>
              <p:cNvSpPr/>
              <p:nvPr/>
            </p:nvSpPr>
            <p:spPr>
              <a:xfrm>
                <a:off x="5231606" y="4130675"/>
                <a:ext cx="657225" cy="552450"/>
              </a:xfrm>
              <a:custGeom>
                <a:avLst/>
                <a:gdLst/>
                <a:ahLst/>
                <a:cxnLst/>
                <a:rect l="l" t="t" r="r" b="b"/>
                <a:pathLst>
                  <a:path w="657225" h="552450">
                    <a:moveTo>
                      <a:pt x="0" y="552450"/>
                    </a:moveTo>
                    <a:lnTo>
                      <a:pt x="657225"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1" name="object 38"/>
              <p:cNvSpPr/>
              <p:nvPr/>
            </p:nvSpPr>
            <p:spPr>
              <a:xfrm>
                <a:off x="2869406" y="3883025"/>
                <a:ext cx="3686175" cy="0"/>
              </a:xfrm>
              <a:custGeom>
                <a:avLst/>
                <a:gdLst/>
                <a:ahLst/>
                <a:cxnLst/>
                <a:rect l="l" t="t" r="r" b="b"/>
                <a:pathLst>
                  <a:path w="3686175">
                    <a:moveTo>
                      <a:pt x="3686175" y="0"/>
                    </a:moveTo>
                    <a:lnTo>
                      <a:pt x="0" y="0"/>
                    </a:lnTo>
                  </a:path>
                </a:pathLst>
              </a:custGeom>
              <a:ln w="9525">
                <a:solidFill>
                  <a:srgbClr val="000000"/>
                </a:solidFill>
                <a:prstDash val="sysDash"/>
              </a:ln>
            </p:spPr>
            <p:txBody>
              <a:bodyPr wrap="square" lIns="0" tIns="0" rIns="0" bIns="0" rtlCol="0"/>
              <a:lstStyle/>
              <a:p>
                <a:endParaRPr b="1">
                  <a:latin typeface="Cambria" pitchFamily="18" charset="0"/>
                  <a:ea typeface="Cambria" pitchFamily="18" charset="0"/>
                </a:endParaRPr>
              </a:p>
            </p:txBody>
          </p:sp>
        </p:grpSp>
        <p:sp>
          <p:nvSpPr>
            <p:cNvPr id="28" name="object 39"/>
            <p:cNvSpPr txBox="1"/>
            <p:nvPr/>
          </p:nvSpPr>
          <p:spPr>
            <a:xfrm>
              <a:off x="2609850" y="3797300"/>
              <a:ext cx="304800" cy="174407"/>
            </a:xfrm>
            <a:prstGeom prst="rect">
              <a:avLst/>
            </a:prstGeom>
          </p:spPr>
          <p:txBody>
            <a:bodyPr vert="horz" wrap="square" lIns="0" tIns="12700" rIns="0" bIns="0" rtlCol="0">
              <a:spAutoFit/>
            </a:bodyPr>
            <a:lstStyle/>
            <a:p>
              <a:pPr marL="38100">
                <a:spcBef>
                  <a:spcPts val="100"/>
                </a:spcBef>
              </a:pPr>
              <a:r>
                <a:rPr sz="1575" b="1" spc="44" baseline="15873" dirty="0">
                  <a:latin typeface="Cambria" pitchFamily="18" charset="0"/>
                  <a:ea typeface="Cambria" pitchFamily="18" charset="0"/>
                  <a:cs typeface="Arial"/>
                </a:rPr>
                <a:t>A</a:t>
              </a:r>
              <a:r>
                <a:rPr sz="750" b="1" spc="30" dirty="0">
                  <a:latin typeface="Cambria" pitchFamily="18" charset="0"/>
                  <a:ea typeface="Cambria" pitchFamily="18" charset="0"/>
                  <a:cs typeface="Arial"/>
                </a:rPr>
                <a:t>bis</a:t>
              </a:r>
              <a:endParaRPr sz="750" b="1" dirty="0">
                <a:latin typeface="Cambria" pitchFamily="18" charset="0"/>
                <a:ea typeface="Cambria" pitchFamily="18" charset="0"/>
                <a:cs typeface="Arial"/>
              </a:endParaRPr>
            </a:p>
          </p:txBody>
        </p:sp>
        <p:sp>
          <p:nvSpPr>
            <p:cNvPr id="29" name="object 40"/>
            <p:cNvSpPr/>
            <p:nvPr/>
          </p:nvSpPr>
          <p:spPr>
            <a:xfrm>
              <a:off x="3593306" y="2520950"/>
              <a:ext cx="876300" cy="0"/>
            </a:xfrm>
            <a:custGeom>
              <a:avLst/>
              <a:gdLst/>
              <a:ahLst/>
              <a:cxnLst/>
              <a:rect l="l" t="t" r="r" b="b"/>
              <a:pathLst>
                <a:path w="876300">
                  <a:moveTo>
                    <a:pt x="0" y="0"/>
                  </a:moveTo>
                  <a:lnTo>
                    <a:pt x="876300" y="0"/>
                  </a:lnTo>
                </a:path>
              </a:pathLst>
            </a:custGeom>
            <a:ln w="9525">
              <a:solidFill>
                <a:srgbClr val="000000"/>
              </a:solidFill>
              <a:prstDash val="sysDash"/>
            </a:ln>
          </p:spPr>
          <p:txBody>
            <a:bodyPr wrap="square" lIns="0" tIns="0" rIns="0" bIns="0" rtlCol="0"/>
            <a:lstStyle/>
            <a:p>
              <a:endParaRPr b="1">
                <a:latin typeface="Cambria" pitchFamily="18" charset="0"/>
                <a:ea typeface="Cambria" pitchFamily="18" charset="0"/>
              </a:endParaRPr>
            </a:p>
          </p:txBody>
        </p:sp>
        <p:sp>
          <p:nvSpPr>
            <p:cNvPr id="30" name="object 41"/>
            <p:cNvSpPr txBox="1"/>
            <p:nvPr/>
          </p:nvSpPr>
          <p:spPr>
            <a:xfrm>
              <a:off x="3324226" y="2397125"/>
              <a:ext cx="241300" cy="174407"/>
            </a:xfrm>
            <a:prstGeom prst="rect">
              <a:avLst/>
            </a:prstGeom>
          </p:spPr>
          <p:txBody>
            <a:bodyPr vert="horz" wrap="square" lIns="0" tIns="12700" rIns="0" bIns="0" rtlCol="0">
              <a:spAutoFit/>
            </a:bodyPr>
            <a:lstStyle/>
            <a:p>
              <a:pPr marL="38100">
                <a:spcBef>
                  <a:spcPts val="100"/>
                </a:spcBef>
              </a:pPr>
              <a:r>
                <a:rPr sz="1050" b="1" spc="-45" dirty="0">
                  <a:latin typeface="Cambria" pitchFamily="18" charset="0"/>
                  <a:ea typeface="Cambria" pitchFamily="18" charset="0"/>
                  <a:cs typeface="Arial"/>
                </a:rPr>
                <a:t>U</a:t>
              </a:r>
              <a:r>
                <a:rPr sz="1125" b="1" spc="-67" baseline="-22222" dirty="0">
                  <a:latin typeface="Cambria" pitchFamily="18" charset="0"/>
                  <a:ea typeface="Cambria" pitchFamily="18" charset="0"/>
                  <a:cs typeface="Arial"/>
                </a:rPr>
                <a:t>m</a:t>
              </a:r>
              <a:endParaRPr sz="1125" b="1" baseline="-22222">
                <a:latin typeface="Cambria" pitchFamily="18" charset="0"/>
                <a:ea typeface="Cambria" pitchFamily="18" charset="0"/>
                <a:cs typeface="Arial"/>
              </a:endParaRPr>
            </a:p>
          </p:txBody>
        </p:sp>
        <p:grpSp>
          <p:nvGrpSpPr>
            <p:cNvPr id="31" name="object 42"/>
            <p:cNvGrpSpPr/>
            <p:nvPr/>
          </p:nvGrpSpPr>
          <p:grpSpPr>
            <a:xfrm>
              <a:off x="2867025" y="6121400"/>
              <a:ext cx="431006" cy="355600"/>
              <a:chOff x="2867025" y="6121400"/>
              <a:chExt cx="431006" cy="355600"/>
            </a:xfrm>
          </p:grpSpPr>
          <p:sp>
            <p:nvSpPr>
              <p:cNvPr id="64" name="object 43"/>
              <p:cNvSpPr/>
              <p:nvPr/>
            </p:nvSpPr>
            <p:spPr>
              <a:xfrm>
                <a:off x="2867025" y="6124575"/>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65" name="object 44"/>
              <p:cNvSpPr/>
              <p:nvPr/>
            </p:nvSpPr>
            <p:spPr>
              <a:xfrm>
                <a:off x="2869406" y="6121400"/>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 w="428625" h="352425">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32" name="object 45"/>
            <p:cNvSpPr txBox="1"/>
            <p:nvPr/>
          </p:nvSpPr>
          <p:spPr>
            <a:xfrm>
              <a:off x="2959100" y="6226175"/>
              <a:ext cx="225425" cy="174407"/>
            </a:xfrm>
            <a:prstGeom prst="rect">
              <a:avLst/>
            </a:prstGeom>
          </p:spPr>
          <p:txBody>
            <a:bodyPr vert="horz" wrap="square" lIns="0" tIns="12700" rIns="0" bIns="0" rtlCol="0">
              <a:spAutoFit/>
            </a:bodyPr>
            <a:lstStyle/>
            <a:p>
              <a:pPr marL="12700">
                <a:spcBef>
                  <a:spcPts val="100"/>
                </a:spcBef>
              </a:pPr>
              <a:r>
                <a:rPr sz="1050" b="1" spc="-60" dirty="0">
                  <a:latin typeface="Cambria" pitchFamily="18" charset="0"/>
                  <a:ea typeface="Cambria" pitchFamily="18" charset="0"/>
                  <a:cs typeface="Arial"/>
                </a:rPr>
                <a:t>EIR</a:t>
              </a:r>
              <a:endParaRPr sz="1050" b="1">
                <a:latin typeface="Cambria" pitchFamily="18" charset="0"/>
                <a:ea typeface="Cambria" pitchFamily="18" charset="0"/>
                <a:cs typeface="Arial"/>
              </a:endParaRPr>
            </a:p>
          </p:txBody>
        </p:sp>
        <p:grpSp>
          <p:nvGrpSpPr>
            <p:cNvPr id="33" name="object 46"/>
            <p:cNvGrpSpPr/>
            <p:nvPr/>
          </p:nvGrpSpPr>
          <p:grpSpPr>
            <a:xfrm>
              <a:off x="3590925" y="5321300"/>
              <a:ext cx="431006" cy="355600"/>
              <a:chOff x="3590925" y="5321300"/>
              <a:chExt cx="431006" cy="355600"/>
            </a:xfrm>
          </p:grpSpPr>
          <p:sp>
            <p:nvSpPr>
              <p:cNvPr id="62" name="object 47"/>
              <p:cNvSpPr/>
              <p:nvPr/>
            </p:nvSpPr>
            <p:spPr>
              <a:xfrm>
                <a:off x="3590925" y="5324475"/>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63" name="object 48"/>
              <p:cNvSpPr/>
              <p:nvPr/>
            </p:nvSpPr>
            <p:spPr>
              <a:xfrm>
                <a:off x="3593306" y="5321300"/>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 w="428625" h="352425">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34" name="object 49"/>
            <p:cNvSpPr txBox="1"/>
            <p:nvPr/>
          </p:nvSpPr>
          <p:spPr>
            <a:xfrm>
              <a:off x="3663950" y="5426075"/>
              <a:ext cx="282575" cy="174407"/>
            </a:xfrm>
            <a:prstGeom prst="rect">
              <a:avLst/>
            </a:prstGeom>
          </p:spPr>
          <p:txBody>
            <a:bodyPr vert="horz" wrap="square" lIns="0" tIns="12700" rIns="0" bIns="0" rtlCol="0">
              <a:spAutoFit/>
            </a:bodyPr>
            <a:lstStyle/>
            <a:p>
              <a:pPr marL="12700">
                <a:spcBef>
                  <a:spcPts val="100"/>
                </a:spcBef>
              </a:pPr>
              <a:r>
                <a:rPr sz="1050" b="1" spc="-30" dirty="0">
                  <a:latin typeface="Cambria" pitchFamily="18" charset="0"/>
                  <a:ea typeface="Cambria" pitchFamily="18" charset="0"/>
                  <a:cs typeface="Arial"/>
                </a:rPr>
                <a:t>HLR</a:t>
              </a:r>
              <a:endParaRPr sz="1050" b="1">
                <a:latin typeface="Cambria" pitchFamily="18" charset="0"/>
                <a:ea typeface="Cambria" pitchFamily="18" charset="0"/>
                <a:cs typeface="Arial"/>
              </a:endParaRPr>
            </a:p>
          </p:txBody>
        </p:sp>
        <p:grpSp>
          <p:nvGrpSpPr>
            <p:cNvPr id="35" name="object 50"/>
            <p:cNvGrpSpPr/>
            <p:nvPr/>
          </p:nvGrpSpPr>
          <p:grpSpPr>
            <a:xfrm>
              <a:off x="2952750" y="5083175"/>
              <a:ext cx="431006" cy="346075"/>
              <a:chOff x="2952750" y="5083175"/>
              <a:chExt cx="431006" cy="346075"/>
            </a:xfrm>
          </p:grpSpPr>
          <p:sp>
            <p:nvSpPr>
              <p:cNvPr id="60" name="object 51"/>
              <p:cNvSpPr/>
              <p:nvPr/>
            </p:nvSpPr>
            <p:spPr>
              <a:xfrm>
                <a:off x="2952750" y="5086350"/>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61" name="object 52"/>
              <p:cNvSpPr/>
              <p:nvPr/>
            </p:nvSpPr>
            <p:spPr>
              <a:xfrm>
                <a:off x="2955131" y="5083175"/>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 w="428625" h="342900">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36" name="object 53"/>
            <p:cNvSpPr txBox="1"/>
            <p:nvPr/>
          </p:nvSpPr>
          <p:spPr>
            <a:xfrm>
              <a:off x="3025775" y="5187950"/>
              <a:ext cx="282575" cy="174407"/>
            </a:xfrm>
            <a:prstGeom prst="rect">
              <a:avLst/>
            </a:prstGeom>
          </p:spPr>
          <p:txBody>
            <a:bodyPr vert="horz" wrap="square" lIns="0" tIns="12700" rIns="0" bIns="0" rtlCol="0">
              <a:spAutoFit/>
            </a:bodyPr>
            <a:lstStyle/>
            <a:p>
              <a:pPr marL="12700">
                <a:spcBef>
                  <a:spcPts val="100"/>
                </a:spcBef>
              </a:pPr>
              <a:r>
                <a:rPr sz="1050" b="1" spc="-15" dirty="0">
                  <a:latin typeface="Cambria" pitchFamily="18" charset="0"/>
                  <a:ea typeface="Cambria" pitchFamily="18" charset="0"/>
                  <a:cs typeface="Arial"/>
                </a:rPr>
                <a:t>VLR</a:t>
              </a:r>
              <a:endParaRPr sz="1050" b="1">
                <a:latin typeface="Cambria" pitchFamily="18" charset="0"/>
                <a:ea typeface="Cambria" pitchFamily="18" charset="0"/>
                <a:cs typeface="Arial"/>
              </a:endParaRPr>
            </a:p>
          </p:txBody>
        </p:sp>
        <p:grpSp>
          <p:nvGrpSpPr>
            <p:cNvPr id="37" name="object 54"/>
            <p:cNvGrpSpPr/>
            <p:nvPr/>
          </p:nvGrpSpPr>
          <p:grpSpPr>
            <a:xfrm>
              <a:off x="4467225" y="5083175"/>
              <a:ext cx="431006" cy="346075"/>
              <a:chOff x="4467225" y="5083175"/>
              <a:chExt cx="431006" cy="346075"/>
            </a:xfrm>
          </p:grpSpPr>
          <p:sp>
            <p:nvSpPr>
              <p:cNvPr id="58" name="object 55"/>
              <p:cNvSpPr/>
              <p:nvPr/>
            </p:nvSpPr>
            <p:spPr>
              <a:xfrm>
                <a:off x="4467225" y="5086350"/>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59" name="object 56"/>
              <p:cNvSpPr/>
              <p:nvPr/>
            </p:nvSpPr>
            <p:spPr>
              <a:xfrm>
                <a:off x="4469606" y="5083175"/>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 w="428625" h="342900">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38" name="object 57"/>
            <p:cNvSpPr txBox="1"/>
            <p:nvPr/>
          </p:nvSpPr>
          <p:spPr>
            <a:xfrm>
              <a:off x="4540250" y="5187950"/>
              <a:ext cx="282575" cy="174407"/>
            </a:xfrm>
            <a:prstGeom prst="rect">
              <a:avLst/>
            </a:prstGeom>
          </p:spPr>
          <p:txBody>
            <a:bodyPr vert="horz" wrap="square" lIns="0" tIns="12700" rIns="0" bIns="0" rtlCol="0">
              <a:spAutoFit/>
            </a:bodyPr>
            <a:lstStyle/>
            <a:p>
              <a:pPr marL="12700">
                <a:spcBef>
                  <a:spcPts val="100"/>
                </a:spcBef>
              </a:pPr>
              <a:r>
                <a:rPr sz="1050" b="1" spc="-15" dirty="0">
                  <a:latin typeface="Cambria" pitchFamily="18" charset="0"/>
                  <a:ea typeface="Cambria" pitchFamily="18" charset="0"/>
                  <a:cs typeface="Arial"/>
                </a:rPr>
                <a:t>VLR</a:t>
              </a:r>
              <a:endParaRPr sz="1050" b="1">
                <a:latin typeface="Cambria" pitchFamily="18" charset="0"/>
                <a:ea typeface="Cambria" pitchFamily="18" charset="0"/>
                <a:cs typeface="Arial"/>
              </a:endParaRPr>
            </a:p>
          </p:txBody>
        </p:sp>
        <p:grpSp>
          <p:nvGrpSpPr>
            <p:cNvPr id="39" name="object 58"/>
            <p:cNvGrpSpPr/>
            <p:nvPr/>
          </p:nvGrpSpPr>
          <p:grpSpPr>
            <a:xfrm>
              <a:off x="3164681" y="4806950"/>
              <a:ext cx="2066925" cy="600075"/>
              <a:chOff x="3164681" y="4806950"/>
              <a:chExt cx="2066925" cy="600075"/>
            </a:xfrm>
          </p:grpSpPr>
          <p:sp>
            <p:nvSpPr>
              <p:cNvPr id="56" name="object 59"/>
              <p:cNvSpPr/>
              <p:nvPr/>
            </p:nvSpPr>
            <p:spPr>
              <a:xfrm>
                <a:off x="3917156" y="4806950"/>
                <a:ext cx="1314450" cy="600075"/>
              </a:xfrm>
              <a:custGeom>
                <a:avLst/>
                <a:gdLst/>
                <a:ahLst/>
                <a:cxnLst/>
                <a:rect l="l" t="t" r="r" b="b"/>
                <a:pathLst>
                  <a:path w="1314450" h="600075">
                    <a:moveTo>
                      <a:pt x="1114425" y="0"/>
                    </a:moveTo>
                    <a:lnTo>
                      <a:pt x="0" y="0"/>
                    </a:lnTo>
                  </a:path>
                  <a:path w="1314450" h="600075">
                    <a:moveTo>
                      <a:pt x="1314450" y="114300"/>
                    </a:moveTo>
                    <a:lnTo>
                      <a:pt x="1314450" y="600075"/>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57" name="object 60"/>
              <p:cNvSpPr/>
              <p:nvPr/>
            </p:nvSpPr>
            <p:spPr>
              <a:xfrm>
                <a:off x="3164681" y="4806950"/>
                <a:ext cx="352425" cy="276225"/>
              </a:xfrm>
              <a:custGeom>
                <a:avLst/>
                <a:gdLst/>
                <a:ahLst/>
                <a:cxnLst/>
                <a:rect l="l" t="t" r="r" b="b"/>
                <a:pathLst>
                  <a:path w="352425" h="276225">
                    <a:moveTo>
                      <a:pt x="352425" y="0"/>
                    </a:moveTo>
                    <a:lnTo>
                      <a:pt x="0" y="276225"/>
                    </a:lnTo>
                  </a:path>
                </a:pathLst>
              </a:custGeom>
              <a:ln w="9525">
                <a:solidFill>
                  <a:srgbClr val="000000"/>
                </a:solidFill>
                <a:prstDash val="sysDash"/>
              </a:ln>
            </p:spPr>
            <p:txBody>
              <a:bodyPr wrap="square" lIns="0" tIns="0" rIns="0" bIns="0" rtlCol="0"/>
              <a:lstStyle/>
              <a:p>
                <a:endParaRPr b="1">
                  <a:latin typeface="Cambria" pitchFamily="18" charset="0"/>
                  <a:ea typeface="Cambria" pitchFamily="18" charset="0"/>
                </a:endParaRPr>
              </a:p>
            </p:txBody>
          </p:sp>
        </p:grpSp>
        <p:sp>
          <p:nvSpPr>
            <p:cNvPr id="40" name="object 61"/>
            <p:cNvSpPr txBox="1"/>
            <p:nvPr/>
          </p:nvSpPr>
          <p:spPr>
            <a:xfrm>
              <a:off x="2720975" y="4321175"/>
              <a:ext cx="3881120" cy="174407"/>
            </a:xfrm>
            <a:prstGeom prst="rect">
              <a:avLst/>
            </a:prstGeom>
          </p:spPr>
          <p:txBody>
            <a:bodyPr vert="horz" wrap="square" lIns="0" tIns="12700" rIns="0" bIns="0" rtlCol="0">
              <a:spAutoFit/>
            </a:bodyPr>
            <a:lstStyle/>
            <a:p>
              <a:pPr marL="12700">
                <a:spcBef>
                  <a:spcPts val="100"/>
                </a:spcBef>
                <a:tabLst>
                  <a:tab pos="3867785" algn="l"/>
                </a:tabLst>
              </a:pPr>
              <a:r>
                <a:rPr sz="1050" b="1" dirty="0">
                  <a:latin typeface="Cambria" pitchFamily="18" charset="0"/>
                  <a:ea typeface="Cambria" pitchFamily="18" charset="0"/>
                  <a:cs typeface="Arial"/>
                </a:rPr>
                <a:t>A</a:t>
              </a:r>
              <a:r>
                <a:rPr sz="1050" b="1" spc="75" dirty="0">
                  <a:latin typeface="Cambria" pitchFamily="18" charset="0"/>
                  <a:ea typeface="Cambria" pitchFamily="18" charset="0"/>
                  <a:cs typeface="Arial"/>
                </a:rPr>
                <a:t> </a:t>
              </a:r>
              <a:r>
                <a:rPr sz="1050" b="1" u="dash" dirty="0">
                  <a:uFill>
                    <a:solidFill>
                      <a:srgbClr val="000000"/>
                    </a:solidFill>
                  </a:uFill>
                  <a:latin typeface="Cambria" pitchFamily="18" charset="0"/>
                  <a:ea typeface="Cambria" pitchFamily="18" charset="0"/>
                  <a:cs typeface="Arial"/>
                </a:rPr>
                <a:t> 	</a:t>
              </a:r>
              <a:endParaRPr sz="1050" b="1">
                <a:latin typeface="Cambria" pitchFamily="18" charset="0"/>
                <a:ea typeface="Cambria" pitchFamily="18" charset="0"/>
                <a:cs typeface="Arial"/>
              </a:endParaRPr>
            </a:p>
          </p:txBody>
        </p:sp>
        <p:sp>
          <p:nvSpPr>
            <p:cNvPr id="41" name="object 62"/>
            <p:cNvSpPr txBox="1"/>
            <p:nvPr/>
          </p:nvSpPr>
          <p:spPr>
            <a:xfrm>
              <a:off x="5321300" y="1920875"/>
              <a:ext cx="282575" cy="174407"/>
            </a:xfrm>
            <a:prstGeom prst="rect">
              <a:avLst/>
            </a:prstGeom>
          </p:spPr>
          <p:txBody>
            <a:bodyPr vert="horz" wrap="square" lIns="0" tIns="12700" rIns="0" bIns="0" rtlCol="0">
              <a:spAutoFit/>
            </a:bodyPr>
            <a:lstStyle/>
            <a:p>
              <a:pPr marL="12700">
                <a:spcBef>
                  <a:spcPts val="100"/>
                </a:spcBef>
              </a:pPr>
              <a:r>
                <a:rPr sz="1050" b="1" spc="-30" dirty="0">
                  <a:latin typeface="Cambria" pitchFamily="18" charset="0"/>
                  <a:ea typeface="Cambria" pitchFamily="18" charset="0"/>
                  <a:cs typeface="Arial"/>
                </a:rPr>
                <a:t>BSS</a:t>
              </a:r>
              <a:endParaRPr sz="1050" b="1">
                <a:latin typeface="Cambria" pitchFamily="18" charset="0"/>
                <a:ea typeface="Cambria" pitchFamily="18" charset="0"/>
                <a:cs typeface="Arial"/>
              </a:endParaRPr>
            </a:p>
          </p:txBody>
        </p:sp>
        <p:sp>
          <p:nvSpPr>
            <p:cNvPr id="42" name="object 63"/>
            <p:cNvSpPr txBox="1"/>
            <p:nvPr/>
          </p:nvSpPr>
          <p:spPr>
            <a:xfrm>
              <a:off x="2073275" y="2797175"/>
              <a:ext cx="292100" cy="174407"/>
            </a:xfrm>
            <a:prstGeom prst="rect">
              <a:avLst/>
            </a:prstGeom>
          </p:spPr>
          <p:txBody>
            <a:bodyPr vert="horz" wrap="square" lIns="0" tIns="12700" rIns="0" bIns="0" rtlCol="0">
              <a:spAutoFit/>
            </a:bodyPr>
            <a:lstStyle/>
            <a:p>
              <a:pPr marL="12700">
                <a:spcBef>
                  <a:spcPts val="100"/>
                </a:spcBef>
              </a:pPr>
              <a:r>
                <a:rPr sz="1050" b="1" spc="-25" dirty="0">
                  <a:latin typeface="Cambria" pitchFamily="18" charset="0"/>
                  <a:ea typeface="Cambria" pitchFamily="18" charset="0"/>
                  <a:cs typeface="Arial"/>
                </a:rPr>
                <a:t>RSS</a:t>
              </a:r>
              <a:endParaRPr sz="1050" b="1">
                <a:latin typeface="Cambria" pitchFamily="18" charset="0"/>
                <a:ea typeface="Cambria" pitchFamily="18" charset="0"/>
                <a:cs typeface="Arial"/>
              </a:endParaRPr>
            </a:p>
          </p:txBody>
        </p:sp>
        <p:sp>
          <p:nvSpPr>
            <p:cNvPr id="43" name="object 64"/>
            <p:cNvSpPr txBox="1"/>
            <p:nvPr/>
          </p:nvSpPr>
          <p:spPr>
            <a:xfrm>
              <a:off x="3635375" y="1758950"/>
              <a:ext cx="777875" cy="451406"/>
            </a:xfrm>
            <a:prstGeom prst="rect">
              <a:avLst/>
            </a:prstGeom>
          </p:spPr>
          <p:txBody>
            <a:bodyPr vert="horz" wrap="square" lIns="0" tIns="12700" rIns="0" bIns="0" rtlCol="0">
              <a:spAutoFit/>
            </a:bodyPr>
            <a:lstStyle/>
            <a:p>
              <a:pPr marL="18415" algn="ctr">
                <a:spcBef>
                  <a:spcPts val="100"/>
                </a:spcBef>
              </a:pPr>
              <a:r>
                <a:rPr sz="1050" b="1" spc="5" dirty="0">
                  <a:latin typeface="Cambria" pitchFamily="18" charset="0"/>
                  <a:ea typeface="Cambria" pitchFamily="18" charset="0"/>
                  <a:cs typeface="Arial"/>
                </a:rPr>
                <a:t>radio</a:t>
              </a:r>
              <a:r>
                <a:rPr sz="1050" b="1" dirty="0">
                  <a:latin typeface="Cambria" pitchFamily="18" charset="0"/>
                  <a:ea typeface="Cambria" pitchFamily="18" charset="0"/>
                  <a:cs typeface="Arial"/>
                </a:rPr>
                <a:t> </a:t>
              </a:r>
              <a:r>
                <a:rPr sz="1050" b="1" spc="-5" dirty="0">
                  <a:latin typeface="Cambria" pitchFamily="18" charset="0"/>
                  <a:ea typeface="Cambria" pitchFamily="18" charset="0"/>
                  <a:cs typeface="Arial"/>
                </a:rPr>
                <a:t>cell</a:t>
              </a:r>
              <a:endParaRPr sz="1050" b="1">
                <a:latin typeface="Cambria" pitchFamily="18" charset="0"/>
                <a:ea typeface="Cambria" pitchFamily="18" charset="0"/>
                <a:cs typeface="Arial"/>
              </a:endParaRPr>
            </a:p>
            <a:p>
              <a:pPr algn="ctr">
                <a:spcBef>
                  <a:spcPts val="915"/>
                </a:spcBef>
                <a:tabLst>
                  <a:tab pos="561340" algn="l"/>
                </a:tabLst>
              </a:pPr>
              <a:r>
                <a:rPr sz="1050" b="1" spc="-40" dirty="0">
                  <a:latin typeface="Cambria" pitchFamily="18" charset="0"/>
                  <a:ea typeface="Cambria" pitchFamily="18" charset="0"/>
                  <a:cs typeface="Arial"/>
                </a:rPr>
                <a:t>M</a:t>
              </a:r>
              <a:r>
                <a:rPr sz="1050" b="1" dirty="0">
                  <a:latin typeface="Cambria" pitchFamily="18" charset="0"/>
                  <a:ea typeface="Cambria" pitchFamily="18" charset="0"/>
                  <a:cs typeface="Arial"/>
                </a:rPr>
                <a:t>S	</a:t>
              </a:r>
              <a:r>
                <a:rPr sz="1050" b="1" spc="-40" dirty="0">
                  <a:latin typeface="Cambria" pitchFamily="18" charset="0"/>
                  <a:ea typeface="Cambria" pitchFamily="18" charset="0"/>
                  <a:cs typeface="Arial"/>
                </a:rPr>
                <a:t>MS</a:t>
              </a:r>
              <a:endParaRPr sz="1050" b="1">
                <a:latin typeface="Cambria" pitchFamily="18" charset="0"/>
                <a:ea typeface="Cambria" pitchFamily="18" charset="0"/>
                <a:cs typeface="Arial"/>
              </a:endParaRPr>
            </a:p>
          </p:txBody>
        </p:sp>
        <p:sp>
          <p:nvSpPr>
            <p:cNvPr id="44" name="object 65"/>
            <p:cNvSpPr txBox="1"/>
            <p:nvPr/>
          </p:nvSpPr>
          <p:spPr>
            <a:xfrm>
              <a:off x="5035550" y="2397125"/>
              <a:ext cx="568325" cy="174407"/>
            </a:xfrm>
            <a:prstGeom prst="rect">
              <a:avLst/>
            </a:prstGeom>
          </p:spPr>
          <p:txBody>
            <a:bodyPr vert="horz" wrap="square" lIns="0" tIns="12700" rIns="0" bIns="0" rtlCol="0">
              <a:spAutoFit/>
            </a:bodyPr>
            <a:lstStyle/>
            <a:p>
              <a:pPr marL="12700">
                <a:spcBef>
                  <a:spcPts val="100"/>
                </a:spcBef>
              </a:pPr>
              <a:r>
                <a:rPr sz="1050" b="1" spc="5" dirty="0">
                  <a:latin typeface="Cambria" pitchFamily="18" charset="0"/>
                  <a:ea typeface="Cambria" pitchFamily="18" charset="0"/>
                  <a:cs typeface="Arial"/>
                </a:rPr>
                <a:t>radio</a:t>
              </a:r>
              <a:r>
                <a:rPr sz="1050" b="1" spc="-30" dirty="0">
                  <a:latin typeface="Cambria" pitchFamily="18" charset="0"/>
                  <a:ea typeface="Cambria" pitchFamily="18" charset="0"/>
                  <a:cs typeface="Arial"/>
                </a:rPr>
                <a:t> </a:t>
              </a:r>
              <a:r>
                <a:rPr sz="1050" b="1" spc="-5" dirty="0">
                  <a:latin typeface="Cambria" pitchFamily="18" charset="0"/>
                  <a:ea typeface="Cambria" pitchFamily="18" charset="0"/>
                  <a:cs typeface="Arial"/>
                </a:rPr>
                <a:t>cell</a:t>
              </a:r>
              <a:endParaRPr sz="1050" b="1">
                <a:latin typeface="Cambria" pitchFamily="18" charset="0"/>
                <a:ea typeface="Cambria" pitchFamily="18" charset="0"/>
                <a:cs typeface="Arial"/>
              </a:endParaRPr>
            </a:p>
          </p:txBody>
        </p:sp>
        <p:grpSp>
          <p:nvGrpSpPr>
            <p:cNvPr id="45" name="object 66"/>
            <p:cNvGrpSpPr/>
            <p:nvPr/>
          </p:nvGrpSpPr>
          <p:grpSpPr>
            <a:xfrm>
              <a:off x="5269706" y="2682875"/>
              <a:ext cx="323850" cy="323850"/>
              <a:chOff x="5269706" y="2682875"/>
              <a:chExt cx="323850" cy="323850"/>
            </a:xfrm>
          </p:grpSpPr>
          <p:sp>
            <p:nvSpPr>
              <p:cNvPr id="54" name="object 67"/>
              <p:cNvSpPr/>
              <p:nvPr/>
            </p:nvSpPr>
            <p:spPr>
              <a:xfrm>
                <a:off x="5269706" y="26828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b="1">
                  <a:latin typeface="Cambria" pitchFamily="18" charset="0"/>
                  <a:ea typeface="Cambria" pitchFamily="18" charset="0"/>
                </a:endParaRPr>
              </a:p>
            </p:txBody>
          </p:sp>
          <p:sp>
            <p:nvSpPr>
              <p:cNvPr id="55" name="object 68"/>
              <p:cNvSpPr/>
              <p:nvPr/>
            </p:nvSpPr>
            <p:spPr>
              <a:xfrm>
                <a:off x="5269706" y="26828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46" name="object 69"/>
            <p:cNvSpPr txBox="1"/>
            <p:nvPr/>
          </p:nvSpPr>
          <p:spPr>
            <a:xfrm>
              <a:off x="5321300" y="2749550"/>
              <a:ext cx="215900" cy="174407"/>
            </a:xfrm>
            <a:prstGeom prst="rect">
              <a:avLst/>
            </a:prstGeom>
          </p:spPr>
          <p:txBody>
            <a:bodyPr vert="horz" wrap="square" lIns="0" tIns="12700" rIns="0" bIns="0" rtlCol="0">
              <a:spAutoFit/>
            </a:bodyPr>
            <a:lstStyle/>
            <a:p>
              <a:pPr marL="12700">
                <a:spcBef>
                  <a:spcPts val="100"/>
                </a:spcBef>
              </a:pPr>
              <a:r>
                <a:rPr sz="1050" b="1" spc="-40" dirty="0">
                  <a:latin typeface="Cambria" pitchFamily="18" charset="0"/>
                  <a:ea typeface="Cambria" pitchFamily="18" charset="0"/>
                  <a:cs typeface="Arial"/>
                </a:rPr>
                <a:t>MS</a:t>
              </a:r>
              <a:endParaRPr sz="1050" b="1">
                <a:latin typeface="Cambria" pitchFamily="18" charset="0"/>
                <a:ea typeface="Cambria" pitchFamily="18" charset="0"/>
                <a:cs typeface="Arial"/>
              </a:endParaRPr>
            </a:p>
          </p:txBody>
        </p:sp>
        <p:sp>
          <p:nvSpPr>
            <p:cNvPr id="47" name="object 73"/>
            <p:cNvSpPr txBox="1"/>
            <p:nvPr/>
          </p:nvSpPr>
          <p:spPr>
            <a:xfrm>
              <a:off x="3593306" y="6207125"/>
              <a:ext cx="400051" cy="203261"/>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050" b="1" spc="-20" dirty="0">
                  <a:latin typeface="Cambria" pitchFamily="18" charset="0"/>
                  <a:ea typeface="Cambria" pitchFamily="18" charset="0"/>
                  <a:cs typeface="Arial"/>
                </a:rPr>
                <a:t>AUC</a:t>
              </a:r>
              <a:endParaRPr sz="1050" b="1">
                <a:latin typeface="Cambria" pitchFamily="18" charset="0"/>
                <a:ea typeface="Cambria" pitchFamily="18" charset="0"/>
                <a:cs typeface="Arial"/>
              </a:endParaRPr>
            </a:p>
          </p:txBody>
        </p:sp>
        <p:sp>
          <p:nvSpPr>
            <p:cNvPr id="48" name="object 77"/>
            <p:cNvSpPr txBox="1"/>
            <p:nvPr/>
          </p:nvSpPr>
          <p:spPr>
            <a:xfrm>
              <a:off x="1997075" y="6159500"/>
              <a:ext cx="301625" cy="174407"/>
            </a:xfrm>
            <a:prstGeom prst="rect">
              <a:avLst/>
            </a:prstGeom>
          </p:spPr>
          <p:txBody>
            <a:bodyPr vert="horz" wrap="square" lIns="0" tIns="12700" rIns="0" bIns="0" rtlCol="0">
              <a:spAutoFit/>
            </a:bodyPr>
            <a:lstStyle/>
            <a:p>
              <a:pPr marL="12700">
                <a:spcBef>
                  <a:spcPts val="100"/>
                </a:spcBef>
              </a:pPr>
              <a:r>
                <a:rPr sz="1050" b="1" spc="-15" dirty="0">
                  <a:latin typeface="Cambria" pitchFamily="18" charset="0"/>
                  <a:ea typeface="Cambria" pitchFamily="18" charset="0"/>
                  <a:cs typeface="Arial"/>
                </a:rPr>
                <a:t>OSS</a:t>
              </a:r>
              <a:endParaRPr sz="1050" b="1">
                <a:latin typeface="Cambria" pitchFamily="18" charset="0"/>
                <a:ea typeface="Cambria" pitchFamily="18" charset="0"/>
                <a:cs typeface="Arial"/>
              </a:endParaRPr>
            </a:p>
          </p:txBody>
        </p:sp>
        <p:grpSp>
          <p:nvGrpSpPr>
            <p:cNvPr id="49" name="object 78"/>
            <p:cNvGrpSpPr/>
            <p:nvPr/>
          </p:nvGrpSpPr>
          <p:grpSpPr>
            <a:xfrm>
              <a:off x="3088481" y="4168775"/>
              <a:ext cx="3324225" cy="2038350"/>
              <a:chOff x="3088481" y="4168775"/>
              <a:chExt cx="3324225" cy="2038350"/>
            </a:xfrm>
          </p:grpSpPr>
          <p:sp>
            <p:nvSpPr>
              <p:cNvPr id="52" name="object 79"/>
              <p:cNvSpPr/>
              <p:nvPr/>
            </p:nvSpPr>
            <p:spPr>
              <a:xfrm>
                <a:off x="5231606" y="4178300"/>
                <a:ext cx="1181100" cy="504825"/>
              </a:xfrm>
              <a:custGeom>
                <a:avLst/>
                <a:gdLst/>
                <a:ahLst/>
                <a:cxnLst/>
                <a:rect l="l" t="t" r="r" b="b"/>
                <a:pathLst>
                  <a:path w="1181100" h="504825">
                    <a:moveTo>
                      <a:pt x="0" y="504825"/>
                    </a:moveTo>
                    <a:lnTo>
                      <a:pt x="1181100"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53" name="object 80"/>
              <p:cNvSpPr/>
              <p:nvPr/>
            </p:nvSpPr>
            <p:spPr>
              <a:xfrm>
                <a:off x="3088481" y="4168775"/>
                <a:ext cx="2143125" cy="2038350"/>
              </a:xfrm>
              <a:custGeom>
                <a:avLst/>
                <a:gdLst/>
                <a:ahLst/>
                <a:cxnLst/>
                <a:rect l="l" t="t" r="r" b="b"/>
                <a:pathLst>
                  <a:path w="2143125" h="2038350">
                    <a:moveTo>
                      <a:pt x="1943100" y="638175"/>
                    </a:moveTo>
                    <a:lnTo>
                      <a:pt x="1600200" y="914400"/>
                    </a:lnTo>
                  </a:path>
                  <a:path w="2143125" h="2038350">
                    <a:moveTo>
                      <a:pt x="628650" y="752475"/>
                    </a:moveTo>
                    <a:lnTo>
                      <a:pt x="723900" y="1152525"/>
                    </a:lnTo>
                  </a:path>
                  <a:path w="2143125" h="2038350">
                    <a:moveTo>
                      <a:pt x="628650" y="752475"/>
                    </a:moveTo>
                    <a:lnTo>
                      <a:pt x="0" y="1952625"/>
                    </a:lnTo>
                  </a:path>
                  <a:path w="2143125" h="2038350">
                    <a:moveTo>
                      <a:pt x="723900" y="1504950"/>
                    </a:moveTo>
                    <a:lnTo>
                      <a:pt x="704850" y="2038350"/>
                    </a:lnTo>
                  </a:path>
                  <a:path w="2143125" h="2038350">
                    <a:moveTo>
                      <a:pt x="2143125" y="752475"/>
                    </a:moveTo>
                    <a:lnTo>
                      <a:pt x="1266825" y="2038350"/>
                    </a:lnTo>
                  </a:path>
                  <a:path w="2143125" h="2038350">
                    <a:moveTo>
                      <a:pt x="628650" y="752475"/>
                    </a:moveTo>
                    <a:lnTo>
                      <a:pt x="632321" y="801474"/>
                    </a:lnTo>
                    <a:lnTo>
                      <a:pt x="642905" y="849270"/>
                    </a:lnTo>
                    <a:lnTo>
                      <a:pt x="659758" y="895135"/>
                    </a:lnTo>
                    <a:lnTo>
                      <a:pt x="682236" y="938337"/>
                    </a:lnTo>
                    <a:lnTo>
                      <a:pt x="709694" y="978148"/>
                    </a:lnTo>
                    <a:lnTo>
                      <a:pt x="741490" y="1013836"/>
                    </a:lnTo>
                    <a:lnTo>
                      <a:pt x="776978" y="1044672"/>
                    </a:lnTo>
                    <a:lnTo>
                      <a:pt x="815514" y="1069927"/>
                    </a:lnTo>
                    <a:lnTo>
                      <a:pt x="856455" y="1088869"/>
                    </a:lnTo>
                    <a:lnTo>
                      <a:pt x="899157" y="1100770"/>
                    </a:lnTo>
                    <a:lnTo>
                      <a:pt x="942975" y="1104900"/>
                    </a:lnTo>
                    <a:lnTo>
                      <a:pt x="965040" y="1107749"/>
                    </a:lnTo>
                    <a:lnTo>
                      <a:pt x="1008806" y="1129752"/>
                    </a:lnTo>
                    <a:lnTo>
                      <a:pt x="1051477" y="1171744"/>
                    </a:lnTo>
                    <a:lnTo>
                      <a:pt x="1092323" y="1231618"/>
                    </a:lnTo>
                    <a:lnTo>
                      <a:pt x="1111834" y="1267605"/>
                    </a:lnTo>
                    <a:lnTo>
                      <a:pt x="1130615" y="1307273"/>
                    </a:lnTo>
                    <a:lnTo>
                      <a:pt x="1148574" y="1350360"/>
                    </a:lnTo>
                    <a:lnTo>
                      <a:pt x="1165621" y="1396603"/>
                    </a:lnTo>
                    <a:lnTo>
                      <a:pt x="1181665" y="1445738"/>
                    </a:lnTo>
                    <a:lnTo>
                      <a:pt x="1196613" y="1497504"/>
                    </a:lnTo>
                    <a:lnTo>
                      <a:pt x="1210376" y="1551637"/>
                    </a:lnTo>
                    <a:lnTo>
                      <a:pt x="1222861" y="1607874"/>
                    </a:lnTo>
                    <a:lnTo>
                      <a:pt x="1233977" y="1665951"/>
                    </a:lnTo>
                    <a:lnTo>
                      <a:pt x="1243634" y="1725607"/>
                    </a:lnTo>
                    <a:lnTo>
                      <a:pt x="1251739" y="1786577"/>
                    </a:lnTo>
                    <a:lnTo>
                      <a:pt x="1258202" y="1848600"/>
                    </a:lnTo>
                    <a:lnTo>
                      <a:pt x="1262931" y="1911412"/>
                    </a:lnTo>
                    <a:lnTo>
                      <a:pt x="1265836" y="1974749"/>
                    </a:lnTo>
                    <a:lnTo>
                      <a:pt x="1266825" y="2038350"/>
                    </a:lnTo>
                  </a:path>
                  <a:path w="2143125" h="2038350">
                    <a:moveTo>
                      <a:pt x="1266825" y="2038350"/>
                    </a:moveTo>
                    <a:lnTo>
                      <a:pt x="1266290" y="1978406"/>
                    </a:lnTo>
                    <a:lnTo>
                      <a:pt x="1264700" y="1918508"/>
                    </a:lnTo>
                    <a:lnTo>
                      <a:pt x="1262077" y="1858703"/>
                    </a:lnTo>
                    <a:lnTo>
                      <a:pt x="1258441" y="1799035"/>
                    </a:lnTo>
                    <a:lnTo>
                      <a:pt x="1253815" y="1739553"/>
                    </a:lnTo>
                    <a:lnTo>
                      <a:pt x="1248220" y="1680300"/>
                    </a:lnTo>
                    <a:lnTo>
                      <a:pt x="1241678" y="1621325"/>
                    </a:lnTo>
                    <a:lnTo>
                      <a:pt x="1234210" y="1562671"/>
                    </a:lnTo>
                    <a:lnTo>
                      <a:pt x="1225838" y="1504387"/>
                    </a:lnTo>
                    <a:lnTo>
                      <a:pt x="1216583" y="1446518"/>
                    </a:lnTo>
                    <a:lnTo>
                      <a:pt x="1206466" y="1389110"/>
                    </a:lnTo>
                    <a:lnTo>
                      <a:pt x="1195510" y="1332208"/>
                    </a:lnTo>
                    <a:lnTo>
                      <a:pt x="1183736" y="1275860"/>
                    </a:lnTo>
                    <a:lnTo>
                      <a:pt x="1171165" y="1220111"/>
                    </a:lnTo>
                    <a:lnTo>
                      <a:pt x="1157819" y="1165008"/>
                    </a:lnTo>
                    <a:lnTo>
                      <a:pt x="1143720" y="1110596"/>
                    </a:lnTo>
                    <a:lnTo>
                      <a:pt x="1128888" y="1056922"/>
                    </a:lnTo>
                    <a:lnTo>
                      <a:pt x="1113347" y="1004031"/>
                    </a:lnTo>
                    <a:lnTo>
                      <a:pt x="1097116" y="951970"/>
                    </a:lnTo>
                    <a:lnTo>
                      <a:pt x="1080218" y="900785"/>
                    </a:lnTo>
                    <a:lnTo>
                      <a:pt x="1062674" y="850522"/>
                    </a:lnTo>
                    <a:lnTo>
                      <a:pt x="1044506" y="801227"/>
                    </a:lnTo>
                    <a:lnTo>
                      <a:pt x="1025735" y="752946"/>
                    </a:lnTo>
                    <a:lnTo>
                      <a:pt x="1006383" y="705726"/>
                    </a:lnTo>
                    <a:lnTo>
                      <a:pt x="986471" y="659612"/>
                    </a:lnTo>
                    <a:lnTo>
                      <a:pt x="966021" y="614650"/>
                    </a:lnTo>
                    <a:lnTo>
                      <a:pt x="945055" y="570887"/>
                    </a:lnTo>
                    <a:lnTo>
                      <a:pt x="923593" y="528368"/>
                    </a:lnTo>
                    <a:lnTo>
                      <a:pt x="901658" y="487141"/>
                    </a:lnTo>
                    <a:lnTo>
                      <a:pt x="879272" y="447250"/>
                    </a:lnTo>
                    <a:lnTo>
                      <a:pt x="856454" y="408742"/>
                    </a:lnTo>
                    <a:lnTo>
                      <a:pt x="833228" y="371663"/>
                    </a:lnTo>
                    <a:lnTo>
                      <a:pt x="809615" y="336060"/>
                    </a:lnTo>
                    <a:lnTo>
                      <a:pt x="785636" y="301977"/>
                    </a:lnTo>
                    <a:lnTo>
                      <a:pt x="761312" y="269462"/>
                    </a:lnTo>
                    <a:lnTo>
                      <a:pt x="736666" y="238561"/>
                    </a:lnTo>
                    <a:lnTo>
                      <a:pt x="711719" y="209319"/>
                    </a:lnTo>
                    <a:lnTo>
                      <a:pt x="661007" y="155998"/>
                    </a:lnTo>
                    <a:lnTo>
                      <a:pt x="609349" y="109868"/>
                    </a:lnTo>
                    <a:lnTo>
                      <a:pt x="556917" y="71299"/>
                    </a:lnTo>
                    <a:lnTo>
                      <a:pt x="503884" y="40659"/>
                    </a:lnTo>
                    <a:lnTo>
                      <a:pt x="450422" y="18316"/>
                    </a:lnTo>
                    <a:lnTo>
                      <a:pt x="396703" y="4640"/>
                    </a:lnTo>
                    <a:lnTo>
                      <a:pt x="369801" y="1167"/>
                    </a:lnTo>
                    <a:lnTo>
                      <a:pt x="342900" y="0"/>
                    </a:lnTo>
                  </a:path>
                  <a:path w="2143125" h="2038350">
                    <a:moveTo>
                      <a:pt x="2143125" y="1476375"/>
                    </a:moveTo>
                    <a:lnTo>
                      <a:pt x="1266825" y="2038350"/>
                    </a:lnTo>
                  </a:path>
                </a:pathLst>
              </a:custGeom>
              <a:ln w="9525">
                <a:solidFill>
                  <a:srgbClr val="000000"/>
                </a:solidFill>
                <a:prstDash val="sysDash"/>
              </a:ln>
            </p:spPr>
            <p:txBody>
              <a:bodyPr wrap="square" lIns="0" tIns="0" rIns="0" bIns="0" rtlCol="0"/>
              <a:lstStyle/>
              <a:p>
                <a:endParaRPr b="1">
                  <a:latin typeface="Cambria" pitchFamily="18" charset="0"/>
                  <a:ea typeface="Cambria" pitchFamily="18" charset="0"/>
                </a:endParaRPr>
              </a:p>
            </p:txBody>
          </p:sp>
        </p:grpSp>
        <p:sp>
          <p:nvSpPr>
            <p:cNvPr id="50" name="object 81"/>
            <p:cNvSpPr txBox="1"/>
            <p:nvPr/>
          </p:nvSpPr>
          <p:spPr>
            <a:xfrm>
              <a:off x="5759450" y="5043170"/>
              <a:ext cx="796925" cy="745717"/>
            </a:xfrm>
            <a:prstGeom prst="rect">
              <a:avLst/>
            </a:prstGeom>
          </p:spPr>
          <p:txBody>
            <a:bodyPr vert="horz" wrap="square" lIns="0" tIns="12700" rIns="0" bIns="0" rtlCol="0">
              <a:spAutoFit/>
            </a:bodyPr>
            <a:lstStyle/>
            <a:p>
              <a:pPr marL="12700" marR="5080">
                <a:lnSpc>
                  <a:spcPct val="148800"/>
                </a:lnSpc>
                <a:spcBef>
                  <a:spcPts val="100"/>
                </a:spcBef>
              </a:pPr>
              <a:r>
                <a:rPr sz="1050" b="1" dirty="0">
                  <a:latin typeface="Cambria" pitchFamily="18" charset="0"/>
                  <a:ea typeface="Cambria" pitchFamily="18" charset="0"/>
                  <a:cs typeface="Arial"/>
                </a:rPr>
                <a:t>signaling  </a:t>
              </a:r>
              <a:r>
                <a:rPr sz="1050" b="1" spc="5" dirty="0">
                  <a:latin typeface="Cambria" pitchFamily="18" charset="0"/>
                  <a:ea typeface="Cambria" pitchFamily="18" charset="0"/>
                  <a:cs typeface="Arial"/>
                </a:rPr>
                <a:t>ISDN, </a:t>
              </a:r>
              <a:r>
                <a:rPr sz="1050" b="1" spc="10" dirty="0">
                  <a:latin typeface="Cambria" pitchFamily="18" charset="0"/>
                  <a:ea typeface="Cambria" pitchFamily="18" charset="0"/>
                  <a:cs typeface="Arial"/>
                </a:rPr>
                <a:t>PSTN</a:t>
              </a:r>
              <a:endParaRPr sz="1050" b="1">
                <a:latin typeface="Cambria" pitchFamily="18" charset="0"/>
                <a:ea typeface="Cambria" pitchFamily="18" charset="0"/>
                <a:cs typeface="Arial"/>
              </a:endParaRPr>
            </a:p>
            <a:p>
              <a:pPr marL="327025">
                <a:spcBef>
                  <a:spcPts val="690"/>
                </a:spcBef>
              </a:pPr>
              <a:r>
                <a:rPr sz="1050" b="1" spc="30" dirty="0">
                  <a:latin typeface="Cambria" pitchFamily="18" charset="0"/>
                  <a:ea typeface="Cambria" pitchFamily="18" charset="0"/>
                  <a:cs typeface="Arial"/>
                </a:rPr>
                <a:t>PDN</a:t>
              </a:r>
              <a:endParaRPr sz="1050" b="1">
                <a:latin typeface="Cambria" pitchFamily="18" charset="0"/>
                <a:ea typeface="Cambria" pitchFamily="18" charset="0"/>
                <a:cs typeface="Arial"/>
              </a:endParaRPr>
            </a:p>
          </p:txBody>
        </p:sp>
        <p:sp>
          <p:nvSpPr>
            <p:cNvPr id="51" name="object 85"/>
            <p:cNvSpPr txBox="1"/>
            <p:nvPr/>
          </p:nvSpPr>
          <p:spPr>
            <a:xfrm>
              <a:off x="3997326" y="5845175"/>
              <a:ext cx="1166495" cy="174407"/>
            </a:xfrm>
            <a:prstGeom prst="rect">
              <a:avLst/>
            </a:prstGeom>
          </p:spPr>
          <p:txBody>
            <a:bodyPr vert="horz" wrap="square" lIns="0" tIns="12700" rIns="0" bIns="0" rtlCol="0">
              <a:spAutoFit/>
            </a:bodyPr>
            <a:lstStyle/>
            <a:p>
              <a:pPr marL="12700">
                <a:spcBef>
                  <a:spcPts val="100"/>
                </a:spcBef>
                <a:tabLst>
                  <a:tab pos="1153160" algn="l"/>
                </a:tabLst>
              </a:pPr>
              <a:r>
                <a:rPr sz="1050" b="1" dirty="0">
                  <a:latin typeface="Cambria" pitchFamily="18" charset="0"/>
                  <a:ea typeface="Cambria" pitchFamily="18" charset="0"/>
                  <a:cs typeface="Arial"/>
                </a:rPr>
                <a:t>O</a:t>
              </a:r>
              <a:r>
                <a:rPr sz="1050" b="1" spc="35" dirty="0">
                  <a:latin typeface="Cambria" pitchFamily="18" charset="0"/>
                  <a:ea typeface="Cambria" pitchFamily="18" charset="0"/>
                  <a:cs typeface="Arial"/>
                </a:rPr>
                <a:t> </a:t>
              </a:r>
              <a:r>
                <a:rPr sz="1050" b="1" u="dash" dirty="0">
                  <a:uFill>
                    <a:solidFill>
                      <a:srgbClr val="000000"/>
                    </a:solidFill>
                  </a:uFill>
                  <a:latin typeface="Cambria" pitchFamily="18" charset="0"/>
                  <a:ea typeface="Cambria" pitchFamily="18" charset="0"/>
                  <a:cs typeface="Arial"/>
                </a:rPr>
                <a:t> 	</a:t>
              </a:r>
              <a:endParaRPr sz="1050" b="1">
                <a:latin typeface="Cambria" pitchFamily="18" charset="0"/>
                <a:ea typeface="Cambria" pitchFamily="18" charset="0"/>
                <a:cs typeface="Arial"/>
              </a:endParaRPr>
            </a:p>
          </p:txBody>
        </p:sp>
      </p:grpSp>
      <p:sp>
        <p:nvSpPr>
          <p:cNvPr id="85" name="object 3"/>
          <p:cNvSpPr txBox="1">
            <a:spLocks/>
          </p:cNvSpPr>
          <p:nvPr/>
        </p:nvSpPr>
        <p:spPr>
          <a:xfrm>
            <a:off x="147320" y="153194"/>
            <a:ext cx="5720080" cy="443711"/>
          </a:xfrm>
          <a:prstGeom prst="rect">
            <a:avLst/>
          </a:prstGeom>
        </p:spPr>
        <p:txBody>
          <a:bodyPr vert="horz" wrap="square" lIns="0" tIns="12700" rIns="0" bIns="0" rtlCol="0">
            <a:spAutoFit/>
          </a:bodyPr>
          <a:lstStyle/>
          <a:p>
            <a:pPr marL="12700" algn="ctr" rtl="0">
              <a:spcBef>
                <a:spcPts val="100"/>
              </a:spcBef>
              <a:defRPr/>
            </a:pPr>
            <a:r>
              <a:rPr lang="en-US" sz="2800" b="1" kern="1200" spc="-15" dirty="0">
                <a:solidFill>
                  <a:srgbClr val="C00000"/>
                </a:solidFill>
                <a:latin typeface="Cambria" pitchFamily="18" charset="0"/>
                <a:ea typeface="Cambria" pitchFamily="18" charset="0"/>
                <a:cs typeface="Arial"/>
              </a:rPr>
              <a:t>GSM: </a:t>
            </a:r>
            <a:r>
              <a:rPr lang="en-US" sz="2800" b="1" kern="1200" spc="-20" dirty="0">
                <a:solidFill>
                  <a:srgbClr val="C00000"/>
                </a:solidFill>
                <a:latin typeface="Cambria" pitchFamily="18" charset="0"/>
                <a:ea typeface="Cambria" pitchFamily="18" charset="0"/>
                <a:cs typeface="Arial"/>
              </a:rPr>
              <a:t>elements </a:t>
            </a:r>
            <a:r>
              <a:rPr lang="en-US" sz="2800" b="1" kern="1200" spc="-15" dirty="0">
                <a:solidFill>
                  <a:srgbClr val="C00000"/>
                </a:solidFill>
                <a:latin typeface="Cambria" pitchFamily="18" charset="0"/>
                <a:ea typeface="Cambria" pitchFamily="18" charset="0"/>
                <a:cs typeface="Arial"/>
              </a:rPr>
              <a:t>and</a:t>
            </a:r>
            <a:r>
              <a:rPr lang="en-US" sz="2800" b="1" kern="1200" spc="-85" dirty="0">
                <a:solidFill>
                  <a:srgbClr val="C00000"/>
                </a:solidFill>
                <a:latin typeface="Cambria" pitchFamily="18" charset="0"/>
                <a:ea typeface="Cambria" pitchFamily="18" charset="0"/>
                <a:cs typeface="Arial"/>
              </a:rPr>
              <a:t> </a:t>
            </a:r>
            <a:r>
              <a:rPr lang="en-US" sz="2800" b="1" kern="1200" spc="-25" dirty="0">
                <a:solidFill>
                  <a:srgbClr val="C00000"/>
                </a:solidFill>
                <a:latin typeface="Cambria" pitchFamily="18" charset="0"/>
                <a:ea typeface="Cambria" pitchFamily="18" charset="0"/>
                <a:cs typeface="Arial"/>
              </a:rPr>
              <a:t>interfaces</a:t>
            </a:r>
            <a:endParaRPr lang="en-US" sz="2800" b="1" kern="1200" dirty="0">
              <a:solidFill>
                <a:srgbClr val="C00000"/>
              </a:solidFill>
              <a:latin typeface="Cambria" pitchFamily="18" charset="0"/>
              <a:ea typeface="Cambria" pitchFamily="18" charset="0"/>
              <a:cs typeface="Arial"/>
            </a:endParaRPr>
          </a:p>
        </p:txBody>
      </p:sp>
      <p:sp>
        <p:nvSpPr>
          <p:cNvPr id="86" name="Rectangle 85"/>
          <p:cNvSpPr/>
          <p:nvPr/>
        </p:nvSpPr>
        <p:spPr>
          <a:xfrm>
            <a:off x="260813" y="990600"/>
            <a:ext cx="3019187" cy="3477875"/>
          </a:xfrm>
          <a:prstGeom prst="rect">
            <a:avLst/>
          </a:prstGeom>
        </p:spPr>
        <p:txBody>
          <a:bodyPr wrap="square">
            <a:spAutoFit/>
          </a:bodyPr>
          <a:lstStyle/>
          <a:p>
            <a:pPr algn="just"/>
            <a:r>
              <a:rPr lang="en-US" sz="2200" b="1" i="1" dirty="0">
                <a:latin typeface="Cambria" pitchFamily="18" charset="0"/>
                <a:ea typeface="Cambria" pitchFamily="18" charset="0"/>
                <a:cs typeface="Arial" panose="020B0604020202020204" pitchFamily="34" charset="0"/>
              </a:rPr>
              <a:t>Abis interface</a:t>
            </a:r>
            <a:r>
              <a:rPr lang="en-US" sz="2200" dirty="0">
                <a:latin typeface="Cambria" pitchFamily="18" charset="0"/>
                <a:ea typeface="Cambria" pitchFamily="18" charset="0"/>
                <a:cs typeface="Arial" panose="020B0604020202020204" pitchFamily="34" charset="0"/>
              </a:rPr>
              <a:t>   </a:t>
            </a:r>
            <a:endParaRPr lang="en-US" sz="2200" dirty="0" smtClean="0">
              <a:latin typeface="Cambria" pitchFamily="18" charset="0"/>
              <a:ea typeface="Cambria" pitchFamily="18" charset="0"/>
              <a:cs typeface="Arial" panose="020B0604020202020204" pitchFamily="34" charset="0"/>
            </a:endParaRPr>
          </a:p>
          <a:p>
            <a:pPr algn="just"/>
            <a:endParaRPr lang="en-US" sz="2200" dirty="0">
              <a:latin typeface="Cambria" pitchFamily="18" charset="0"/>
              <a:ea typeface="Cambria" pitchFamily="18" charset="0"/>
              <a:cs typeface="Arial" panose="020B0604020202020204" pitchFamily="34" charset="0"/>
            </a:endParaRPr>
          </a:p>
          <a:p>
            <a:pPr algn="just"/>
            <a:r>
              <a:rPr lang="en-US" sz="2200" dirty="0" smtClean="0">
                <a:latin typeface="Cambria" pitchFamily="18" charset="0"/>
                <a:ea typeface="Cambria" pitchFamily="18" charset="0"/>
                <a:cs typeface="Arial" panose="020B0604020202020204" pitchFamily="34" charset="0"/>
              </a:rPr>
              <a:t>This </a:t>
            </a:r>
            <a:r>
              <a:rPr lang="en-US" sz="2200" dirty="0">
                <a:latin typeface="Cambria" pitchFamily="18" charset="0"/>
                <a:ea typeface="Cambria" pitchFamily="18" charset="0"/>
                <a:cs typeface="Arial" panose="020B0604020202020204" pitchFamily="34" charset="0"/>
              </a:rPr>
              <a:t>is a BSS internal interface linking the </a:t>
            </a:r>
            <a:r>
              <a:rPr lang="en-US" sz="2200" b="1" dirty="0">
                <a:latin typeface="Cambria" pitchFamily="18" charset="0"/>
                <a:ea typeface="Cambria" pitchFamily="18" charset="0"/>
                <a:cs typeface="Arial" panose="020B0604020202020204" pitchFamily="34" charset="0"/>
              </a:rPr>
              <a:t>BSC</a:t>
            </a:r>
            <a:r>
              <a:rPr lang="en-US" sz="2200" dirty="0">
                <a:latin typeface="Cambria" pitchFamily="18" charset="0"/>
                <a:ea typeface="Cambria" pitchFamily="18" charset="0"/>
                <a:cs typeface="Arial" panose="020B0604020202020204" pitchFamily="34" charset="0"/>
              </a:rPr>
              <a:t> and a </a:t>
            </a:r>
            <a:r>
              <a:rPr lang="en-US" sz="2200" b="1" dirty="0" smtClean="0">
                <a:latin typeface="Cambria" pitchFamily="18" charset="0"/>
                <a:ea typeface="Cambria" pitchFamily="18" charset="0"/>
                <a:cs typeface="Arial" panose="020B0604020202020204" pitchFamily="34" charset="0"/>
              </a:rPr>
              <a:t>BTS</a:t>
            </a:r>
            <a:r>
              <a:rPr lang="en-US" sz="2200" dirty="0" smtClean="0">
                <a:latin typeface="Cambria" pitchFamily="18" charset="0"/>
                <a:ea typeface="Cambria" pitchFamily="18" charset="0"/>
                <a:cs typeface="Arial" panose="020B0604020202020204" pitchFamily="34" charset="0"/>
              </a:rPr>
              <a:t>. </a:t>
            </a:r>
            <a:endParaRPr lang="en-US" sz="2200" dirty="0">
              <a:latin typeface="Cambria" pitchFamily="18" charset="0"/>
              <a:ea typeface="Cambria" pitchFamily="18" charset="0"/>
              <a:cs typeface="Arial" panose="020B0604020202020204" pitchFamily="34" charset="0"/>
            </a:endParaRPr>
          </a:p>
          <a:p>
            <a:pPr algn="just"/>
            <a:r>
              <a:rPr lang="en-US" sz="2200" dirty="0" smtClean="0">
                <a:latin typeface="Cambria" pitchFamily="18" charset="0"/>
                <a:ea typeface="Cambria" pitchFamily="18" charset="0"/>
                <a:cs typeface="Arial" panose="020B0604020202020204" pitchFamily="34" charset="0"/>
              </a:rPr>
              <a:t>The </a:t>
            </a:r>
            <a:r>
              <a:rPr lang="en-US" sz="2200" dirty="0">
                <a:latin typeface="Cambria" pitchFamily="18" charset="0"/>
                <a:ea typeface="Cambria" pitchFamily="18" charset="0"/>
                <a:cs typeface="Arial" panose="020B0604020202020204" pitchFamily="34" charset="0"/>
              </a:rPr>
              <a:t>Abis interface allows </a:t>
            </a:r>
            <a:r>
              <a:rPr lang="en-US" sz="2200" b="1" dirty="0">
                <a:latin typeface="Cambria" pitchFamily="18" charset="0"/>
                <a:ea typeface="Cambria" pitchFamily="18" charset="0"/>
                <a:cs typeface="Arial" panose="020B0604020202020204" pitchFamily="34" charset="0"/>
              </a:rPr>
              <a:t>control</a:t>
            </a:r>
            <a:r>
              <a:rPr lang="en-US" sz="2200" dirty="0">
                <a:latin typeface="Cambria" pitchFamily="18" charset="0"/>
                <a:ea typeface="Cambria" pitchFamily="18" charset="0"/>
                <a:cs typeface="Arial" panose="020B0604020202020204" pitchFamily="34" charset="0"/>
              </a:rPr>
              <a:t> of the radio equipment and radio frequency </a:t>
            </a:r>
            <a:r>
              <a:rPr lang="en-US" sz="2200" b="1" dirty="0">
                <a:latin typeface="Cambria" pitchFamily="18" charset="0"/>
                <a:ea typeface="Cambria" pitchFamily="18" charset="0"/>
                <a:cs typeface="Arial" panose="020B0604020202020204" pitchFamily="34" charset="0"/>
              </a:rPr>
              <a:t>allocation</a:t>
            </a:r>
            <a:r>
              <a:rPr lang="en-US" sz="2200" dirty="0">
                <a:latin typeface="Cambria" pitchFamily="18" charset="0"/>
                <a:ea typeface="Cambria" pitchFamily="18" charset="0"/>
                <a:cs typeface="Arial" panose="020B0604020202020204" pitchFamily="34" charset="0"/>
              </a:rPr>
              <a:t> in the BTS.</a:t>
            </a:r>
          </a:p>
        </p:txBody>
      </p:sp>
      <p:sp>
        <p:nvSpPr>
          <p:cNvPr id="87" name="Rectangle 86"/>
          <p:cNvSpPr/>
          <p:nvPr/>
        </p:nvSpPr>
        <p:spPr>
          <a:xfrm>
            <a:off x="8644720" y="876596"/>
            <a:ext cx="3297366" cy="4493538"/>
          </a:xfrm>
          <a:prstGeom prst="rect">
            <a:avLst/>
          </a:prstGeom>
        </p:spPr>
        <p:txBody>
          <a:bodyPr wrap="square">
            <a:spAutoFit/>
          </a:bodyPr>
          <a:lstStyle/>
          <a:p>
            <a:pPr algn="just"/>
            <a:r>
              <a:rPr lang="en-US" sz="2200" b="1" dirty="0">
                <a:latin typeface="Cambria" pitchFamily="18" charset="0"/>
                <a:ea typeface="Cambria" pitchFamily="18" charset="0"/>
                <a:cs typeface="Arial" panose="020B0604020202020204" pitchFamily="34" charset="0"/>
              </a:rPr>
              <a:t>A interface </a:t>
            </a:r>
            <a:r>
              <a:rPr lang="en-US" sz="2200" dirty="0">
                <a:latin typeface="Cambria" pitchFamily="18" charset="0"/>
                <a:ea typeface="Cambria" pitchFamily="18" charset="0"/>
                <a:cs typeface="Arial" panose="020B0604020202020204" pitchFamily="34" charset="0"/>
              </a:rPr>
              <a:t>  </a:t>
            </a:r>
            <a:endParaRPr lang="en-US" sz="2200" dirty="0" smtClean="0">
              <a:latin typeface="Cambria" pitchFamily="18" charset="0"/>
              <a:ea typeface="Cambria" pitchFamily="18" charset="0"/>
              <a:cs typeface="Arial" panose="020B0604020202020204" pitchFamily="34" charset="0"/>
            </a:endParaRPr>
          </a:p>
          <a:p>
            <a:pPr algn="just"/>
            <a:endParaRPr lang="en-US" sz="2200" dirty="0" smtClean="0">
              <a:latin typeface="Cambria" pitchFamily="18" charset="0"/>
              <a:ea typeface="Cambria" pitchFamily="18" charset="0"/>
              <a:cs typeface="Arial" panose="020B0604020202020204" pitchFamily="34" charset="0"/>
            </a:endParaRPr>
          </a:p>
          <a:p>
            <a:pPr algn="just"/>
            <a:r>
              <a:rPr lang="en-US" sz="2200" dirty="0" smtClean="0">
                <a:latin typeface="Cambria" pitchFamily="18" charset="0"/>
                <a:ea typeface="Cambria" pitchFamily="18" charset="0"/>
                <a:cs typeface="Arial" panose="020B0604020202020204" pitchFamily="34" charset="0"/>
              </a:rPr>
              <a:t>The </a:t>
            </a:r>
            <a:r>
              <a:rPr lang="en-US" sz="2200" dirty="0">
                <a:latin typeface="Cambria" pitchFamily="18" charset="0"/>
                <a:ea typeface="Cambria" pitchFamily="18" charset="0"/>
                <a:cs typeface="Arial" panose="020B0604020202020204" pitchFamily="34" charset="0"/>
              </a:rPr>
              <a:t>A interface is used to provide communication between the </a:t>
            </a:r>
            <a:r>
              <a:rPr lang="en-US" sz="2200" b="1" dirty="0">
                <a:latin typeface="Cambria" pitchFamily="18" charset="0"/>
                <a:ea typeface="Cambria" pitchFamily="18" charset="0"/>
                <a:cs typeface="Arial" panose="020B0604020202020204" pitchFamily="34" charset="0"/>
              </a:rPr>
              <a:t>BSS </a:t>
            </a:r>
            <a:r>
              <a:rPr lang="en-US" sz="2200" dirty="0">
                <a:latin typeface="Cambria" pitchFamily="18" charset="0"/>
                <a:ea typeface="Cambria" pitchFamily="18" charset="0"/>
                <a:cs typeface="Arial" panose="020B0604020202020204" pitchFamily="34" charset="0"/>
              </a:rPr>
              <a:t>and the </a:t>
            </a:r>
            <a:r>
              <a:rPr lang="en-US" sz="2200" b="1" dirty="0">
                <a:latin typeface="Cambria" pitchFamily="18" charset="0"/>
                <a:ea typeface="Cambria" pitchFamily="18" charset="0"/>
                <a:cs typeface="Arial" panose="020B0604020202020204" pitchFamily="34" charset="0"/>
              </a:rPr>
              <a:t>MSC</a:t>
            </a:r>
            <a:r>
              <a:rPr lang="en-US" sz="2200" dirty="0">
                <a:latin typeface="Cambria" pitchFamily="18" charset="0"/>
                <a:ea typeface="Cambria" pitchFamily="18" charset="0"/>
                <a:cs typeface="Arial" panose="020B0604020202020204" pitchFamily="34" charset="0"/>
              </a:rPr>
              <a:t>. </a:t>
            </a:r>
          </a:p>
          <a:p>
            <a:pPr algn="just"/>
            <a:r>
              <a:rPr lang="en-US" sz="2200" dirty="0" smtClean="0">
                <a:latin typeface="Cambria" pitchFamily="18" charset="0"/>
                <a:ea typeface="Cambria" pitchFamily="18" charset="0"/>
                <a:cs typeface="Arial" panose="020B0604020202020204" pitchFamily="34" charset="0"/>
              </a:rPr>
              <a:t>The </a:t>
            </a:r>
            <a:r>
              <a:rPr lang="en-US" sz="2200" dirty="0">
                <a:latin typeface="Cambria" pitchFamily="18" charset="0"/>
                <a:ea typeface="Cambria" pitchFamily="18" charset="0"/>
                <a:cs typeface="Arial" panose="020B0604020202020204" pitchFamily="34" charset="0"/>
              </a:rPr>
              <a:t>interface carries information to </a:t>
            </a:r>
            <a:r>
              <a:rPr lang="en-US" sz="2200" b="1" dirty="0">
                <a:latin typeface="Cambria" pitchFamily="18" charset="0"/>
                <a:ea typeface="Cambria" pitchFamily="18" charset="0"/>
                <a:cs typeface="Arial" panose="020B0604020202020204" pitchFamily="34" charset="0"/>
              </a:rPr>
              <a:t>enable</a:t>
            </a:r>
            <a:r>
              <a:rPr lang="en-US" sz="2200" dirty="0">
                <a:latin typeface="Cambria" pitchFamily="18" charset="0"/>
                <a:ea typeface="Cambria" pitchFamily="18" charset="0"/>
                <a:cs typeface="Arial" panose="020B0604020202020204" pitchFamily="34" charset="0"/>
              </a:rPr>
              <a:t> the channels, </a:t>
            </a:r>
            <a:r>
              <a:rPr lang="en-US" sz="2200" b="1" dirty="0">
                <a:latin typeface="Cambria" pitchFamily="18" charset="0"/>
                <a:ea typeface="Cambria" pitchFamily="18" charset="0"/>
                <a:cs typeface="Arial" panose="020B0604020202020204" pitchFamily="34" charset="0"/>
              </a:rPr>
              <a:t>timeslots</a:t>
            </a:r>
            <a:r>
              <a:rPr lang="en-US" sz="2200" dirty="0">
                <a:latin typeface="Cambria" pitchFamily="18" charset="0"/>
                <a:ea typeface="Cambria" pitchFamily="18" charset="0"/>
                <a:cs typeface="Arial" panose="020B0604020202020204" pitchFamily="34" charset="0"/>
              </a:rPr>
              <a:t> and the like to be allocated to the mobile equipments being serviced by the BSSs</a:t>
            </a:r>
            <a:r>
              <a:rPr lang="en-US" sz="2200" dirty="0">
                <a:latin typeface="Cambria" pitchFamily="18" charset="0"/>
                <a:ea typeface="Cambria" pitchFamily="18" charset="0"/>
              </a:rPr>
              <a:t>.</a:t>
            </a:r>
          </a:p>
        </p:txBody>
      </p:sp>
      <p:sp>
        <p:nvSpPr>
          <p:cNvPr id="88" name="Rectangle 87"/>
          <p:cNvSpPr/>
          <p:nvPr/>
        </p:nvSpPr>
        <p:spPr>
          <a:xfrm>
            <a:off x="24415" y="4965918"/>
            <a:ext cx="2864887" cy="1815882"/>
          </a:xfrm>
          <a:prstGeom prst="rect">
            <a:avLst/>
          </a:prstGeom>
        </p:spPr>
        <p:txBody>
          <a:bodyPr wrap="none">
            <a:spAutoFit/>
          </a:bodyPr>
          <a:lstStyle/>
          <a:p>
            <a:r>
              <a:rPr lang="en-IN" sz="1600" b="1" dirty="0" smtClean="0">
                <a:solidFill>
                  <a:schemeClr val="accent6">
                    <a:lumMod val="75000"/>
                  </a:schemeClr>
                </a:solidFill>
                <a:latin typeface="Cambria" pitchFamily="18" charset="0"/>
                <a:ea typeface="Cambria" pitchFamily="18" charset="0"/>
              </a:rPr>
              <a:t>BSS: </a:t>
            </a:r>
            <a:r>
              <a:rPr lang="en-IN" sz="1600" dirty="0" smtClean="0">
                <a:solidFill>
                  <a:schemeClr val="accent6">
                    <a:lumMod val="75000"/>
                  </a:schemeClr>
                </a:solidFill>
                <a:latin typeface="Cambria" pitchFamily="18" charset="0"/>
                <a:ea typeface="Cambria" pitchFamily="18" charset="0"/>
              </a:rPr>
              <a:t>Base Station Subsystem</a:t>
            </a:r>
          </a:p>
          <a:p>
            <a:r>
              <a:rPr lang="en-IN" sz="1600" b="1" dirty="0" smtClean="0">
                <a:solidFill>
                  <a:schemeClr val="accent6">
                    <a:lumMod val="75000"/>
                  </a:schemeClr>
                </a:solidFill>
                <a:latin typeface="Cambria" pitchFamily="18" charset="0"/>
                <a:ea typeface="Cambria" pitchFamily="18" charset="0"/>
              </a:rPr>
              <a:t>BSC: </a:t>
            </a:r>
            <a:r>
              <a:rPr lang="en-IN" sz="1600" dirty="0" smtClean="0">
                <a:solidFill>
                  <a:schemeClr val="accent6">
                    <a:lumMod val="75000"/>
                  </a:schemeClr>
                </a:solidFill>
                <a:latin typeface="Cambria" pitchFamily="18" charset="0"/>
                <a:ea typeface="Cambria" pitchFamily="18" charset="0"/>
              </a:rPr>
              <a:t>Base Station Controller</a:t>
            </a:r>
          </a:p>
          <a:p>
            <a:r>
              <a:rPr lang="en-IN" sz="1600" b="1" dirty="0" smtClean="0">
                <a:solidFill>
                  <a:schemeClr val="accent6">
                    <a:lumMod val="75000"/>
                  </a:schemeClr>
                </a:solidFill>
                <a:latin typeface="Cambria" pitchFamily="18" charset="0"/>
                <a:ea typeface="Cambria" pitchFamily="18" charset="0"/>
              </a:rPr>
              <a:t>MSC: </a:t>
            </a:r>
            <a:r>
              <a:rPr lang="en-IN" sz="1600" dirty="0" smtClean="0">
                <a:solidFill>
                  <a:schemeClr val="accent6">
                    <a:lumMod val="75000"/>
                  </a:schemeClr>
                </a:solidFill>
                <a:latin typeface="Cambria" pitchFamily="18" charset="0"/>
                <a:ea typeface="Cambria" pitchFamily="18" charset="0"/>
              </a:rPr>
              <a:t>Mobile Switching Center </a:t>
            </a:r>
          </a:p>
          <a:p>
            <a:r>
              <a:rPr lang="en-IN" sz="1600" b="1" dirty="0" smtClean="0">
                <a:solidFill>
                  <a:schemeClr val="accent6">
                    <a:lumMod val="75000"/>
                  </a:schemeClr>
                </a:solidFill>
                <a:latin typeface="Cambria" pitchFamily="18" charset="0"/>
                <a:ea typeface="Cambria" pitchFamily="18" charset="0"/>
              </a:rPr>
              <a:t>BTS</a:t>
            </a:r>
            <a:r>
              <a:rPr lang="en-IN" sz="1600" dirty="0" smtClean="0">
                <a:solidFill>
                  <a:schemeClr val="accent6">
                    <a:lumMod val="75000"/>
                  </a:schemeClr>
                </a:solidFill>
                <a:latin typeface="Cambria" pitchFamily="18" charset="0"/>
                <a:ea typeface="Cambria" pitchFamily="18" charset="0"/>
              </a:rPr>
              <a:t>: Base </a:t>
            </a:r>
            <a:r>
              <a:rPr lang="en-IN" sz="1600" dirty="0">
                <a:solidFill>
                  <a:schemeClr val="accent6">
                    <a:lumMod val="75000"/>
                  </a:schemeClr>
                </a:solidFill>
                <a:latin typeface="Cambria" pitchFamily="18" charset="0"/>
                <a:ea typeface="Cambria" pitchFamily="18" charset="0"/>
              </a:rPr>
              <a:t>Transceiver </a:t>
            </a:r>
            <a:r>
              <a:rPr lang="en-IN" sz="1600" dirty="0" smtClean="0">
                <a:solidFill>
                  <a:schemeClr val="accent6">
                    <a:lumMod val="75000"/>
                  </a:schemeClr>
                </a:solidFill>
                <a:latin typeface="Cambria" pitchFamily="18" charset="0"/>
                <a:ea typeface="Cambria" pitchFamily="18" charset="0"/>
              </a:rPr>
              <a:t>Station</a:t>
            </a:r>
          </a:p>
          <a:p>
            <a:r>
              <a:rPr lang="en-GB" sz="1600" b="1" dirty="0" smtClean="0">
                <a:solidFill>
                  <a:schemeClr val="accent6">
                    <a:lumMod val="75000"/>
                  </a:schemeClr>
                </a:solidFill>
                <a:latin typeface="Cambria" pitchFamily="18" charset="0"/>
                <a:ea typeface="Cambria" pitchFamily="18" charset="0"/>
              </a:rPr>
              <a:t>VLR</a:t>
            </a:r>
            <a:r>
              <a:rPr lang="en-GB" sz="1600" dirty="0" smtClean="0">
                <a:solidFill>
                  <a:schemeClr val="accent6">
                    <a:lumMod val="75000"/>
                  </a:schemeClr>
                </a:solidFill>
                <a:latin typeface="Cambria" pitchFamily="18" charset="0"/>
                <a:ea typeface="Cambria" pitchFamily="18" charset="0"/>
              </a:rPr>
              <a:t>: </a:t>
            </a:r>
            <a:r>
              <a:rPr lang="en-IN" sz="1600" dirty="0" smtClean="0">
                <a:solidFill>
                  <a:schemeClr val="accent6">
                    <a:lumMod val="75000"/>
                  </a:schemeClr>
                </a:solidFill>
                <a:latin typeface="Cambria" pitchFamily="18" charset="0"/>
                <a:ea typeface="Cambria" pitchFamily="18" charset="0"/>
              </a:rPr>
              <a:t>Visitor Location Register</a:t>
            </a:r>
          </a:p>
          <a:p>
            <a:r>
              <a:rPr lang="en-GB" sz="1600" b="1" dirty="0" smtClean="0">
                <a:solidFill>
                  <a:schemeClr val="accent6">
                    <a:lumMod val="75000"/>
                  </a:schemeClr>
                </a:solidFill>
                <a:latin typeface="Cambria" pitchFamily="18" charset="0"/>
                <a:ea typeface="Cambria" pitchFamily="18" charset="0"/>
              </a:rPr>
              <a:t>HLR: </a:t>
            </a:r>
            <a:r>
              <a:rPr lang="en-GB" sz="1600" dirty="0" smtClean="0">
                <a:solidFill>
                  <a:schemeClr val="accent6">
                    <a:lumMod val="75000"/>
                  </a:schemeClr>
                </a:solidFill>
                <a:latin typeface="Cambria" pitchFamily="18" charset="0"/>
                <a:ea typeface="Cambria" pitchFamily="18" charset="0"/>
              </a:rPr>
              <a:t>Home Location Register</a:t>
            </a:r>
          </a:p>
          <a:p>
            <a:r>
              <a:rPr lang="en-IN" sz="1600" b="1" dirty="0" err="1" smtClean="0">
                <a:solidFill>
                  <a:schemeClr val="accent6">
                    <a:lumMod val="75000"/>
                  </a:schemeClr>
                </a:solidFill>
                <a:latin typeface="Cambria" pitchFamily="18" charset="0"/>
                <a:ea typeface="Cambria" pitchFamily="18" charset="0"/>
              </a:rPr>
              <a:t>AuC</a:t>
            </a:r>
            <a:r>
              <a:rPr lang="en-IN" sz="1600" dirty="0" smtClean="0">
                <a:solidFill>
                  <a:schemeClr val="accent6">
                    <a:lumMod val="75000"/>
                  </a:schemeClr>
                </a:solidFill>
                <a:latin typeface="Cambria" pitchFamily="18" charset="0"/>
                <a:ea typeface="Cambria" pitchFamily="18" charset="0"/>
              </a:rPr>
              <a:t>: Authentication Center</a:t>
            </a:r>
          </a:p>
        </p:txBody>
      </p:sp>
      <p:sp>
        <p:nvSpPr>
          <p:cNvPr id="89" name="Rectangle 88"/>
          <p:cNvSpPr/>
          <p:nvPr/>
        </p:nvSpPr>
        <p:spPr>
          <a:xfrm>
            <a:off x="3199964" y="5867400"/>
            <a:ext cx="4758944" cy="830997"/>
          </a:xfrm>
          <a:prstGeom prst="rect">
            <a:avLst/>
          </a:prstGeom>
        </p:spPr>
        <p:txBody>
          <a:bodyPr wrap="square">
            <a:spAutoFit/>
          </a:bodyPr>
          <a:lstStyle/>
          <a:p>
            <a:r>
              <a:rPr lang="en-GB" sz="1600" b="1" dirty="0" smtClean="0">
                <a:solidFill>
                  <a:schemeClr val="accent6">
                    <a:lumMod val="75000"/>
                  </a:schemeClr>
                </a:solidFill>
                <a:latin typeface="Cambria" pitchFamily="18" charset="0"/>
                <a:ea typeface="Cambria" pitchFamily="18" charset="0"/>
              </a:rPr>
              <a:t>PDN</a:t>
            </a:r>
            <a:r>
              <a:rPr lang="en-GB" sz="1600" dirty="0" smtClean="0">
                <a:solidFill>
                  <a:schemeClr val="accent6">
                    <a:lumMod val="75000"/>
                  </a:schemeClr>
                </a:solidFill>
                <a:latin typeface="Cambria" pitchFamily="18" charset="0"/>
                <a:ea typeface="Cambria" pitchFamily="18" charset="0"/>
              </a:rPr>
              <a:t> : Public (Packet) Data Network</a:t>
            </a:r>
          </a:p>
          <a:p>
            <a:r>
              <a:rPr lang="en-GB" sz="1600" b="1" dirty="0" smtClean="0">
                <a:solidFill>
                  <a:schemeClr val="accent6">
                    <a:lumMod val="75000"/>
                  </a:schemeClr>
                </a:solidFill>
                <a:latin typeface="Cambria" pitchFamily="18" charset="0"/>
                <a:ea typeface="Cambria" pitchFamily="18" charset="0"/>
              </a:rPr>
              <a:t>PSTN</a:t>
            </a:r>
            <a:r>
              <a:rPr lang="en-GB" sz="1600" dirty="0" smtClean="0">
                <a:solidFill>
                  <a:schemeClr val="accent6">
                    <a:lumMod val="75000"/>
                  </a:schemeClr>
                </a:solidFill>
                <a:latin typeface="Cambria" pitchFamily="18" charset="0"/>
                <a:ea typeface="Cambria" pitchFamily="18" charset="0"/>
              </a:rPr>
              <a:t>: Public Switched Telephone Network</a:t>
            </a:r>
          </a:p>
          <a:p>
            <a:r>
              <a:rPr lang="en-GB" sz="1600" b="1" dirty="0" smtClean="0">
                <a:solidFill>
                  <a:schemeClr val="accent6">
                    <a:lumMod val="75000"/>
                  </a:schemeClr>
                </a:solidFill>
                <a:latin typeface="Cambria" pitchFamily="18" charset="0"/>
                <a:ea typeface="Cambria" pitchFamily="18" charset="0"/>
              </a:rPr>
              <a:t>ISDN:</a:t>
            </a:r>
            <a:r>
              <a:rPr lang="en-GB" sz="1600" dirty="0" smtClean="0">
                <a:solidFill>
                  <a:schemeClr val="accent6">
                    <a:lumMod val="75000"/>
                  </a:schemeClr>
                </a:solidFill>
                <a:latin typeface="Cambria" pitchFamily="18" charset="0"/>
                <a:ea typeface="Cambria" pitchFamily="18" charset="0"/>
              </a:rPr>
              <a:t> Integrated Services Digital Network </a:t>
            </a:r>
          </a:p>
        </p:txBody>
      </p:sp>
      <p:sp>
        <p:nvSpPr>
          <p:cNvPr id="90" name="Rectangle 89"/>
          <p:cNvSpPr/>
          <p:nvPr/>
        </p:nvSpPr>
        <p:spPr>
          <a:xfrm>
            <a:off x="7772400" y="5257800"/>
            <a:ext cx="4383025" cy="1569660"/>
          </a:xfrm>
          <a:prstGeom prst="rect">
            <a:avLst/>
          </a:prstGeom>
        </p:spPr>
        <p:txBody>
          <a:bodyPr wrap="square">
            <a:spAutoFit/>
          </a:bodyPr>
          <a:lstStyle/>
          <a:p>
            <a:r>
              <a:rPr lang="en-GB" sz="1600" b="1" dirty="0" smtClean="0">
                <a:solidFill>
                  <a:schemeClr val="accent6">
                    <a:lumMod val="75000"/>
                  </a:schemeClr>
                </a:solidFill>
                <a:latin typeface="Cambria" pitchFamily="18" charset="0"/>
                <a:ea typeface="Cambria" pitchFamily="18" charset="0"/>
              </a:rPr>
              <a:t>GMSC: </a:t>
            </a:r>
            <a:r>
              <a:rPr lang="en-GB" sz="1600" dirty="0" smtClean="0">
                <a:solidFill>
                  <a:schemeClr val="accent6">
                    <a:lumMod val="75000"/>
                  </a:schemeClr>
                </a:solidFill>
                <a:latin typeface="Cambria" pitchFamily="18" charset="0"/>
                <a:ea typeface="Cambria" pitchFamily="18" charset="0"/>
              </a:rPr>
              <a:t>Gateway Mobile Switching Center</a:t>
            </a:r>
          </a:p>
          <a:p>
            <a:r>
              <a:rPr lang="en-GB" sz="1600" b="1" dirty="0" smtClean="0">
                <a:solidFill>
                  <a:schemeClr val="accent6">
                    <a:lumMod val="75000"/>
                  </a:schemeClr>
                </a:solidFill>
                <a:latin typeface="Cambria" pitchFamily="18" charset="0"/>
                <a:ea typeface="Cambria" pitchFamily="18" charset="0"/>
              </a:rPr>
              <a:t>SMSC: </a:t>
            </a:r>
            <a:r>
              <a:rPr lang="en-GB" sz="1600" dirty="0" smtClean="0">
                <a:solidFill>
                  <a:schemeClr val="accent6">
                    <a:lumMod val="75000"/>
                  </a:schemeClr>
                </a:solidFill>
                <a:latin typeface="Cambria" pitchFamily="18" charset="0"/>
                <a:ea typeface="Cambria" pitchFamily="18" charset="0"/>
              </a:rPr>
              <a:t>Short Message Service Center</a:t>
            </a:r>
          </a:p>
          <a:p>
            <a:r>
              <a:rPr lang="en-IN" sz="1600" b="1" dirty="0" smtClean="0">
                <a:solidFill>
                  <a:schemeClr val="accent6">
                    <a:lumMod val="75000"/>
                  </a:schemeClr>
                </a:solidFill>
                <a:latin typeface="Cambria" pitchFamily="18" charset="0"/>
                <a:ea typeface="Cambria" pitchFamily="18" charset="0"/>
              </a:rPr>
              <a:t>SGSN </a:t>
            </a:r>
            <a:r>
              <a:rPr lang="en-IN" sz="1600" dirty="0" smtClean="0">
                <a:solidFill>
                  <a:schemeClr val="accent6">
                    <a:lumMod val="75000"/>
                  </a:schemeClr>
                </a:solidFill>
                <a:latin typeface="Cambria" pitchFamily="18" charset="0"/>
                <a:ea typeface="Cambria" pitchFamily="18" charset="0"/>
              </a:rPr>
              <a:t>:Serving GPRS Support Node</a:t>
            </a:r>
          </a:p>
          <a:p>
            <a:r>
              <a:rPr lang="en-IN" sz="1600" b="1" dirty="0" smtClean="0">
                <a:solidFill>
                  <a:schemeClr val="accent6">
                    <a:lumMod val="75000"/>
                  </a:schemeClr>
                </a:solidFill>
                <a:latin typeface="Cambria" pitchFamily="18" charset="0"/>
                <a:ea typeface="Cambria" pitchFamily="18" charset="0"/>
              </a:rPr>
              <a:t>GGSN</a:t>
            </a:r>
            <a:r>
              <a:rPr lang="en-IN" sz="1600" dirty="0" smtClean="0">
                <a:solidFill>
                  <a:schemeClr val="accent6">
                    <a:lumMod val="75000"/>
                  </a:schemeClr>
                </a:solidFill>
                <a:latin typeface="Cambria" pitchFamily="18" charset="0"/>
                <a:ea typeface="Cambria" pitchFamily="18" charset="0"/>
              </a:rPr>
              <a:t>: Gateway GPRS Support Node</a:t>
            </a:r>
          </a:p>
          <a:p>
            <a:r>
              <a:rPr lang="en-GB" sz="1600" b="1" dirty="0" smtClean="0">
                <a:solidFill>
                  <a:schemeClr val="accent6">
                    <a:lumMod val="75000"/>
                  </a:schemeClr>
                </a:solidFill>
                <a:latin typeface="Cambria" pitchFamily="18" charset="0"/>
                <a:ea typeface="Cambria" pitchFamily="18" charset="0"/>
              </a:rPr>
              <a:t>GPRS</a:t>
            </a:r>
            <a:r>
              <a:rPr lang="en-GB" sz="1600" dirty="0" smtClean="0">
                <a:solidFill>
                  <a:schemeClr val="accent6">
                    <a:lumMod val="75000"/>
                  </a:schemeClr>
                </a:solidFill>
                <a:latin typeface="Cambria" pitchFamily="18" charset="0"/>
                <a:ea typeface="Cambria" pitchFamily="18" charset="0"/>
              </a:rPr>
              <a:t>: General Packet Radio Service</a:t>
            </a:r>
          </a:p>
          <a:p>
            <a:r>
              <a:rPr lang="en-GB" sz="1600" b="1" dirty="0" smtClean="0">
                <a:solidFill>
                  <a:schemeClr val="accent6">
                    <a:lumMod val="75000"/>
                  </a:schemeClr>
                </a:solidFill>
                <a:latin typeface="Cambria" pitchFamily="18" charset="0"/>
                <a:ea typeface="Cambria" pitchFamily="18" charset="0"/>
              </a:rPr>
              <a:t>EDGE:</a:t>
            </a:r>
            <a:r>
              <a:rPr lang="en-GB" sz="1600" dirty="0" smtClean="0">
                <a:solidFill>
                  <a:schemeClr val="accent6">
                    <a:lumMod val="75000"/>
                  </a:schemeClr>
                </a:solidFill>
                <a:latin typeface="Cambria" pitchFamily="18" charset="0"/>
                <a:ea typeface="Cambria" pitchFamily="18" charset="0"/>
              </a:rPr>
              <a:t> (Enhanced Data rates for GSM Evolution)</a:t>
            </a:r>
            <a:endParaRPr lang="en-IN" sz="1600" dirty="0">
              <a:solidFill>
                <a:schemeClr val="accent6">
                  <a:lumMod val="75000"/>
                </a:schemeClr>
              </a:solidFill>
              <a:latin typeface="Cambria" pitchFamily="18" charset="0"/>
              <a:ea typeface="Cambria" pitchFamily="18" charset="0"/>
            </a:endParaRPr>
          </a:p>
        </p:txBody>
      </p:sp>
    </p:spTree>
    <p:extLst>
      <p:ext uri="{BB962C8B-B14F-4D97-AF65-F5344CB8AC3E}">
        <p14:creationId xmlns:p14="http://schemas.microsoft.com/office/powerpoint/2010/main" val="16505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
                                            <p:txEl>
                                              <p:pRg st="0" end="0"/>
                                            </p:txEl>
                                          </p:spTgt>
                                        </p:tgtEl>
                                        <p:attrNameLst>
                                          <p:attrName>style.visibility</p:attrName>
                                        </p:attrNameLst>
                                      </p:cBhvr>
                                      <p:to>
                                        <p:strVal val="visible"/>
                                      </p:to>
                                    </p:set>
                                    <p:animEffect transition="in" filter="fade">
                                      <p:cBhvr>
                                        <p:cTn id="12" dur="2000"/>
                                        <p:tgtEl>
                                          <p:spTgt spid="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
                                            <p:txEl>
                                              <p:pRg st="2" end="2"/>
                                            </p:txEl>
                                          </p:spTgt>
                                        </p:tgtEl>
                                        <p:attrNameLst>
                                          <p:attrName>style.visibility</p:attrName>
                                        </p:attrNameLst>
                                      </p:cBhvr>
                                      <p:to>
                                        <p:strVal val="visible"/>
                                      </p:to>
                                    </p:set>
                                    <p:animEffect transition="in" filter="fade">
                                      <p:cBhvr>
                                        <p:cTn id="17" dur="2000"/>
                                        <p:tgtEl>
                                          <p:spTgt spid="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xEl>
                                              <p:pRg st="3" end="3"/>
                                            </p:txEl>
                                          </p:spTgt>
                                        </p:tgtEl>
                                        <p:attrNameLst>
                                          <p:attrName>style.visibility</p:attrName>
                                        </p:attrNameLst>
                                      </p:cBhvr>
                                      <p:to>
                                        <p:strVal val="visible"/>
                                      </p:to>
                                    </p:set>
                                    <p:animEffect transition="in" filter="fade">
                                      <p:cBhvr>
                                        <p:cTn id="22" dur="2000"/>
                                        <p:tgtEl>
                                          <p:spTgt spid="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7">
                                            <p:txEl>
                                              <p:pRg st="0" end="0"/>
                                            </p:txEl>
                                          </p:spTgt>
                                        </p:tgtEl>
                                        <p:attrNameLst>
                                          <p:attrName>style.visibility</p:attrName>
                                        </p:attrNameLst>
                                      </p:cBhvr>
                                      <p:to>
                                        <p:strVal val="visible"/>
                                      </p:to>
                                    </p:set>
                                    <p:animEffect transition="in" filter="fade">
                                      <p:cBhvr>
                                        <p:cTn id="27" dur="2000"/>
                                        <p:tgtEl>
                                          <p:spTgt spid="8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7">
                                            <p:txEl>
                                              <p:pRg st="2" end="2"/>
                                            </p:txEl>
                                          </p:spTgt>
                                        </p:tgtEl>
                                        <p:attrNameLst>
                                          <p:attrName>style.visibility</p:attrName>
                                        </p:attrNameLst>
                                      </p:cBhvr>
                                      <p:to>
                                        <p:strVal val="visible"/>
                                      </p:to>
                                    </p:set>
                                    <p:animEffect transition="in" filter="fade">
                                      <p:cBhvr>
                                        <p:cTn id="32" dur="2000"/>
                                        <p:tgtEl>
                                          <p:spTgt spid="8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7">
                                            <p:txEl>
                                              <p:pRg st="3" end="3"/>
                                            </p:txEl>
                                          </p:spTgt>
                                        </p:tgtEl>
                                        <p:attrNameLst>
                                          <p:attrName>style.visibility</p:attrName>
                                        </p:attrNameLst>
                                      </p:cBhvr>
                                      <p:to>
                                        <p:strVal val="visible"/>
                                      </p:to>
                                    </p:set>
                                    <p:animEffect transition="in" filter="fade">
                                      <p:cBhvr>
                                        <p:cTn id="37" dur="2000"/>
                                        <p:tgtEl>
                                          <p:spTgt spid="8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barn(inVertical)">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barn(inVertical)">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barn(inVertical)">
                                      <p:cBhvr>
                                        <p:cTn id="5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uild="p"/>
      <p:bldP spid="87" grpId="0" build="p"/>
      <p:bldP spid="88" grpId="0"/>
      <p:bldP spid="89" grpId="0"/>
      <p:bldP spid="9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a:spLocks/>
          </p:cNvSpPr>
          <p:nvPr/>
        </p:nvSpPr>
        <p:spPr>
          <a:xfrm>
            <a:off x="3425040" y="168862"/>
            <a:ext cx="5994311" cy="351378"/>
          </a:xfrm>
          <a:prstGeom prst="rect">
            <a:avLst/>
          </a:prstGeom>
        </p:spPr>
        <p:txBody>
          <a:bodyPr vert="horz" wrap="square" lIns="0" tIns="12700" rIns="0" bIns="0" rtlCol="0">
            <a:spAutoFit/>
          </a:bodyPr>
          <a:lstStyle/>
          <a:p>
            <a:pPr marL="12700" algn="ctr" rtl="0">
              <a:spcBef>
                <a:spcPts val="100"/>
              </a:spcBef>
              <a:defRPr/>
            </a:pPr>
            <a:r>
              <a:rPr lang="en-US" sz="2200" b="1" kern="1200" spc="-15" dirty="0">
                <a:solidFill>
                  <a:srgbClr val="C00000"/>
                </a:solidFill>
                <a:latin typeface="Cambria" pitchFamily="18" charset="0"/>
                <a:ea typeface="Cambria" pitchFamily="18" charset="0"/>
                <a:cs typeface="Arial"/>
              </a:rPr>
              <a:t>System Architecture: Radio</a:t>
            </a:r>
            <a:r>
              <a:rPr lang="en-US" sz="2200" b="1" kern="1200" spc="-160" dirty="0">
                <a:solidFill>
                  <a:srgbClr val="C00000"/>
                </a:solidFill>
                <a:latin typeface="Cambria" pitchFamily="18" charset="0"/>
                <a:ea typeface="Cambria" pitchFamily="18" charset="0"/>
                <a:cs typeface="Arial"/>
              </a:rPr>
              <a:t> </a:t>
            </a:r>
            <a:r>
              <a:rPr lang="en-US" sz="2200" b="1" kern="1200" spc="-15" dirty="0">
                <a:solidFill>
                  <a:srgbClr val="C00000"/>
                </a:solidFill>
                <a:latin typeface="Cambria" pitchFamily="18" charset="0"/>
                <a:ea typeface="Cambria" pitchFamily="18" charset="0"/>
                <a:cs typeface="Arial"/>
              </a:rPr>
              <a:t>subsystem</a:t>
            </a:r>
            <a:endParaRPr lang="en-US" sz="2200" b="1" kern="1200" dirty="0">
              <a:solidFill>
                <a:srgbClr val="C00000"/>
              </a:solidFill>
              <a:latin typeface="Cambria" pitchFamily="18" charset="0"/>
              <a:ea typeface="Cambria" pitchFamily="18" charset="0"/>
              <a:cs typeface="Arial"/>
            </a:endParaRPr>
          </a:p>
        </p:txBody>
      </p:sp>
      <p:sp>
        <p:nvSpPr>
          <p:cNvPr id="44" name="Rectangle 43"/>
          <p:cNvSpPr/>
          <p:nvPr/>
        </p:nvSpPr>
        <p:spPr>
          <a:xfrm>
            <a:off x="5425440" y="685800"/>
            <a:ext cx="6447156" cy="1243417"/>
          </a:xfrm>
          <a:prstGeom prst="rect">
            <a:avLst/>
          </a:prstGeom>
        </p:spPr>
        <p:txBody>
          <a:bodyPr wrap="square">
            <a:spAutoFit/>
          </a:bodyPr>
          <a:lstStyle/>
          <a:p>
            <a:pPr marL="836613" lvl="1" indent="-379413" defTabSz="1014413">
              <a:spcBef>
                <a:spcPct val="20000"/>
              </a:spcBef>
              <a:buClr>
                <a:schemeClr val="tx1"/>
              </a:buClr>
              <a:buFont typeface="Wingdings 2"/>
              <a:buChar char=""/>
              <a:defRPr/>
            </a:pPr>
            <a:r>
              <a:rPr lang="en-US" sz="2200" dirty="0">
                <a:latin typeface="Cambria" pitchFamily="18" charset="0"/>
                <a:ea typeface="Cambria" pitchFamily="18" charset="0"/>
              </a:rPr>
              <a:t>Mobile Station (</a:t>
            </a:r>
            <a:r>
              <a:rPr lang="en-US" sz="2200" b="1" dirty="0">
                <a:latin typeface="Cambria" pitchFamily="18" charset="0"/>
                <a:ea typeface="Cambria" pitchFamily="18" charset="0"/>
              </a:rPr>
              <a:t>MS</a:t>
            </a:r>
            <a:r>
              <a:rPr lang="en-US" sz="2200" dirty="0">
                <a:latin typeface="Cambria" pitchFamily="18" charset="0"/>
                <a:ea typeface="Cambria" pitchFamily="18" charset="0"/>
              </a:rPr>
              <a:t>)</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Mobile Equipment (</a:t>
            </a:r>
            <a:r>
              <a:rPr lang="en-US" sz="2200" b="1" dirty="0">
                <a:latin typeface="Cambria" pitchFamily="18" charset="0"/>
                <a:ea typeface="Cambria" pitchFamily="18" charset="0"/>
              </a:rPr>
              <a:t>ME</a:t>
            </a:r>
            <a:r>
              <a:rPr lang="en-US" sz="2200" dirty="0">
                <a:latin typeface="Cambria" pitchFamily="18" charset="0"/>
                <a:ea typeface="Cambria" pitchFamily="18" charset="0"/>
              </a:rPr>
              <a:t>)</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Subscriber Identity Module (</a:t>
            </a:r>
            <a:r>
              <a:rPr lang="en-US" sz="2200" b="1" dirty="0">
                <a:latin typeface="Cambria" pitchFamily="18" charset="0"/>
                <a:ea typeface="Cambria" pitchFamily="18" charset="0"/>
              </a:rPr>
              <a:t>SIM</a:t>
            </a:r>
            <a:r>
              <a:rPr lang="en-US" sz="2200" dirty="0">
                <a:solidFill>
                  <a:srgbClr val="C00000"/>
                </a:solidFill>
                <a:latin typeface="Cambria" pitchFamily="18" charset="0"/>
                <a:ea typeface="Cambria" pitchFamily="18" charset="0"/>
              </a:rPr>
              <a:t>)</a:t>
            </a:r>
          </a:p>
        </p:txBody>
      </p:sp>
      <p:sp>
        <p:nvSpPr>
          <p:cNvPr id="45" name="Rectangle 44"/>
          <p:cNvSpPr/>
          <p:nvPr/>
        </p:nvSpPr>
        <p:spPr>
          <a:xfrm>
            <a:off x="5476080" y="2034321"/>
            <a:ext cx="6083936" cy="1581972"/>
          </a:xfrm>
          <a:prstGeom prst="rect">
            <a:avLst/>
          </a:prstGeom>
        </p:spPr>
        <p:txBody>
          <a:bodyPr wrap="square">
            <a:spAutoFit/>
          </a:bodyPr>
          <a:lstStyle/>
          <a:p>
            <a:pPr marL="836613" lvl="1" indent="-379413" defTabSz="1014413">
              <a:spcBef>
                <a:spcPct val="20000"/>
              </a:spcBef>
              <a:buClr>
                <a:schemeClr val="tx1"/>
              </a:buClr>
              <a:buFont typeface="Wingdings 2"/>
              <a:buChar char=""/>
              <a:defRPr/>
            </a:pPr>
            <a:r>
              <a:rPr lang="en-US" sz="2200" dirty="0">
                <a:latin typeface="Cambria" pitchFamily="18" charset="0"/>
                <a:ea typeface="Cambria" pitchFamily="18" charset="0"/>
              </a:rPr>
              <a:t>Base Station Subsystem (</a:t>
            </a:r>
            <a:r>
              <a:rPr lang="en-US" sz="2200" b="1" dirty="0">
                <a:latin typeface="Cambria" pitchFamily="18" charset="0"/>
                <a:ea typeface="Cambria" pitchFamily="18" charset="0"/>
              </a:rPr>
              <a:t>BSS</a:t>
            </a:r>
            <a:r>
              <a:rPr lang="en-US" sz="2200" dirty="0">
                <a:latin typeface="Cambria" pitchFamily="18" charset="0"/>
                <a:ea typeface="Cambria" pitchFamily="18" charset="0"/>
              </a:rPr>
              <a:t>)</a:t>
            </a:r>
          </a:p>
          <a:p>
            <a:pPr marL="1293813" lvl="2" indent="-379413" defTabSz="1014413">
              <a:spcBef>
                <a:spcPct val="20000"/>
              </a:spcBef>
              <a:buClr>
                <a:schemeClr val="tx1"/>
              </a:buClr>
              <a:buFont typeface="Wingdings 2"/>
              <a:buChar char=""/>
              <a:defRPr/>
            </a:pPr>
            <a:r>
              <a:rPr lang="en-US" sz="2200" dirty="0" smtClean="0">
                <a:latin typeface="Cambria" pitchFamily="18" charset="0"/>
                <a:ea typeface="Cambria" pitchFamily="18" charset="0"/>
              </a:rPr>
              <a:t>Performs coding/decoding of voice </a:t>
            </a:r>
          </a:p>
          <a:p>
            <a:pPr marL="1293813" lvl="2" indent="-379413" defTabSz="1014413">
              <a:spcBef>
                <a:spcPct val="20000"/>
              </a:spcBef>
              <a:buClr>
                <a:schemeClr val="tx1"/>
              </a:buClr>
              <a:buFont typeface="Wingdings 2"/>
              <a:buChar char=""/>
              <a:defRPr/>
            </a:pPr>
            <a:r>
              <a:rPr lang="en-US" sz="2200" dirty="0" smtClean="0">
                <a:latin typeface="Cambria" pitchFamily="18" charset="0"/>
                <a:ea typeface="Cambria" pitchFamily="18" charset="0"/>
              </a:rPr>
              <a:t>Rate adaptation to/from the wireless network.</a:t>
            </a:r>
            <a:endParaRPr lang="en-US" sz="2200" dirty="0">
              <a:latin typeface="Cambria" pitchFamily="18" charset="0"/>
              <a:ea typeface="Cambria" pitchFamily="18" charset="0"/>
            </a:endParaRPr>
          </a:p>
        </p:txBody>
      </p:sp>
      <p:sp>
        <p:nvSpPr>
          <p:cNvPr id="46" name="Rectangle 45"/>
          <p:cNvSpPr/>
          <p:nvPr/>
        </p:nvSpPr>
        <p:spPr>
          <a:xfrm>
            <a:off x="5501639" y="3710190"/>
            <a:ext cx="6537961" cy="3071610"/>
          </a:xfrm>
          <a:prstGeom prst="rect">
            <a:avLst/>
          </a:prstGeom>
        </p:spPr>
        <p:txBody>
          <a:bodyPr wrap="square">
            <a:spAutoFit/>
          </a:bodyPr>
          <a:lstStyle/>
          <a:p>
            <a:pPr marL="836613" lvl="1" indent="-379413" defTabSz="1014413">
              <a:spcBef>
                <a:spcPct val="20000"/>
              </a:spcBef>
              <a:buClr>
                <a:schemeClr val="tx1"/>
              </a:buClr>
              <a:buFont typeface="Wingdings 2"/>
              <a:buChar char=""/>
              <a:defRPr/>
            </a:pPr>
            <a:r>
              <a:rPr lang="en-US" sz="2200" dirty="0">
                <a:latin typeface="Cambria" pitchFamily="18" charset="0"/>
                <a:ea typeface="Cambria" pitchFamily="18" charset="0"/>
              </a:rPr>
              <a:t>Base Transceiver Station (</a:t>
            </a:r>
            <a:r>
              <a:rPr lang="en-US" sz="2200" b="1" dirty="0">
                <a:latin typeface="Cambria" pitchFamily="18" charset="0"/>
                <a:ea typeface="Cambria" pitchFamily="18" charset="0"/>
              </a:rPr>
              <a:t>BTS</a:t>
            </a:r>
            <a:r>
              <a:rPr lang="en-US" sz="2200" dirty="0">
                <a:latin typeface="Cambria" pitchFamily="18" charset="0"/>
                <a:ea typeface="Cambria" pitchFamily="18" charset="0"/>
              </a:rPr>
              <a:t>)</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Comprises antenna’s signal processing  and amplifiers and Trans-receiver  (</a:t>
            </a:r>
            <a:r>
              <a:rPr lang="en-US" sz="2200" b="1" dirty="0">
                <a:latin typeface="Cambria" pitchFamily="18" charset="0"/>
                <a:ea typeface="Cambria" pitchFamily="18" charset="0"/>
              </a:rPr>
              <a:t>TRX</a:t>
            </a:r>
            <a:r>
              <a:rPr lang="en-US" sz="2200" dirty="0">
                <a:latin typeface="Cambria" pitchFamily="18" charset="0"/>
                <a:ea typeface="Cambria" pitchFamily="18" charset="0"/>
              </a:rPr>
              <a:t>) units</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Connected to </a:t>
            </a:r>
            <a:r>
              <a:rPr lang="en-US" sz="2200" b="1" dirty="0">
                <a:latin typeface="Cambria" pitchFamily="18" charset="0"/>
                <a:ea typeface="Cambria" pitchFamily="18" charset="0"/>
              </a:rPr>
              <a:t>MS</a:t>
            </a:r>
            <a:r>
              <a:rPr lang="en-US" sz="2200" dirty="0">
                <a:latin typeface="Cambria" pitchFamily="18" charset="0"/>
                <a:ea typeface="Cambria" pitchFamily="18" charset="0"/>
              </a:rPr>
              <a:t> via </a:t>
            </a:r>
            <a:r>
              <a:rPr lang="en-US" sz="2200" b="1" dirty="0">
                <a:latin typeface="Cambria" pitchFamily="18" charset="0"/>
                <a:ea typeface="Cambria" pitchFamily="18" charset="0"/>
              </a:rPr>
              <a:t>U</a:t>
            </a:r>
            <a:r>
              <a:rPr lang="en-US" sz="2200" b="1" baseline="-25000" dirty="0">
                <a:latin typeface="Cambria" pitchFamily="18" charset="0"/>
                <a:ea typeface="Cambria" pitchFamily="18" charset="0"/>
              </a:rPr>
              <a:t>m</a:t>
            </a:r>
            <a:r>
              <a:rPr lang="en-US" sz="2200" dirty="0">
                <a:latin typeface="Cambria" pitchFamily="18" charset="0"/>
                <a:ea typeface="Cambria" pitchFamily="18" charset="0"/>
              </a:rPr>
              <a:t> interface </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Connected to </a:t>
            </a:r>
            <a:r>
              <a:rPr lang="en-US" sz="2200" b="1" dirty="0">
                <a:latin typeface="Cambria" pitchFamily="18" charset="0"/>
                <a:ea typeface="Cambria" pitchFamily="18" charset="0"/>
              </a:rPr>
              <a:t>BSC </a:t>
            </a:r>
            <a:r>
              <a:rPr lang="en-US" sz="2200" dirty="0">
                <a:latin typeface="Cambria" pitchFamily="18" charset="0"/>
                <a:ea typeface="Cambria" pitchFamily="18" charset="0"/>
              </a:rPr>
              <a:t>via </a:t>
            </a:r>
            <a:r>
              <a:rPr lang="en-US" sz="2200" b="1" dirty="0">
                <a:latin typeface="Cambria" pitchFamily="18" charset="0"/>
                <a:ea typeface="Cambria" pitchFamily="18" charset="0"/>
              </a:rPr>
              <a:t>A</a:t>
            </a:r>
            <a:r>
              <a:rPr lang="en-US" sz="2200" b="1" baseline="-25000" dirty="0">
                <a:latin typeface="Cambria" pitchFamily="18" charset="0"/>
                <a:ea typeface="Cambria" pitchFamily="18" charset="0"/>
              </a:rPr>
              <a:t>bis</a:t>
            </a:r>
            <a:r>
              <a:rPr lang="en-US" sz="2200" dirty="0">
                <a:latin typeface="Cambria" pitchFamily="18" charset="0"/>
                <a:ea typeface="Cambria" pitchFamily="18" charset="0"/>
              </a:rPr>
              <a:t> interface</a:t>
            </a:r>
          </a:p>
          <a:p>
            <a:pPr marL="1293813" lvl="2" indent="-379413" defTabSz="1014413">
              <a:spcBef>
                <a:spcPct val="20000"/>
              </a:spcBef>
              <a:buClr>
                <a:schemeClr val="tx1"/>
              </a:buClr>
              <a:buFont typeface="Wingdings 2"/>
              <a:buChar char=""/>
              <a:defRPr/>
            </a:pPr>
            <a:r>
              <a:rPr lang="en-US" sz="2200" dirty="0">
                <a:latin typeface="Cambria" pitchFamily="18" charset="0"/>
                <a:ea typeface="Cambria" pitchFamily="18" charset="0"/>
              </a:rPr>
              <a:t>Range 30-100 KM (depending upon traffic)</a:t>
            </a:r>
          </a:p>
        </p:txBody>
      </p:sp>
      <p:grpSp>
        <p:nvGrpSpPr>
          <p:cNvPr id="47" name="Group 46"/>
          <p:cNvGrpSpPr/>
          <p:nvPr/>
        </p:nvGrpSpPr>
        <p:grpSpPr>
          <a:xfrm>
            <a:off x="1384348" y="982663"/>
            <a:ext cx="3915569" cy="5381625"/>
            <a:chOff x="1202531" y="1187450"/>
            <a:chExt cx="3915569" cy="5381625"/>
          </a:xfrm>
        </p:grpSpPr>
        <p:sp>
          <p:nvSpPr>
            <p:cNvPr id="48" name="object 9"/>
            <p:cNvSpPr/>
            <p:nvPr/>
          </p:nvSpPr>
          <p:spPr>
            <a:xfrm>
              <a:off x="3031331" y="1282700"/>
              <a:ext cx="0" cy="5286375"/>
            </a:xfrm>
            <a:custGeom>
              <a:avLst/>
              <a:gdLst/>
              <a:ahLst/>
              <a:cxnLst/>
              <a:rect l="l" t="t" r="r" b="b"/>
              <a:pathLst>
                <a:path h="5286375">
                  <a:moveTo>
                    <a:pt x="0" y="0"/>
                  </a:moveTo>
                  <a:lnTo>
                    <a:pt x="0" y="5286375"/>
                  </a:lnTo>
                </a:path>
              </a:pathLst>
            </a:custGeom>
            <a:ln w="76200">
              <a:solidFill>
                <a:srgbClr val="B1B1B1"/>
              </a:solidFill>
            </a:ln>
          </p:spPr>
          <p:txBody>
            <a:bodyPr wrap="square" lIns="0" tIns="0" rIns="0" bIns="0" rtlCol="0"/>
            <a:lstStyle/>
            <a:p>
              <a:endParaRPr b="1">
                <a:latin typeface="Cambria" pitchFamily="18" charset="0"/>
                <a:ea typeface="Cambria" pitchFamily="18" charset="0"/>
              </a:endParaRPr>
            </a:p>
          </p:txBody>
        </p:sp>
        <p:sp>
          <p:nvSpPr>
            <p:cNvPr id="49" name="object 10"/>
            <p:cNvSpPr txBox="1"/>
            <p:nvPr/>
          </p:nvSpPr>
          <p:spPr>
            <a:xfrm>
              <a:off x="2835275" y="4892675"/>
              <a:ext cx="153035" cy="243656"/>
            </a:xfrm>
            <a:prstGeom prst="rect">
              <a:avLst/>
            </a:prstGeom>
          </p:spPr>
          <p:txBody>
            <a:bodyPr vert="horz" wrap="square" lIns="0" tIns="12700" rIns="0" bIns="0" rtlCol="0">
              <a:spAutoFit/>
            </a:bodyPr>
            <a:lstStyle/>
            <a:p>
              <a:pPr marL="12700">
                <a:spcBef>
                  <a:spcPts val="100"/>
                </a:spcBef>
              </a:pPr>
              <a:r>
                <a:rPr sz="1500" b="1" dirty="0">
                  <a:latin typeface="Cambria" pitchFamily="18" charset="0"/>
                  <a:ea typeface="Cambria" pitchFamily="18" charset="0"/>
                  <a:cs typeface="Arial"/>
                </a:rPr>
                <a:t>A</a:t>
              </a:r>
              <a:endParaRPr sz="1500" b="1">
                <a:latin typeface="Cambria" pitchFamily="18" charset="0"/>
                <a:ea typeface="Cambria" pitchFamily="18" charset="0"/>
                <a:cs typeface="Arial"/>
              </a:endParaRPr>
            </a:p>
          </p:txBody>
        </p:sp>
        <p:sp>
          <p:nvSpPr>
            <p:cNvPr id="50" name="object 11"/>
            <p:cNvSpPr txBox="1"/>
            <p:nvPr/>
          </p:nvSpPr>
          <p:spPr>
            <a:xfrm>
              <a:off x="1806575" y="5730875"/>
              <a:ext cx="396875" cy="243656"/>
            </a:xfrm>
            <a:prstGeom prst="rect">
              <a:avLst/>
            </a:prstGeom>
          </p:spPr>
          <p:txBody>
            <a:bodyPr vert="horz" wrap="square" lIns="0" tIns="12700" rIns="0" bIns="0" rtlCol="0">
              <a:spAutoFit/>
            </a:bodyPr>
            <a:lstStyle/>
            <a:p>
              <a:pPr marL="12700">
                <a:spcBef>
                  <a:spcPts val="100"/>
                </a:spcBef>
              </a:pPr>
              <a:r>
                <a:rPr sz="1500" b="1" spc="-30" dirty="0">
                  <a:latin typeface="Cambria" pitchFamily="18" charset="0"/>
                  <a:ea typeface="Cambria" pitchFamily="18" charset="0"/>
                  <a:cs typeface="Arial"/>
                </a:rPr>
                <a:t>BSS</a:t>
              </a:r>
              <a:endParaRPr sz="1500" b="1">
                <a:latin typeface="Cambria" pitchFamily="18" charset="0"/>
                <a:ea typeface="Cambria" pitchFamily="18" charset="0"/>
                <a:cs typeface="Arial"/>
              </a:endParaRPr>
            </a:p>
          </p:txBody>
        </p:sp>
        <p:sp>
          <p:nvSpPr>
            <p:cNvPr id="51" name="object 12"/>
            <p:cNvSpPr txBox="1"/>
            <p:nvPr/>
          </p:nvSpPr>
          <p:spPr>
            <a:xfrm>
              <a:off x="1406525" y="1187450"/>
              <a:ext cx="1067593" cy="463588"/>
            </a:xfrm>
            <a:prstGeom prst="rect">
              <a:avLst/>
            </a:prstGeom>
          </p:spPr>
          <p:txBody>
            <a:bodyPr vert="horz" wrap="square" lIns="0" tIns="27305" rIns="0" bIns="0" rtlCol="0">
              <a:spAutoFit/>
            </a:bodyPr>
            <a:lstStyle/>
            <a:p>
              <a:pPr marL="12700" marR="5080">
                <a:lnSpc>
                  <a:spcPts val="1730"/>
                </a:lnSpc>
                <a:spcBef>
                  <a:spcPts val="215"/>
                </a:spcBef>
              </a:pPr>
              <a:r>
                <a:rPr lang="en-US" sz="1500" b="1" spc="-15" dirty="0">
                  <a:latin typeface="Cambria" pitchFamily="18" charset="0"/>
                  <a:ea typeface="Cambria" pitchFamily="18" charset="0"/>
                  <a:cs typeface="Arial"/>
                </a:rPr>
                <a:t>R</a:t>
              </a:r>
              <a:r>
                <a:rPr sz="1500" b="1" spc="-15" dirty="0">
                  <a:latin typeface="Cambria" pitchFamily="18" charset="0"/>
                  <a:ea typeface="Cambria" pitchFamily="18" charset="0"/>
                  <a:cs typeface="Arial"/>
                </a:rPr>
                <a:t>adio  </a:t>
              </a:r>
              <a:r>
                <a:rPr sz="1500" b="1" spc="-5" dirty="0">
                  <a:latin typeface="Cambria" pitchFamily="18" charset="0"/>
                  <a:ea typeface="Cambria" pitchFamily="18" charset="0"/>
                  <a:cs typeface="Arial"/>
                </a:rPr>
                <a:t>subsystem</a:t>
              </a:r>
              <a:endParaRPr sz="1500" b="1" dirty="0">
                <a:latin typeface="Cambria" pitchFamily="18" charset="0"/>
                <a:ea typeface="Cambria" pitchFamily="18" charset="0"/>
                <a:cs typeface="Arial"/>
              </a:endParaRPr>
            </a:p>
          </p:txBody>
        </p:sp>
        <p:sp>
          <p:nvSpPr>
            <p:cNvPr id="52" name="object 13"/>
            <p:cNvSpPr txBox="1"/>
            <p:nvPr/>
          </p:nvSpPr>
          <p:spPr>
            <a:xfrm>
              <a:off x="3273425" y="1187450"/>
              <a:ext cx="1844675" cy="473075"/>
            </a:xfrm>
            <a:prstGeom prst="rect">
              <a:avLst/>
            </a:prstGeom>
          </p:spPr>
          <p:txBody>
            <a:bodyPr vert="horz" wrap="square" lIns="0" tIns="27305" rIns="0" bIns="0" rtlCol="0">
              <a:spAutoFit/>
            </a:bodyPr>
            <a:lstStyle/>
            <a:p>
              <a:pPr marL="12700" marR="5080">
                <a:lnSpc>
                  <a:spcPts val="1730"/>
                </a:lnSpc>
                <a:spcBef>
                  <a:spcPts val="215"/>
                </a:spcBef>
              </a:pPr>
              <a:r>
                <a:rPr lang="en-US" sz="1500" b="1" spc="-5" dirty="0">
                  <a:latin typeface="Cambria" pitchFamily="18" charset="0"/>
                  <a:ea typeface="Cambria" pitchFamily="18" charset="0"/>
                  <a:cs typeface="Arial"/>
                </a:rPr>
                <a:t>N</a:t>
              </a:r>
              <a:r>
                <a:rPr sz="1500" b="1" spc="-5">
                  <a:latin typeface="Cambria" pitchFamily="18" charset="0"/>
                  <a:ea typeface="Cambria" pitchFamily="18" charset="0"/>
                  <a:cs typeface="Arial"/>
                </a:rPr>
                <a:t>etwork </a:t>
              </a:r>
              <a:r>
                <a:rPr sz="1500" b="1" spc="-25" dirty="0">
                  <a:latin typeface="Cambria" pitchFamily="18" charset="0"/>
                  <a:ea typeface="Cambria" pitchFamily="18" charset="0"/>
                  <a:cs typeface="Arial"/>
                </a:rPr>
                <a:t>and </a:t>
              </a:r>
              <a:r>
                <a:rPr sz="1500" b="1" spc="-45" dirty="0">
                  <a:latin typeface="Cambria" pitchFamily="18" charset="0"/>
                  <a:ea typeface="Cambria" pitchFamily="18" charset="0"/>
                  <a:cs typeface="Arial"/>
                </a:rPr>
                <a:t>switching  </a:t>
              </a:r>
              <a:r>
                <a:rPr sz="1500" b="1" spc="-5" dirty="0">
                  <a:latin typeface="Cambria" pitchFamily="18" charset="0"/>
                  <a:ea typeface="Cambria" pitchFamily="18" charset="0"/>
                  <a:cs typeface="Arial"/>
                </a:rPr>
                <a:t>subsystem</a:t>
              </a:r>
              <a:endParaRPr sz="1500" b="1">
                <a:latin typeface="Cambria" pitchFamily="18" charset="0"/>
                <a:ea typeface="Cambria" pitchFamily="18" charset="0"/>
                <a:cs typeface="Arial"/>
              </a:endParaRPr>
            </a:p>
          </p:txBody>
        </p:sp>
        <p:grpSp>
          <p:nvGrpSpPr>
            <p:cNvPr id="53" name="object 14"/>
            <p:cNvGrpSpPr/>
            <p:nvPr/>
          </p:nvGrpSpPr>
          <p:grpSpPr>
            <a:xfrm>
              <a:off x="1431131" y="2324100"/>
              <a:ext cx="800100" cy="1282700"/>
              <a:chOff x="1431131" y="2324100"/>
              <a:chExt cx="800100" cy="1282700"/>
            </a:xfrm>
          </p:grpSpPr>
          <p:sp>
            <p:nvSpPr>
              <p:cNvPr id="72" name="object 15"/>
              <p:cNvSpPr/>
              <p:nvPr/>
            </p:nvSpPr>
            <p:spPr>
              <a:xfrm>
                <a:off x="1669256" y="2397125"/>
                <a:ext cx="247650" cy="638175"/>
              </a:xfrm>
              <a:custGeom>
                <a:avLst/>
                <a:gdLst/>
                <a:ahLst/>
                <a:cxnLst/>
                <a:rect l="l" t="t" r="r" b="b"/>
                <a:pathLst>
                  <a:path w="247650" h="638175">
                    <a:moveTo>
                      <a:pt x="0" y="638175"/>
                    </a:moveTo>
                    <a:lnTo>
                      <a:pt x="219075" y="276225"/>
                    </a:lnTo>
                  </a:path>
                  <a:path w="247650" h="638175">
                    <a:moveTo>
                      <a:pt x="219075" y="276225"/>
                    </a:moveTo>
                    <a:lnTo>
                      <a:pt x="0" y="514350"/>
                    </a:lnTo>
                  </a:path>
                  <a:path w="247650" h="638175">
                    <a:moveTo>
                      <a:pt x="0" y="495300"/>
                    </a:moveTo>
                    <a:lnTo>
                      <a:pt x="247650"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3" name="object 16"/>
              <p:cNvSpPr/>
              <p:nvPr/>
            </p:nvSpPr>
            <p:spPr>
              <a:xfrm>
                <a:off x="1838325" y="2324100"/>
                <a:ext cx="123825" cy="180975"/>
              </a:xfrm>
              <a:custGeom>
                <a:avLst/>
                <a:gdLst/>
                <a:ahLst/>
                <a:cxnLst/>
                <a:rect l="l" t="t" r="r" b="b"/>
                <a:pathLst>
                  <a:path w="123825" h="180975">
                    <a:moveTo>
                      <a:pt x="123825" y="0"/>
                    </a:moveTo>
                    <a:lnTo>
                      <a:pt x="0" y="123825"/>
                    </a:lnTo>
                    <a:lnTo>
                      <a:pt x="76200" y="104775"/>
                    </a:lnTo>
                    <a:lnTo>
                      <a:pt x="104775" y="180975"/>
                    </a:lnTo>
                    <a:lnTo>
                      <a:pt x="123825" y="0"/>
                    </a:lnTo>
                    <a:close/>
                  </a:path>
                </a:pathLst>
              </a:custGeom>
              <a:solidFill>
                <a:srgbClr val="000000"/>
              </a:solidFill>
            </p:spPr>
            <p:txBody>
              <a:bodyPr wrap="square" lIns="0" tIns="0" rIns="0" bIns="0" rtlCol="0"/>
              <a:lstStyle/>
              <a:p>
                <a:endParaRPr b="1">
                  <a:latin typeface="Cambria" pitchFamily="18" charset="0"/>
                  <a:ea typeface="Cambria" pitchFamily="18" charset="0"/>
                </a:endParaRPr>
              </a:p>
            </p:txBody>
          </p:sp>
          <p:sp>
            <p:nvSpPr>
              <p:cNvPr id="74" name="object 17"/>
              <p:cNvSpPr/>
              <p:nvPr/>
            </p:nvSpPr>
            <p:spPr>
              <a:xfrm>
                <a:off x="1431131" y="2720975"/>
                <a:ext cx="800100" cy="0"/>
              </a:xfrm>
              <a:custGeom>
                <a:avLst/>
                <a:gdLst/>
                <a:ahLst/>
                <a:cxnLst/>
                <a:rect l="l" t="t" r="r" b="b"/>
                <a:pathLst>
                  <a:path w="800100">
                    <a:moveTo>
                      <a:pt x="0" y="0"/>
                    </a:moveTo>
                    <a:lnTo>
                      <a:pt x="800100" y="0"/>
                    </a:lnTo>
                  </a:path>
                </a:pathLst>
              </a:custGeom>
              <a:ln w="9525">
                <a:solidFill>
                  <a:srgbClr val="000000"/>
                </a:solidFill>
                <a:prstDash val="sysDot"/>
              </a:ln>
            </p:spPr>
            <p:txBody>
              <a:bodyPr wrap="square" lIns="0" tIns="0" rIns="0" bIns="0" rtlCol="0"/>
              <a:lstStyle/>
              <a:p>
                <a:endParaRPr b="1">
                  <a:latin typeface="Cambria" pitchFamily="18" charset="0"/>
                  <a:ea typeface="Cambria" pitchFamily="18" charset="0"/>
                </a:endParaRPr>
              </a:p>
            </p:txBody>
          </p:sp>
          <p:sp>
            <p:nvSpPr>
              <p:cNvPr id="75" name="object 18"/>
              <p:cNvSpPr/>
              <p:nvPr/>
            </p:nvSpPr>
            <p:spPr>
              <a:xfrm>
                <a:off x="1907381" y="3206750"/>
                <a:ext cx="323850" cy="400050"/>
              </a:xfrm>
              <a:custGeom>
                <a:avLst/>
                <a:gdLst/>
                <a:ahLst/>
                <a:cxnLst/>
                <a:rect l="l" t="t" r="r" b="b"/>
                <a:pathLst>
                  <a:path w="323850" h="400050">
                    <a:moveTo>
                      <a:pt x="0" y="0"/>
                    </a:moveTo>
                    <a:lnTo>
                      <a:pt x="323850" y="238125"/>
                    </a:lnTo>
                  </a:path>
                  <a:path w="323850" h="400050">
                    <a:moveTo>
                      <a:pt x="0" y="400050"/>
                    </a:moveTo>
                    <a:lnTo>
                      <a:pt x="323850" y="238125"/>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54" name="object 19"/>
            <p:cNvSpPr txBox="1"/>
            <p:nvPr/>
          </p:nvSpPr>
          <p:spPr>
            <a:xfrm>
              <a:off x="1354931" y="1930400"/>
              <a:ext cx="466725" cy="228600"/>
            </a:xfrm>
            <a:prstGeom prst="rect">
              <a:avLst/>
            </a:prstGeom>
            <a:ln w="9525">
              <a:solidFill>
                <a:srgbClr val="000000"/>
              </a:solidFill>
            </a:ln>
          </p:spPr>
          <p:txBody>
            <a:bodyPr vert="horz" wrap="square" lIns="0" tIns="0" rIns="0" bIns="0" rtlCol="0">
              <a:spAutoFit/>
            </a:bodyPr>
            <a:lstStyle/>
            <a:p>
              <a:pPr marL="92710">
                <a:lnSpc>
                  <a:spcPts val="1750"/>
                </a:lnSpc>
              </a:pPr>
              <a:r>
                <a:rPr sz="1500" b="1" spc="35" dirty="0">
                  <a:latin typeface="Cambria" pitchFamily="18" charset="0"/>
                  <a:ea typeface="Cambria" pitchFamily="18" charset="0"/>
                  <a:cs typeface="Arial"/>
                </a:rPr>
                <a:t>MS</a:t>
              </a:r>
              <a:endParaRPr sz="1500" b="1">
                <a:latin typeface="Cambria" pitchFamily="18" charset="0"/>
                <a:ea typeface="Cambria" pitchFamily="18" charset="0"/>
                <a:cs typeface="Arial"/>
              </a:endParaRPr>
            </a:p>
          </p:txBody>
        </p:sp>
        <p:sp>
          <p:nvSpPr>
            <p:cNvPr id="55" name="object 20"/>
            <p:cNvSpPr txBox="1"/>
            <p:nvPr/>
          </p:nvSpPr>
          <p:spPr>
            <a:xfrm>
              <a:off x="2002631" y="1930400"/>
              <a:ext cx="466725" cy="228600"/>
            </a:xfrm>
            <a:prstGeom prst="rect">
              <a:avLst/>
            </a:prstGeom>
            <a:ln w="9525">
              <a:solidFill>
                <a:srgbClr val="000000"/>
              </a:solidFill>
            </a:ln>
          </p:spPr>
          <p:txBody>
            <a:bodyPr vert="horz" wrap="square" lIns="0" tIns="0" rIns="0" bIns="0" rtlCol="0">
              <a:spAutoFit/>
            </a:bodyPr>
            <a:lstStyle/>
            <a:p>
              <a:pPr marL="83185">
                <a:lnSpc>
                  <a:spcPts val="1750"/>
                </a:lnSpc>
              </a:pPr>
              <a:r>
                <a:rPr sz="1500" b="1" spc="35" dirty="0">
                  <a:latin typeface="Cambria" pitchFamily="18" charset="0"/>
                  <a:ea typeface="Cambria" pitchFamily="18" charset="0"/>
                  <a:cs typeface="Arial"/>
                </a:rPr>
                <a:t>MS</a:t>
              </a:r>
              <a:endParaRPr sz="1500" b="1">
                <a:latin typeface="Cambria" pitchFamily="18" charset="0"/>
                <a:ea typeface="Cambria" pitchFamily="18" charset="0"/>
                <a:cs typeface="Arial"/>
              </a:endParaRPr>
            </a:p>
          </p:txBody>
        </p:sp>
        <p:sp>
          <p:nvSpPr>
            <p:cNvPr id="56" name="object 21"/>
            <p:cNvSpPr txBox="1"/>
            <p:nvPr/>
          </p:nvSpPr>
          <p:spPr>
            <a:xfrm>
              <a:off x="1380331" y="2597150"/>
              <a:ext cx="1167765" cy="682625"/>
            </a:xfrm>
            <a:prstGeom prst="rect">
              <a:avLst/>
            </a:prstGeom>
          </p:spPr>
          <p:txBody>
            <a:bodyPr vert="horz" wrap="square" lIns="0" tIns="12700" rIns="0" bIns="0" rtlCol="0">
              <a:spAutoFit/>
            </a:bodyPr>
            <a:lstStyle/>
            <a:p>
              <a:pPr marL="50800">
                <a:spcBef>
                  <a:spcPts val="100"/>
                </a:spcBef>
                <a:tabLst>
                  <a:tab pos="876935" algn="l"/>
                </a:tabLst>
              </a:pPr>
              <a:r>
                <a:rPr sz="1500" b="1" dirty="0">
                  <a:latin typeface="Cambria" pitchFamily="18" charset="0"/>
                  <a:ea typeface="Cambria" pitchFamily="18" charset="0"/>
                  <a:cs typeface="Arial"/>
                </a:rPr>
                <a:t> 	</a:t>
              </a:r>
              <a:r>
                <a:rPr sz="1500" b="1" spc="-45" dirty="0">
                  <a:latin typeface="Cambria" pitchFamily="18" charset="0"/>
                  <a:ea typeface="Cambria" pitchFamily="18" charset="0"/>
                  <a:cs typeface="Arial"/>
                </a:rPr>
                <a:t>U</a:t>
              </a:r>
              <a:r>
                <a:rPr sz="1425" b="1" spc="-67" baseline="-26315" dirty="0">
                  <a:latin typeface="Cambria" pitchFamily="18" charset="0"/>
                  <a:ea typeface="Cambria" pitchFamily="18" charset="0"/>
                  <a:cs typeface="Arial"/>
                </a:rPr>
                <a:t>m</a:t>
              </a:r>
              <a:endParaRPr sz="1425" b="1" baseline="-26315">
                <a:latin typeface="Cambria" pitchFamily="18" charset="0"/>
                <a:ea typeface="Cambria" pitchFamily="18" charset="0"/>
                <a:cs typeface="Arial"/>
              </a:endParaRPr>
            </a:p>
            <a:p>
              <a:pPr marL="105410">
                <a:spcBef>
                  <a:spcPts val="1575"/>
                </a:spcBef>
                <a:tabLst>
                  <a:tab pos="772160" algn="l"/>
                </a:tabLst>
              </a:pPr>
              <a:r>
                <a:rPr sz="1500" b="1" spc="-20" dirty="0">
                  <a:latin typeface="Cambria" pitchFamily="18" charset="0"/>
                  <a:ea typeface="Cambria" pitchFamily="18" charset="0"/>
                  <a:cs typeface="Arial"/>
                </a:rPr>
                <a:t>BTS	</a:t>
              </a:r>
              <a:r>
                <a:rPr sz="2250" b="1" baseline="18518" dirty="0">
                  <a:latin typeface="Cambria" pitchFamily="18" charset="0"/>
                  <a:ea typeface="Cambria" pitchFamily="18" charset="0"/>
                  <a:cs typeface="Arial"/>
                </a:rPr>
                <a:t>A</a:t>
              </a:r>
              <a:r>
                <a:rPr sz="1425" b="1" baseline="2923" dirty="0">
                  <a:latin typeface="Cambria" pitchFamily="18" charset="0"/>
                  <a:ea typeface="Cambria" pitchFamily="18" charset="0"/>
                  <a:cs typeface="Arial"/>
                </a:rPr>
                <a:t>bis</a:t>
              </a:r>
              <a:endParaRPr sz="1425" b="1" baseline="2923">
                <a:latin typeface="Cambria" pitchFamily="18" charset="0"/>
                <a:ea typeface="Cambria" pitchFamily="18" charset="0"/>
                <a:cs typeface="Arial"/>
              </a:endParaRPr>
            </a:p>
          </p:txBody>
        </p:sp>
        <p:sp>
          <p:nvSpPr>
            <p:cNvPr id="57" name="object 22"/>
            <p:cNvSpPr txBox="1"/>
            <p:nvPr/>
          </p:nvSpPr>
          <p:spPr>
            <a:xfrm>
              <a:off x="2240756" y="3292475"/>
              <a:ext cx="466725" cy="218008"/>
            </a:xfrm>
            <a:prstGeom prst="rect">
              <a:avLst/>
            </a:prstGeom>
            <a:ln w="9525">
              <a:solidFill>
                <a:srgbClr val="000000"/>
              </a:solidFill>
            </a:ln>
          </p:spPr>
          <p:txBody>
            <a:bodyPr vert="horz" wrap="square" lIns="0" tIns="0" rIns="0" bIns="0" rtlCol="0">
              <a:spAutoFit/>
            </a:bodyPr>
            <a:lstStyle/>
            <a:p>
              <a:pPr marL="26034">
                <a:lnSpc>
                  <a:spcPts val="1675"/>
                </a:lnSpc>
              </a:pPr>
              <a:r>
                <a:rPr sz="1500" b="1" spc="-35" dirty="0">
                  <a:latin typeface="Cambria" pitchFamily="18" charset="0"/>
                  <a:ea typeface="Cambria" pitchFamily="18" charset="0"/>
                  <a:cs typeface="Arial"/>
                </a:rPr>
                <a:t>BSC</a:t>
              </a:r>
              <a:endParaRPr sz="1500" b="1">
                <a:latin typeface="Cambria" pitchFamily="18" charset="0"/>
                <a:ea typeface="Cambria" pitchFamily="18" charset="0"/>
                <a:cs typeface="Arial"/>
              </a:endParaRPr>
            </a:p>
          </p:txBody>
        </p:sp>
        <p:sp>
          <p:nvSpPr>
            <p:cNvPr id="58" name="object 23"/>
            <p:cNvSpPr txBox="1"/>
            <p:nvPr/>
          </p:nvSpPr>
          <p:spPr>
            <a:xfrm>
              <a:off x="3517106" y="3292475"/>
              <a:ext cx="466725" cy="228600"/>
            </a:xfrm>
            <a:prstGeom prst="rect">
              <a:avLst/>
            </a:prstGeom>
            <a:ln w="9525">
              <a:solidFill>
                <a:srgbClr val="000000"/>
              </a:solidFill>
            </a:ln>
          </p:spPr>
          <p:txBody>
            <a:bodyPr vert="horz" wrap="square" lIns="0" tIns="0" rIns="0" bIns="0" rtlCol="0">
              <a:spAutoFit/>
            </a:bodyPr>
            <a:lstStyle/>
            <a:p>
              <a:pPr marL="16510">
                <a:lnSpc>
                  <a:spcPts val="1750"/>
                </a:lnSpc>
              </a:pPr>
              <a:r>
                <a:rPr sz="1500" b="1" spc="-20" dirty="0">
                  <a:latin typeface="Cambria" pitchFamily="18" charset="0"/>
                  <a:ea typeface="Cambria" pitchFamily="18" charset="0"/>
                  <a:cs typeface="Arial"/>
                </a:rPr>
                <a:t>MSC</a:t>
              </a:r>
              <a:endParaRPr sz="1500" b="1">
                <a:latin typeface="Cambria" pitchFamily="18" charset="0"/>
                <a:ea typeface="Cambria" pitchFamily="18" charset="0"/>
                <a:cs typeface="Arial"/>
              </a:endParaRPr>
            </a:p>
          </p:txBody>
        </p:sp>
        <p:sp>
          <p:nvSpPr>
            <p:cNvPr id="59" name="object 24"/>
            <p:cNvSpPr txBox="1"/>
            <p:nvPr/>
          </p:nvSpPr>
          <p:spPr>
            <a:xfrm>
              <a:off x="1440656" y="3454400"/>
              <a:ext cx="466725" cy="219075"/>
            </a:xfrm>
            <a:prstGeom prst="rect">
              <a:avLst/>
            </a:prstGeom>
            <a:ln w="9525">
              <a:solidFill>
                <a:srgbClr val="000000"/>
              </a:solidFill>
            </a:ln>
          </p:spPr>
          <p:txBody>
            <a:bodyPr vert="horz" wrap="square" lIns="0" tIns="0" rIns="0" bIns="0" rtlCol="0">
              <a:spAutoFit/>
            </a:bodyPr>
            <a:lstStyle/>
            <a:p>
              <a:pPr marL="45085">
                <a:lnSpc>
                  <a:spcPts val="1675"/>
                </a:lnSpc>
              </a:pPr>
              <a:r>
                <a:rPr sz="1500" b="1" spc="-25" dirty="0">
                  <a:latin typeface="Cambria" pitchFamily="18" charset="0"/>
                  <a:ea typeface="Cambria" pitchFamily="18" charset="0"/>
                  <a:cs typeface="Arial"/>
                </a:rPr>
                <a:t>BTS</a:t>
              </a:r>
              <a:endParaRPr sz="1500" b="1">
                <a:latin typeface="Cambria" pitchFamily="18" charset="0"/>
                <a:ea typeface="Cambria" pitchFamily="18" charset="0"/>
                <a:cs typeface="Arial"/>
              </a:endParaRPr>
            </a:p>
          </p:txBody>
        </p:sp>
        <p:grpSp>
          <p:nvGrpSpPr>
            <p:cNvPr id="60" name="object 25"/>
            <p:cNvGrpSpPr/>
            <p:nvPr/>
          </p:nvGrpSpPr>
          <p:grpSpPr>
            <a:xfrm>
              <a:off x="1202531" y="4324350"/>
              <a:ext cx="1581150" cy="1673225"/>
              <a:chOff x="1202531" y="4324350"/>
              <a:chExt cx="1581150" cy="1673225"/>
            </a:xfrm>
          </p:grpSpPr>
          <p:sp>
            <p:nvSpPr>
              <p:cNvPr id="68" name="object 26"/>
              <p:cNvSpPr/>
              <p:nvPr/>
            </p:nvSpPr>
            <p:spPr>
              <a:xfrm>
                <a:off x="1202531" y="4806950"/>
                <a:ext cx="1581150" cy="1190625"/>
              </a:xfrm>
              <a:custGeom>
                <a:avLst/>
                <a:gdLst/>
                <a:ahLst/>
                <a:cxnLst/>
                <a:rect l="l" t="t" r="r" b="b"/>
                <a:pathLst>
                  <a:path w="1581150" h="1190625">
                    <a:moveTo>
                      <a:pt x="1581150" y="600075"/>
                    </a:moveTo>
                    <a:lnTo>
                      <a:pt x="1579333" y="558764"/>
                    </a:lnTo>
                    <a:lnTo>
                      <a:pt x="1573962" y="518236"/>
                    </a:lnTo>
                    <a:lnTo>
                      <a:pt x="1565150" y="478575"/>
                    </a:lnTo>
                    <a:lnTo>
                      <a:pt x="1553015" y="439869"/>
                    </a:lnTo>
                    <a:lnTo>
                      <a:pt x="1537672" y="402205"/>
                    </a:lnTo>
                    <a:lnTo>
                      <a:pt x="1519237" y="365670"/>
                    </a:lnTo>
                    <a:lnTo>
                      <a:pt x="1497825" y="330350"/>
                    </a:lnTo>
                    <a:lnTo>
                      <a:pt x="1473552" y="296333"/>
                    </a:lnTo>
                    <a:lnTo>
                      <a:pt x="1446534" y="263704"/>
                    </a:lnTo>
                    <a:lnTo>
                      <a:pt x="1416887" y="232552"/>
                    </a:lnTo>
                    <a:lnTo>
                      <a:pt x="1384727" y="202962"/>
                    </a:lnTo>
                    <a:lnTo>
                      <a:pt x="1350168" y="175021"/>
                    </a:lnTo>
                    <a:lnTo>
                      <a:pt x="1313328" y="148817"/>
                    </a:lnTo>
                    <a:lnTo>
                      <a:pt x="1274321" y="124436"/>
                    </a:lnTo>
                    <a:lnTo>
                      <a:pt x="1233264" y="101965"/>
                    </a:lnTo>
                    <a:lnTo>
                      <a:pt x="1190272" y="81491"/>
                    </a:lnTo>
                    <a:lnTo>
                      <a:pt x="1145461" y="63101"/>
                    </a:lnTo>
                    <a:lnTo>
                      <a:pt x="1098946" y="46880"/>
                    </a:lnTo>
                    <a:lnTo>
                      <a:pt x="1050845" y="32917"/>
                    </a:lnTo>
                    <a:lnTo>
                      <a:pt x="1001271" y="21298"/>
                    </a:lnTo>
                    <a:lnTo>
                      <a:pt x="950341" y="12110"/>
                    </a:lnTo>
                    <a:lnTo>
                      <a:pt x="898172" y="5440"/>
                    </a:lnTo>
                    <a:lnTo>
                      <a:pt x="844877" y="1374"/>
                    </a:lnTo>
                    <a:lnTo>
                      <a:pt x="790575" y="0"/>
                    </a:lnTo>
                    <a:lnTo>
                      <a:pt x="736272" y="1374"/>
                    </a:lnTo>
                    <a:lnTo>
                      <a:pt x="682977" y="5440"/>
                    </a:lnTo>
                    <a:lnTo>
                      <a:pt x="630808" y="12110"/>
                    </a:lnTo>
                    <a:lnTo>
                      <a:pt x="579878" y="21298"/>
                    </a:lnTo>
                    <a:lnTo>
                      <a:pt x="530304" y="32917"/>
                    </a:lnTo>
                    <a:lnTo>
                      <a:pt x="482203" y="46880"/>
                    </a:lnTo>
                    <a:lnTo>
                      <a:pt x="435688" y="63101"/>
                    </a:lnTo>
                    <a:lnTo>
                      <a:pt x="390877" y="81491"/>
                    </a:lnTo>
                    <a:lnTo>
                      <a:pt x="347885" y="101965"/>
                    </a:lnTo>
                    <a:lnTo>
                      <a:pt x="306828" y="124436"/>
                    </a:lnTo>
                    <a:lnTo>
                      <a:pt x="267821" y="148817"/>
                    </a:lnTo>
                    <a:lnTo>
                      <a:pt x="230981" y="175021"/>
                    </a:lnTo>
                    <a:lnTo>
                      <a:pt x="196422" y="202962"/>
                    </a:lnTo>
                    <a:lnTo>
                      <a:pt x="164262" y="232552"/>
                    </a:lnTo>
                    <a:lnTo>
                      <a:pt x="134615" y="263704"/>
                    </a:lnTo>
                    <a:lnTo>
                      <a:pt x="107597" y="296333"/>
                    </a:lnTo>
                    <a:lnTo>
                      <a:pt x="83324" y="330350"/>
                    </a:lnTo>
                    <a:lnTo>
                      <a:pt x="61912" y="365670"/>
                    </a:lnTo>
                    <a:lnTo>
                      <a:pt x="43477" y="402205"/>
                    </a:lnTo>
                    <a:lnTo>
                      <a:pt x="28134" y="439869"/>
                    </a:lnTo>
                    <a:lnTo>
                      <a:pt x="15999" y="478575"/>
                    </a:lnTo>
                    <a:lnTo>
                      <a:pt x="7187" y="518236"/>
                    </a:lnTo>
                    <a:lnTo>
                      <a:pt x="1816" y="558764"/>
                    </a:lnTo>
                    <a:lnTo>
                      <a:pt x="0" y="600075"/>
                    </a:lnTo>
                    <a:lnTo>
                      <a:pt x="1816" y="640243"/>
                    </a:lnTo>
                    <a:lnTo>
                      <a:pt x="7187" y="679725"/>
                    </a:lnTo>
                    <a:lnTo>
                      <a:pt x="15999" y="718430"/>
                    </a:lnTo>
                    <a:lnTo>
                      <a:pt x="28134" y="756267"/>
                    </a:lnTo>
                    <a:lnTo>
                      <a:pt x="43477" y="793145"/>
                    </a:lnTo>
                    <a:lnTo>
                      <a:pt x="61912" y="828972"/>
                    </a:lnTo>
                    <a:lnTo>
                      <a:pt x="83324" y="863659"/>
                    </a:lnTo>
                    <a:lnTo>
                      <a:pt x="107597" y="897113"/>
                    </a:lnTo>
                    <a:lnTo>
                      <a:pt x="134615" y="929245"/>
                    </a:lnTo>
                    <a:lnTo>
                      <a:pt x="164262" y="959963"/>
                    </a:lnTo>
                    <a:lnTo>
                      <a:pt x="196422" y="989176"/>
                    </a:lnTo>
                    <a:lnTo>
                      <a:pt x="230981" y="1016793"/>
                    </a:lnTo>
                    <a:lnTo>
                      <a:pt x="267821" y="1042724"/>
                    </a:lnTo>
                    <a:lnTo>
                      <a:pt x="306828" y="1066877"/>
                    </a:lnTo>
                    <a:lnTo>
                      <a:pt x="347885" y="1089161"/>
                    </a:lnTo>
                    <a:lnTo>
                      <a:pt x="390877" y="1109486"/>
                    </a:lnTo>
                    <a:lnTo>
                      <a:pt x="435688" y="1127760"/>
                    </a:lnTo>
                    <a:lnTo>
                      <a:pt x="482203" y="1143892"/>
                    </a:lnTo>
                    <a:lnTo>
                      <a:pt x="530304" y="1157793"/>
                    </a:lnTo>
                    <a:lnTo>
                      <a:pt x="579878" y="1169370"/>
                    </a:lnTo>
                    <a:lnTo>
                      <a:pt x="630808" y="1178532"/>
                    </a:lnTo>
                    <a:lnTo>
                      <a:pt x="682977" y="1185190"/>
                    </a:lnTo>
                    <a:lnTo>
                      <a:pt x="736272" y="1189251"/>
                    </a:lnTo>
                    <a:lnTo>
                      <a:pt x="790575" y="1190625"/>
                    </a:lnTo>
                    <a:lnTo>
                      <a:pt x="844877" y="1189251"/>
                    </a:lnTo>
                    <a:lnTo>
                      <a:pt x="898172" y="1185190"/>
                    </a:lnTo>
                    <a:lnTo>
                      <a:pt x="950341" y="1178532"/>
                    </a:lnTo>
                    <a:lnTo>
                      <a:pt x="1001271" y="1169370"/>
                    </a:lnTo>
                    <a:lnTo>
                      <a:pt x="1050845" y="1157793"/>
                    </a:lnTo>
                    <a:lnTo>
                      <a:pt x="1098946" y="1143892"/>
                    </a:lnTo>
                    <a:lnTo>
                      <a:pt x="1145461" y="1127760"/>
                    </a:lnTo>
                    <a:lnTo>
                      <a:pt x="1190272" y="1109486"/>
                    </a:lnTo>
                    <a:lnTo>
                      <a:pt x="1233264" y="1089161"/>
                    </a:lnTo>
                    <a:lnTo>
                      <a:pt x="1274321" y="1066877"/>
                    </a:lnTo>
                    <a:lnTo>
                      <a:pt x="1313328" y="1042724"/>
                    </a:lnTo>
                    <a:lnTo>
                      <a:pt x="1350168" y="1016793"/>
                    </a:lnTo>
                    <a:lnTo>
                      <a:pt x="1384727" y="989176"/>
                    </a:lnTo>
                    <a:lnTo>
                      <a:pt x="1416887" y="959963"/>
                    </a:lnTo>
                    <a:lnTo>
                      <a:pt x="1446534" y="929245"/>
                    </a:lnTo>
                    <a:lnTo>
                      <a:pt x="1473552" y="897113"/>
                    </a:lnTo>
                    <a:lnTo>
                      <a:pt x="1497825" y="863659"/>
                    </a:lnTo>
                    <a:lnTo>
                      <a:pt x="1519237" y="828972"/>
                    </a:lnTo>
                    <a:lnTo>
                      <a:pt x="1537672" y="793145"/>
                    </a:lnTo>
                    <a:lnTo>
                      <a:pt x="1553015" y="756267"/>
                    </a:lnTo>
                    <a:lnTo>
                      <a:pt x="1565150" y="718430"/>
                    </a:lnTo>
                    <a:lnTo>
                      <a:pt x="1573962" y="679725"/>
                    </a:lnTo>
                    <a:lnTo>
                      <a:pt x="1579333" y="640243"/>
                    </a:lnTo>
                    <a:lnTo>
                      <a:pt x="1581150" y="600075"/>
                    </a:lnTo>
                    <a:close/>
                  </a:path>
                </a:pathLst>
              </a:custGeom>
              <a:ln w="9525">
                <a:solidFill>
                  <a:srgbClr val="000000"/>
                </a:solidFill>
                <a:prstDash val="sysDash"/>
              </a:ln>
            </p:spPr>
            <p:txBody>
              <a:bodyPr wrap="square" lIns="0" tIns="0" rIns="0" bIns="0" rtlCol="0"/>
              <a:lstStyle/>
              <a:p>
                <a:endParaRPr b="1">
                  <a:latin typeface="Cambria" pitchFamily="18" charset="0"/>
                  <a:ea typeface="Cambria" pitchFamily="18" charset="0"/>
                </a:endParaRPr>
              </a:p>
            </p:txBody>
          </p:sp>
          <p:sp>
            <p:nvSpPr>
              <p:cNvPr id="69" name="object 27"/>
              <p:cNvSpPr/>
              <p:nvPr/>
            </p:nvSpPr>
            <p:spPr>
              <a:xfrm>
                <a:off x="1669256" y="4397375"/>
                <a:ext cx="247650" cy="638175"/>
              </a:xfrm>
              <a:custGeom>
                <a:avLst/>
                <a:gdLst/>
                <a:ahLst/>
                <a:cxnLst/>
                <a:rect l="l" t="t" r="r" b="b"/>
                <a:pathLst>
                  <a:path w="247650" h="638175">
                    <a:moveTo>
                      <a:pt x="0" y="638175"/>
                    </a:moveTo>
                    <a:lnTo>
                      <a:pt x="219075" y="276225"/>
                    </a:lnTo>
                  </a:path>
                  <a:path w="247650" h="638175">
                    <a:moveTo>
                      <a:pt x="219075" y="276225"/>
                    </a:moveTo>
                    <a:lnTo>
                      <a:pt x="0" y="514350"/>
                    </a:lnTo>
                  </a:path>
                  <a:path w="247650" h="638175">
                    <a:moveTo>
                      <a:pt x="0" y="495300"/>
                    </a:moveTo>
                    <a:lnTo>
                      <a:pt x="247650" y="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sp>
            <p:nvSpPr>
              <p:cNvPr id="70" name="object 28"/>
              <p:cNvSpPr/>
              <p:nvPr/>
            </p:nvSpPr>
            <p:spPr>
              <a:xfrm>
                <a:off x="1838325" y="4324350"/>
                <a:ext cx="123825" cy="180975"/>
              </a:xfrm>
              <a:custGeom>
                <a:avLst/>
                <a:gdLst/>
                <a:ahLst/>
                <a:cxnLst/>
                <a:rect l="l" t="t" r="r" b="b"/>
                <a:pathLst>
                  <a:path w="123825" h="180975">
                    <a:moveTo>
                      <a:pt x="123825" y="0"/>
                    </a:moveTo>
                    <a:lnTo>
                      <a:pt x="0" y="123825"/>
                    </a:lnTo>
                    <a:lnTo>
                      <a:pt x="76200" y="104775"/>
                    </a:lnTo>
                    <a:lnTo>
                      <a:pt x="104775" y="180975"/>
                    </a:lnTo>
                    <a:lnTo>
                      <a:pt x="123825" y="0"/>
                    </a:lnTo>
                    <a:close/>
                  </a:path>
                </a:pathLst>
              </a:custGeom>
              <a:solidFill>
                <a:srgbClr val="000000"/>
              </a:solidFill>
            </p:spPr>
            <p:txBody>
              <a:bodyPr wrap="square" lIns="0" tIns="0" rIns="0" bIns="0" rtlCol="0"/>
              <a:lstStyle/>
              <a:p>
                <a:endParaRPr b="1">
                  <a:latin typeface="Cambria" pitchFamily="18" charset="0"/>
                  <a:ea typeface="Cambria" pitchFamily="18" charset="0"/>
                </a:endParaRPr>
              </a:p>
            </p:txBody>
          </p:sp>
          <p:sp>
            <p:nvSpPr>
              <p:cNvPr id="71" name="object 29"/>
              <p:cNvSpPr/>
              <p:nvPr/>
            </p:nvSpPr>
            <p:spPr>
              <a:xfrm>
                <a:off x="1907381" y="5207000"/>
                <a:ext cx="323850" cy="400050"/>
              </a:xfrm>
              <a:custGeom>
                <a:avLst/>
                <a:gdLst/>
                <a:ahLst/>
                <a:cxnLst/>
                <a:rect l="l" t="t" r="r" b="b"/>
                <a:pathLst>
                  <a:path w="323850" h="400050">
                    <a:moveTo>
                      <a:pt x="0" y="0"/>
                    </a:moveTo>
                    <a:lnTo>
                      <a:pt x="323850" y="238125"/>
                    </a:lnTo>
                  </a:path>
                  <a:path w="323850" h="400050">
                    <a:moveTo>
                      <a:pt x="0" y="400050"/>
                    </a:moveTo>
                    <a:lnTo>
                      <a:pt x="323850" y="238125"/>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61" name="object 30"/>
            <p:cNvSpPr txBox="1"/>
            <p:nvPr/>
          </p:nvSpPr>
          <p:spPr>
            <a:xfrm>
              <a:off x="1440656" y="5054600"/>
              <a:ext cx="466725" cy="218008"/>
            </a:xfrm>
            <a:prstGeom prst="rect">
              <a:avLst/>
            </a:prstGeom>
            <a:ln w="9525">
              <a:solidFill>
                <a:srgbClr val="000000"/>
              </a:solidFill>
            </a:ln>
          </p:spPr>
          <p:txBody>
            <a:bodyPr vert="horz" wrap="square" lIns="0" tIns="0" rIns="0" bIns="0" rtlCol="0">
              <a:spAutoFit/>
            </a:bodyPr>
            <a:lstStyle/>
            <a:p>
              <a:pPr marL="45085">
                <a:lnSpc>
                  <a:spcPts val="1675"/>
                </a:lnSpc>
              </a:pPr>
              <a:r>
                <a:rPr sz="1500" b="1" spc="-25" dirty="0">
                  <a:latin typeface="Cambria" pitchFamily="18" charset="0"/>
                  <a:ea typeface="Cambria" pitchFamily="18" charset="0"/>
                  <a:cs typeface="Arial"/>
                </a:rPr>
                <a:t>BTS</a:t>
              </a:r>
              <a:endParaRPr sz="1500" b="1">
                <a:latin typeface="Cambria" pitchFamily="18" charset="0"/>
                <a:ea typeface="Cambria" pitchFamily="18" charset="0"/>
                <a:cs typeface="Arial"/>
              </a:endParaRPr>
            </a:p>
          </p:txBody>
        </p:sp>
        <p:sp>
          <p:nvSpPr>
            <p:cNvPr id="62" name="object 31"/>
            <p:cNvSpPr txBox="1"/>
            <p:nvPr/>
          </p:nvSpPr>
          <p:spPr>
            <a:xfrm>
              <a:off x="2240756" y="5292725"/>
              <a:ext cx="466725" cy="228600"/>
            </a:xfrm>
            <a:prstGeom prst="rect">
              <a:avLst/>
            </a:prstGeom>
            <a:ln w="9525">
              <a:solidFill>
                <a:srgbClr val="000000"/>
              </a:solidFill>
            </a:ln>
          </p:spPr>
          <p:txBody>
            <a:bodyPr vert="horz" wrap="square" lIns="0" tIns="0" rIns="0" bIns="0" rtlCol="0">
              <a:spAutoFit/>
            </a:bodyPr>
            <a:lstStyle/>
            <a:p>
              <a:pPr marL="26034">
                <a:lnSpc>
                  <a:spcPts val="1750"/>
                </a:lnSpc>
              </a:pPr>
              <a:r>
                <a:rPr sz="1500" b="1" spc="-35" dirty="0">
                  <a:latin typeface="Cambria" pitchFamily="18" charset="0"/>
                  <a:ea typeface="Cambria" pitchFamily="18" charset="0"/>
                  <a:cs typeface="Arial"/>
                </a:rPr>
                <a:t>BSC</a:t>
              </a:r>
              <a:endParaRPr sz="1500" b="1">
                <a:latin typeface="Cambria" pitchFamily="18" charset="0"/>
                <a:ea typeface="Cambria" pitchFamily="18" charset="0"/>
                <a:cs typeface="Arial"/>
              </a:endParaRPr>
            </a:p>
          </p:txBody>
        </p:sp>
        <p:sp>
          <p:nvSpPr>
            <p:cNvPr id="63" name="object 32"/>
            <p:cNvSpPr txBox="1"/>
            <p:nvPr/>
          </p:nvSpPr>
          <p:spPr>
            <a:xfrm>
              <a:off x="1440656" y="5454650"/>
              <a:ext cx="466725" cy="218008"/>
            </a:xfrm>
            <a:prstGeom prst="rect">
              <a:avLst/>
            </a:prstGeom>
            <a:ln w="9525">
              <a:solidFill>
                <a:srgbClr val="000000"/>
              </a:solidFill>
            </a:ln>
          </p:spPr>
          <p:txBody>
            <a:bodyPr vert="horz" wrap="square" lIns="0" tIns="0" rIns="0" bIns="0" rtlCol="0">
              <a:spAutoFit/>
            </a:bodyPr>
            <a:lstStyle/>
            <a:p>
              <a:pPr marL="45085">
                <a:lnSpc>
                  <a:spcPts val="1675"/>
                </a:lnSpc>
              </a:pPr>
              <a:r>
                <a:rPr sz="1500" b="1" spc="-25" dirty="0">
                  <a:latin typeface="Cambria" pitchFamily="18" charset="0"/>
                  <a:ea typeface="Cambria" pitchFamily="18" charset="0"/>
                  <a:cs typeface="Arial"/>
                </a:rPr>
                <a:t>BTS</a:t>
              </a:r>
              <a:endParaRPr sz="1500" b="1">
                <a:latin typeface="Cambria" pitchFamily="18" charset="0"/>
                <a:ea typeface="Cambria" pitchFamily="18" charset="0"/>
                <a:cs typeface="Arial"/>
              </a:endParaRPr>
            </a:p>
          </p:txBody>
        </p:sp>
        <p:grpSp>
          <p:nvGrpSpPr>
            <p:cNvPr id="64" name="object 33"/>
            <p:cNvGrpSpPr/>
            <p:nvPr/>
          </p:nvGrpSpPr>
          <p:grpSpPr>
            <a:xfrm>
              <a:off x="1993106" y="3206750"/>
              <a:ext cx="1524000" cy="2162175"/>
              <a:chOff x="1993106" y="3206750"/>
              <a:chExt cx="1524000" cy="2162175"/>
            </a:xfrm>
          </p:grpSpPr>
          <p:sp>
            <p:nvSpPr>
              <p:cNvPr id="66" name="object 34"/>
              <p:cNvSpPr/>
              <p:nvPr/>
            </p:nvSpPr>
            <p:spPr>
              <a:xfrm>
                <a:off x="1993106" y="3206750"/>
                <a:ext cx="161925" cy="238125"/>
              </a:xfrm>
              <a:custGeom>
                <a:avLst/>
                <a:gdLst/>
                <a:ahLst/>
                <a:cxnLst/>
                <a:rect l="l" t="t" r="r" b="b"/>
                <a:pathLst>
                  <a:path w="161925" h="238125">
                    <a:moveTo>
                      <a:pt x="0" y="238125"/>
                    </a:moveTo>
                    <a:lnTo>
                      <a:pt x="161925" y="0"/>
                    </a:lnTo>
                  </a:path>
                </a:pathLst>
              </a:custGeom>
              <a:ln w="9525">
                <a:solidFill>
                  <a:srgbClr val="000000"/>
                </a:solidFill>
                <a:prstDash val="sysDot"/>
              </a:ln>
            </p:spPr>
            <p:txBody>
              <a:bodyPr wrap="square" lIns="0" tIns="0" rIns="0" bIns="0" rtlCol="0"/>
              <a:lstStyle/>
              <a:p>
                <a:endParaRPr b="1">
                  <a:latin typeface="Cambria" pitchFamily="18" charset="0"/>
                  <a:ea typeface="Cambria" pitchFamily="18" charset="0"/>
                </a:endParaRPr>
              </a:p>
            </p:txBody>
          </p:sp>
          <p:sp>
            <p:nvSpPr>
              <p:cNvPr id="67" name="object 35"/>
              <p:cNvSpPr/>
              <p:nvPr/>
            </p:nvSpPr>
            <p:spPr>
              <a:xfrm>
                <a:off x="2717006" y="3444875"/>
                <a:ext cx="800100" cy="1924050"/>
              </a:xfrm>
              <a:custGeom>
                <a:avLst/>
                <a:gdLst/>
                <a:ahLst/>
                <a:cxnLst/>
                <a:rect l="l" t="t" r="r" b="b"/>
                <a:pathLst>
                  <a:path w="800100" h="1924050">
                    <a:moveTo>
                      <a:pt x="0" y="0"/>
                    </a:moveTo>
                    <a:lnTo>
                      <a:pt x="800100" y="0"/>
                    </a:lnTo>
                  </a:path>
                  <a:path w="800100" h="1924050">
                    <a:moveTo>
                      <a:pt x="0" y="1924050"/>
                    </a:moveTo>
                    <a:lnTo>
                      <a:pt x="800100" y="1924050"/>
                    </a:lnTo>
                  </a:path>
                </a:pathLst>
              </a:custGeom>
              <a:ln w="9525">
                <a:solidFill>
                  <a:srgbClr val="000000"/>
                </a:solidFill>
              </a:ln>
            </p:spPr>
            <p:txBody>
              <a:bodyPr wrap="square" lIns="0" tIns="0" rIns="0" bIns="0" rtlCol="0"/>
              <a:lstStyle/>
              <a:p>
                <a:endParaRPr b="1">
                  <a:latin typeface="Cambria" pitchFamily="18" charset="0"/>
                  <a:ea typeface="Cambria" pitchFamily="18" charset="0"/>
                </a:endParaRPr>
              </a:p>
            </p:txBody>
          </p:sp>
        </p:grpSp>
        <p:sp>
          <p:nvSpPr>
            <p:cNvPr id="65" name="object 36"/>
            <p:cNvSpPr txBox="1"/>
            <p:nvPr/>
          </p:nvSpPr>
          <p:spPr>
            <a:xfrm>
              <a:off x="3517106" y="5216525"/>
              <a:ext cx="466725" cy="219075"/>
            </a:xfrm>
            <a:prstGeom prst="rect">
              <a:avLst/>
            </a:prstGeom>
            <a:ln w="9525">
              <a:solidFill>
                <a:srgbClr val="000000"/>
              </a:solidFill>
            </a:ln>
          </p:spPr>
          <p:txBody>
            <a:bodyPr vert="horz" wrap="square" lIns="0" tIns="0" rIns="0" bIns="0" rtlCol="0">
              <a:spAutoFit/>
            </a:bodyPr>
            <a:lstStyle/>
            <a:p>
              <a:pPr marL="16510">
                <a:lnSpc>
                  <a:spcPts val="1675"/>
                </a:lnSpc>
              </a:pPr>
              <a:r>
                <a:rPr sz="1500" b="1" spc="-20" dirty="0">
                  <a:latin typeface="Cambria" pitchFamily="18" charset="0"/>
                  <a:ea typeface="Cambria" pitchFamily="18" charset="0"/>
                  <a:cs typeface="Arial"/>
                </a:rPr>
                <a:t>MSC</a:t>
              </a:r>
              <a:endParaRPr sz="1500" b="1">
                <a:latin typeface="Cambria" pitchFamily="18" charset="0"/>
                <a:ea typeface="Cambria" pitchFamily="18" charset="0"/>
                <a:cs typeface="Arial"/>
              </a:endParaRPr>
            </a:p>
          </p:txBody>
        </p:sp>
      </p:grpSp>
    </p:spTree>
    <p:extLst>
      <p:ext uri="{BB962C8B-B14F-4D97-AF65-F5344CB8AC3E}">
        <p14:creationId xmlns:p14="http://schemas.microsoft.com/office/powerpoint/2010/main" val="29726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2000"/>
                                        <p:tgtEl>
                                          <p:spTgt spid="4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xEl>
                                              <p:pRg st="1" end="1"/>
                                            </p:txEl>
                                          </p:spTgt>
                                        </p:tgtEl>
                                        <p:attrNameLst>
                                          <p:attrName>style.visibility</p:attrName>
                                        </p:attrNameLst>
                                      </p:cBhvr>
                                      <p:to>
                                        <p:strVal val="visible"/>
                                      </p:to>
                                    </p:set>
                                    <p:animEffect transition="in" filter="fade">
                                      <p:cBhvr>
                                        <p:cTn id="10" dur="2000"/>
                                        <p:tgtEl>
                                          <p:spTgt spid="4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animEffect transition="in" filter="fade">
                                      <p:cBhvr>
                                        <p:cTn id="13" dur="2000"/>
                                        <p:tgtEl>
                                          <p:spTgt spid="4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5">
                                            <p:txEl>
                                              <p:pRg st="0" end="0"/>
                                            </p:txEl>
                                          </p:spTgt>
                                        </p:tgtEl>
                                        <p:attrNameLst>
                                          <p:attrName>style.visibility</p:attrName>
                                        </p:attrNameLst>
                                      </p:cBhvr>
                                      <p:to>
                                        <p:strVal val="visible"/>
                                      </p:to>
                                    </p:set>
                                    <p:animEffect transition="in" filter="fade">
                                      <p:cBhvr>
                                        <p:cTn id="18" dur="2000"/>
                                        <p:tgtEl>
                                          <p:spTgt spid="4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animEffect transition="in" filter="fade">
                                      <p:cBhvr>
                                        <p:cTn id="21" dur="2000"/>
                                        <p:tgtEl>
                                          <p:spTgt spid="4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xEl>
                                              <p:pRg st="2" end="2"/>
                                            </p:txEl>
                                          </p:spTgt>
                                        </p:tgtEl>
                                        <p:attrNameLst>
                                          <p:attrName>style.visibility</p:attrName>
                                        </p:attrNameLst>
                                      </p:cBhvr>
                                      <p:to>
                                        <p:strVal val="visible"/>
                                      </p:to>
                                    </p:set>
                                    <p:animEffect transition="in" filter="fade">
                                      <p:cBhvr>
                                        <p:cTn id="24" dur="2000"/>
                                        <p:tgtEl>
                                          <p:spTgt spid="4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xEl>
                                              <p:pRg st="0" end="0"/>
                                            </p:txEl>
                                          </p:spTgt>
                                        </p:tgtEl>
                                        <p:attrNameLst>
                                          <p:attrName>style.visibility</p:attrName>
                                        </p:attrNameLst>
                                      </p:cBhvr>
                                      <p:to>
                                        <p:strVal val="visible"/>
                                      </p:to>
                                    </p:set>
                                    <p:animEffect transition="in" filter="fade">
                                      <p:cBhvr>
                                        <p:cTn id="29" dur="2000"/>
                                        <p:tgtEl>
                                          <p:spTgt spid="46">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xEl>
                                              <p:pRg st="1" end="1"/>
                                            </p:txEl>
                                          </p:spTgt>
                                        </p:tgtEl>
                                        <p:attrNameLst>
                                          <p:attrName>style.visibility</p:attrName>
                                        </p:attrNameLst>
                                      </p:cBhvr>
                                      <p:to>
                                        <p:strVal val="visible"/>
                                      </p:to>
                                    </p:set>
                                    <p:animEffect transition="in" filter="fade">
                                      <p:cBhvr>
                                        <p:cTn id="32" dur="2000"/>
                                        <p:tgtEl>
                                          <p:spTgt spid="46">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xEl>
                                              <p:pRg st="2" end="2"/>
                                            </p:txEl>
                                          </p:spTgt>
                                        </p:tgtEl>
                                        <p:attrNameLst>
                                          <p:attrName>style.visibility</p:attrName>
                                        </p:attrNameLst>
                                      </p:cBhvr>
                                      <p:to>
                                        <p:strVal val="visible"/>
                                      </p:to>
                                    </p:set>
                                    <p:animEffect transition="in" filter="fade">
                                      <p:cBhvr>
                                        <p:cTn id="35" dur="2000"/>
                                        <p:tgtEl>
                                          <p:spTgt spid="46">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xEl>
                                              <p:pRg st="3" end="3"/>
                                            </p:txEl>
                                          </p:spTgt>
                                        </p:tgtEl>
                                        <p:attrNameLst>
                                          <p:attrName>style.visibility</p:attrName>
                                        </p:attrNameLst>
                                      </p:cBhvr>
                                      <p:to>
                                        <p:strVal val="visible"/>
                                      </p:to>
                                    </p:set>
                                    <p:animEffect transition="in" filter="fade">
                                      <p:cBhvr>
                                        <p:cTn id="38" dur="2000"/>
                                        <p:tgtEl>
                                          <p:spTgt spid="46">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
                                            <p:txEl>
                                              <p:pRg st="4" end="4"/>
                                            </p:txEl>
                                          </p:spTgt>
                                        </p:tgtEl>
                                        <p:attrNameLst>
                                          <p:attrName>style.visibility</p:attrName>
                                        </p:attrNameLst>
                                      </p:cBhvr>
                                      <p:to>
                                        <p:strVal val="visible"/>
                                      </p:to>
                                    </p:set>
                                    <p:animEffect transition="in" filter="fade">
                                      <p:cBhvr>
                                        <p:cTn id="41" dur="2000"/>
                                        <p:tgtEl>
                                          <p:spTgt spid="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P spid="45" grpId="0" build="p"/>
      <p:bldP spid="4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3"/>
          <p:cNvSpPr txBox="1">
            <a:spLocks/>
          </p:cNvSpPr>
          <p:nvPr/>
        </p:nvSpPr>
        <p:spPr>
          <a:xfrm>
            <a:off x="4114801" y="152410"/>
            <a:ext cx="3549651" cy="505267"/>
          </a:xfrm>
          <a:prstGeom prst="rect">
            <a:avLst/>
          </a:prstGeom>
        </p:spPr>
        <p:txBody>
          <a:bodyPr vert="horz" wrap="square" lIns="0" tIns="12700" rIns="0" bIns="0" rtlCol="0">
            <a:spAutoFit/>
          </a:bodyPr>
          <a:lstStyle/>
          <a:p>
            <a:pPr marL="12700" algn="ctr" rtl="0">
              <a:spcBef>
                <a:spcPts val="100"/>
              </a:spcBef>
              <a:defRPr/>
            </a:pPr>
            <a:r>
              <a:rPr lang="en-US" sz="3200" b="1" kern="1200" spc="-15" dirty="0">
                <a:solidFill>
                  <a:srgbClr val="C00000"/>
                </a:solidFill>
                <a:latin typeface="Cambria" pitchFamily="18" charset="0"/>
                <a:ea typeface="Cambria" pitchFamily="18" charset="0"/>
                <a:cs typeface="Arial"/>
              </a:rPr>
              <a:t>Radio</a:t>
            </a:r>
            <a:r>
              <a:rPr lang="en-US" sz="3200" b="1" kern="1200" spc="-125" dirty="0">
                <a:solidFill>
                  <a:srgbClr val="C00000"/>
                </a:solidFill>
                <a:latin typeface="Cambria" pitchFamily="18" charset="0"/>
                <a:ea typeface="Cambria" pitchFamily="18" charset="0"/>
                <a:cs typeface="Arial"/>
              </a:rPr>
              <a:t> </a:t>
            </a:r>
            <a:r>
              <a:rPr lang="en-US" sz="3200" b="1" kern="1200" spc="-15" dirty="0">
                <a:solidFill>
                  <a:srgbClr val="C00000"/>
                </a:solidFill>
                <a:latin typeface="Cambria" pitchFamily="18" charset="0"/>
                <a:ea typeface="Cambria" pitchFamily="18" charset="0"/>
                <a:cs typeface="Arial"/>
              </a:rPr>
              <a:t>subsystem</a:t>
            </a:r>
            <a:endParaRPr lang="en-US" sz="3200" b="1" kern="1200" dirty="0">
              <a:solidFill>
                <a:srgbClr val="C00000"/>
              </a:solidFill>
              <a:latin typeface="Cambria" pitchFamily="18" charset="0"/>
              <a:ea typeface="Cambria" pitchFamily="18" charset="0"/>
              <a:cs typeface="Arial"/>
            </a:endParaRPr>
          </a:p>
        </p:txBody>
      </p:sp>
      <p:sp>
        <p:nvSpPr>
          <p:cNvPr id="25" name="Rectangle 24"/>
          <p:cNvSpPr/>
          <p:nvPr/>
        </p:nvSpPr>
        <p:spPr>
          <a:xfrm>
            <a:off x="72501" y="990601"/>
            <a:ext cx="7242699" cy="4302716"/>
          </a:xfrm>
          <a:prstGeom prst="rect">
            <a:avLst/>
          </a:prstGeom>
        </p:spPr>
        <p:txBody>
          <a:bodyPr wrap="square">
            <a:spAutoFit/>
          </a:bodyPr>
          <a:lstStyle/>
          <a:p>
            <a:pPr marL="836613" lvl="1" indent="-379413" defTabSz="1014413">
              <a:spcBef>
                <a:spcPct val="20000"/>
              </a:spcBef>
              <a:buClr>
                <a:schemeClr val="tx1"/>
              </a:buClr>
              <a:buFont typeface="Wingdings 2"/>
              <a:buChar char=""/>
              <a:defRPr/>
            </a:pPr>
            <a:r>
              <a:rPr lang="en-US" sz="2400" b="1" dirty="0">
                <a:latin typeface="Cambria" pitchFamily="18" charset="0"/>
                <a:ea typeface="Cambria" pitchFamily="18" charset="0"/>
              </a:rPr>
              <a:t>Base Station Controller </a:t>
            </a:r>
            <a:r>
              <a:rPr lang="en-US" sz="2400" dirty="0">
                <a:latin typeface="Cambria" pitchFamily="18" charset="0"/>
                <a:ea typeface="Cambria" pitchFamily="18" charset="0"/>
              </a:rPr>
              <a:t>(BSC)</a:t>
            </a:r>
          </a:p>
          <a:p>
            <a:pPr marL="1293813" lvl="2" indent="-379413" defTabSz="1014413">
              <a:spcBef>
                <a:spcPct val="20000"/>
              </a:spcBef>
              <a:buClr>
                <a:schemeClr val="tx1"/>
              </a:buClr>
              <a:buFont typeface="Wingdings 2"/>
              <a:buChar char=""/>
              <a:defRPr/>
            </a:pPr>
            <a:r>
              <a:rPr lang="en-US" sz="2400" dirty="0" smtClean="0">
                <a:latin typeface="Cambria" pitchFamily="18" charset="0"/>
                <a:ea typeface="Cambria" pitchFamily="18" charset="0"/>
              </a:rPr>
              <a:t>Manages </a:t>
            </a:r>
            <a:r>
              <a:rPr lang="en-US" sz="2400" dirty="0">
                <a:latin typeface="Cambria" pitchFamily="18" charset="0"/>
                <a:ea typeface="Cambria" pitchFamily="18" charset="0"/>
              </a:rPr>
              <a:t>Radio resources for BTS</a:t>
            </a:r>
          </a:p>
          <a:p>
            <a:pPr marL="1293813" lvl="2" indent="-379413" defTabSz="1014413">
              <a:spcBef>
                <a:spcPct val="20000"/>
              </a:spcBef>
              <a:buClr>
                <a:schemeClr val="tx1"/>
              </a:buClr>
              <a:buFont typeface="Wingdings 2"/>
              <a:buChar char=""/>
              <a:defRPr/>
            </a:pPr>
            <a:r>
              <a:rPr lang="en-US" sz="2400" b="1" dirty="0">
                <a:latin typeface="Cambria" pitchFamily="18" charset="0"/>
                <a:ea typeface="Cambria" pitchFamily="18" charset="0"/>
              </a:rPr>
              <a:t>Assigns</a:t>
            </a:r>
            <a:r>
              <a:rPr lang="en-US" sz="2400" dirty="0">
                <a:latin typeface="Cambria" pitchFamily="18" charset="0"/>
                <a:ea typeface="Cambria" pitchFamily="18" charset="0"/>
              </a:rPr>
              <a:t> Frequency and time slots for all </a:t>
            </a:r>
            <a:r>
              <a:rPr lang="en-US" sz="2400" b="1" dirty="0">
                <a:latin typeface="Cambria" pitchFamily="18" charset="0"/>
                <a:ea typeface="Cambria" pitchFamily="18" charset="0"/>
              </a:rPr>
              <a:t>MS’s</a:t>
            </a:r>
            <a:r>
              <a:rPr lang="en-US" sz="2400" dirty="0">
                <a:latin typeface="Cambria" pitchFamily="18" charset="0"/>
                <a:ea typeface="Cambria" pitchFamily="18" charset="0"/>
              </a:rPr>
              <a:t> in its area</a:t>
            </a:r>
          </a:p>
          <a:p>
            <a:pPr marL="1293813" lvl="2" indent="-379413" defTabSz="1014413">
              <a:spcBef>
                <a:spcPct val="20000"/>
              </a:spcBef>
              <a:buClr>
                <a:schemeClr val="tx1"/>
              </a:buClr>
              <a:buFont typeface="Wingdings 2"/>
              <a:buChar char=""/>
              <a:defRPr/>
            </a:pPr>
            <a:r>
              <a:rPr lang="en-US" sz="2400" dirty="0">
                <a:latin typeface="Cambria" pitchFamily="18" charset="0"/>
                <a:ea typeface="Cambria" pitchFamily="18" charset="0"/>
              </a:rPr>
              <a:t>Handles </a:t>
            </a:r>
            <a:r>
              <a:rPr lang="en-US" sz="2400" b="1" dirty="0">
                <a:latin typeface="Cambria" pitchFamily="18" charset="0"/>
                <a:ea typeface="Cambria" pitchFamily="18" charset="0"/>
              </a:rPr>
              <a:t>call set up</a:t>
            </a:r>
          </a:p>
          <a:p>
            <a:pPr marL="1293813" lvl="2" indent="-379413" defTabSz="1014413">
              <a:spcBef>
                <a:spcPct val="20000"/>
              </a:spcBef>
              <a:buClr>
                <a:schemeClr val="tx1"/>
              </a:buClr>
              <a:buFont typeface="Wingdings 2"/>
              <a:buChar char=""/>
              <a:defRPr/>
            </a:pPr>
            <a:r>
              <a:rPr lang="en-US" sz="2400" dirty="0">
                <a:latin typeface="Cambria" pitchFamily="18" charset="0"/>
                <a:ea typeface="Cambria" pitchFamily="18" charset="0"/>
              </a:rPr>
              <a:t>Transcoding and rate adaptation functionality</a:t>
            </a:r>
          </a:p>
          <a:p>
            <a:pPr marL="1293813" lvl="2" indent="-379413" defTabSz="1014413">
              <a:spcBef>
                <a:spcPct val="20000"/>
              </a:spcBef>
              <a:buClr>
                <a:schemeClr val="tx1"/>
              </a:buClr>
              <a:buFont typeface="Wingdings 2"/>
              <a:buChar char=""/>
              <a:defRPr/>
            </a:pPr>
            <a:r>
              <a:rPr lang="en-US" sz="2400" b="1" dirty="0">
                <a:latin typeface="Cambria" pitchFamily="18" charset="0"/>
                <a:ea typeface="Cambria" pitchFamily="18" charset="0"/>
              </a:rPr>
              <a:t>Handover</a:t>
            </a:r>
            <a:r>
              <a:rPr lang="en-US" sz="2400" dirty="0">
                <a:latin typeface="Cambria" pitchFamily="18" charset="0"/>
                <a:ea typeface="Cambria" pitchFamily="18" charset="0"/>
              </a:rPr>
              <a:t> for each MS</a:t>
            </a:r>
          </a:p>
          <a:p>
            <a:pPr marL="1293813" lvl="2" indent="-379413" defTabSz="1014413">
              <a:spcBef>
                <a:spcPct val="20000"/>
              </a:spcBef>
              <a:buClr>
                <a:schemeClr val="tx1"/>
              </a:buClr>
              <a:buFont typeface="Wingdings 2"/>
              <a:buChar char=""/>
              <a:defRPr/>
            </a:pPr>
            <a:r>
              <a:rPr lang="en-US" sz="2400" dirty="0">
                <a:latin typeface="Cambria" pitchFamily="18" charset="0"/>
                <a:ea typeface="Cambria" pitchFamily="18" charset="0"/>
              </a:rPr>
              <a:t>Radio </a:t>
            </a:r>
            <a:r>
              <a:rPr lang="en-US" sz="2400" b="1" dirty="0">
                <a:latin typeface="Cambria" pitchFamily="18" charset="0"/>
                <a:ea typeface="Cambria" pitchFamily="18" charset="0"/>
              </a:rPr>
              <a:t>Power </a:t>
            </a:r>
            <a:r>
              <a:rPr lang="en-US" sz="2400" dirty="0">
                <a:latin typeface="Cambria" pitchFamily="18" charset="0"/>
                <a:ea typeface="Cambria" pitchFamily="18" charset="0"/>
              </a:rPr>
              <a:t>control  </a:t>
            </a:r>
          </a:p>
          <a:p>
            <a:pPr marL="1293813" lvl="2" indent="-379413" defTabSz="1014413">
              <a:spcBef>
                <a:spcPct val="20000"/>
              </a:spcBef>
              <a:buClr>
                <a:schemeClr val="tx1"/>
              </a:buClr>
              <a:buFont typeface="Wingdings 2"/>
              <a:buChar char=""/>
              <a:defRPr/>
            </a:pPr>
            <a:r>
              <a:rPr lang="en-US" sz="2400" dirty="0">
                <a:latin typeface="Cambria" pitchFamily="18" charset="0"/>
                <a:ea typeface="Cambria" pitchFamily="18" charset="0"/>
              </a:rPr>
              <a:t>It communicates with MSC and </a:t>
            </a:r>
            <a:r>
              <a:rPr lang="en-US" sz="2400" dirty="0" smtClean="0">
                <a:latin typeface="Cambria" pitchFamily="18" charset="0"/>
                <a:ea typeface="Cambria" pitchFamily="18" charset="0"/>
              </a:rPr>
              <a:t>BTS</a:t>
            </a:r>
            <a:endParaRPr lang="en-US" sz="2400" dirty="0">
              <a:latin typeface="Cambria" pitchFamily="18" charset="0"/>
              <a:ea typeface="Cambria" pitchFamily="18" charset="0"/>
            </a:endParaRPr>
          </a:p>
        </p:txBody>
      </p:sp>
      <p:grpSp>
        <p:nvGrpSpPr>
          <p:cNvPr id="4" name="Group 3"/>
          <p:cNvGrpSpPr/>
          <p:nvPr/>
        </p:nvGrpSpPr>
        <p:grpSpPr>
          <a:xfrm>
            <a:off x="7315200" y="1027112"/>
            <a:ext cx="4605020" cy="5156200"/>
            <a:chOff x="1997075" y="1320800"/>
            <a:chExt cx="4605020" cy="5156200"/>
          </a:xfrm>
        </p:grpSpPr>
        <p:grpSp>
          <p:nvGrpSpPr>
            <p:cNvPr id="5" name="object 4"/>
            <p:cNvGrpSpPr/>
            <p:nvPr/>
          </p:nvGrpSpPr>
          <p:grpSpPr>
            <a:xfrm>
              <a:off x="3031331" y="1320800"/>
              <a:ext cx="3200400" cy="3048000"/>
              <a:chOff x="3031331" y="1320800"/>
              <a:chExt cx="3200400" cy="3048000"/>
            </a:xfrm>
          </p:grpSpPr>
          <p:sp>
            <p:nvSpPr>
              <p:cNvPr id="75" name="object 5"/>
              <p:cNvSpPr/>
              <p:nvPr/>
            </p:nvSpPr>
            <p:spPr>
              <a:xfrm>
                <a:off x="4450556" y="2406650"/>
                <a:ext cx="1685925" cy="1352550"/>
              </a:xfrm>
              <a:custGeom>
                <a:avLst/>
                <a:gdLst/>
                <a:ahLst/>
                <a:cxnLst/>
                <a:rect l="l" t="t" r="r" b="b"/>
                <a:pathLst>
                  <a:path w="1685925" h="1352550">
                    <a:moveTo>
                      <a:pt x="1266825" y="0"/>
                    </a:moveTo>
                    <a:lnTo>
                      <a:pt x="428625" y="0"/>
                    </a:lnTo>
                    <a:lnTo>
                      <a:pt x="0" y="676275"/>
                    </a:lnTo>
                    <a:lnTo>
                      <a:pt x="428625" y="1352550"/>
                    </a:lnTo>
                    <a:lnTo>
                      <a:pt x="1266825" y="1352550"/>
                    </a:lnTo>
                    <a:lnTo>
                      <a:pt x="1685925" y="676275"/>
                    </a:lnTo>
                    <a:lnTo>
                      <a:pt x="1266825"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76" name="object 6"/>
              <p:cNvSpPr/>
              <p:nvPr/>
            </p:nvSpPr>
            <p:spPr>
              <a:xfrm>
                <a:off x="4450556" y="2406650"/>
                <a:ext cx="1685925" cy="1352550"/>
              </a:xfrm>
              <a:custGeom>
                <a:avLst/>
                <a:gdLst/>
                <a:ahLst/>
                <a:cxnLst/>
                <a:rect l="l" t="t" r="r" b="b"/>
                <a:pathLst>
                  <a:path w="1685925" h="1352550">
                    <a:moveTo>
                      <a:pt x="428625" y="0"/>
                    </a:moveTo>
                    <a:lnTo>
                      <a:pt x="0" y="676275"/>
                    </a:lnTo>
                    <a:lnTo>
                      <a:pt x="428625" y="1352550"/>
                    </a:lnTo>
                    <a:lnTo>
                      <a:pt x="1266825" y="1352550"/>
                    </a:lnTo>
                    <a:lnTo>
                      <a:pt x="1685925" y="676275"/>
                    </a:lnTo>
                    <a:lnTo>
                      <a:pt x="1266825" y="0"/>
                    </a:lnTo>
                    <a:lnTo>
                      <a:pt x="428625"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7" name="object 7"/>
              <p:cNvSpPr/>
              <p:nvPr/>
            </p:nvSpPr>
            <p:spPr>
              <a:xfrm>
                <a:off x="3193256" y="1720850"/>
                <a:ext cx="1676400" cy="1362075"/>
              </a:xfrm>
              <a:custGeom>
                <a:avLst/>
                <a:gdLst/>
                <a:ahLst/>
                <a:cxnLst/>
                <a:rect l="l" t="t" r="r" b="b"/>
                <a:pathLst>
                  <a:path w="1676400" h="1362075">
                    <a:moveTo>
                      <a:pt x="1257300" y="0"/>
                    </a:moveTo>
                    <a:lnTo>
                      <a:pt x="419100" y="0"/>
                    </a:lnTo>
                    <a:lnTo>
                      <a:pt x="0" y="685800"/>
                    </a:lnTo>
                    <a:lnTo>
                      <a:pt x="419100" y="1362075"/>
                    </a:lnTo>
                    <a:lnTo>
                      <a:pt x="1257300" y="1362075"/>
                    </a:lnTo>
                    <a:lnTo>
                      <a:pt x="1676400" y="685800"/>
                    </a:lnTo>
                    <a:lnTo>
                      <a:pt x="1257300"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78" name="object 8"/>
              <p:cNvSpPr/>
              <p:nvPr/>
            </p:nvSpPr>
            <p:spPr>
              <a:xfrm>
                <a:off x="3193256" y="1720850"/>
                <a:ext cx="1676400" cy="1362075"/>
              </a:xfrm>
              <a:custGeom>
                <a:avLst/>
                <a:gdLst/>
                <a:ahLst/>
                <a:cxnLst/>
                <a:rect l="l" t="t" r="r" b="b"/>
                <a:pathLst>
                  <a:path w="1676400" h="1362075">
                    <a:moveTo>
                      <a:pt x="419100" y="0"/>
                    </a:moveTo>
                    <a:lnTo>
                      <a:pt x="0" y="685800"/>
                    </a:lnTo>
                    <a:lnTo>
                      <a:pt x="419100" y="1362075"/>
                    </a:lnTo>
                    <a:lnTo>
                      <a:pt x="1257300" y="1362075"/>
                    </a:lnTo>
                    <a:lnTo>
                      <a:pt x="1676400" y="685800"/>
                    </a:lnTo>
                    <a:lnTo>
                      <a:pt x="1257300" y="0"/>
                    </a:lnTo>
                    <a:lnTo>
                      <a:pt x="419100"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9" name="object 9"/>
              <p:cNvSpPr/>
              <p:nvPr/>
            </p:nvSpPr>
            <p:spPr>
              <a:xfrm>
                <a:off x="3031331" y="1320800"/>
                <a:ext cx="3200400" cy="3048000"/>
              </a:xfrm>
              <a:custGeom>
                <a:avLst/>
                <a:gdLst/>
                <a:ahLst/>
                <a:cxnLst/>
                <a:rect l="l" t="t" r="r" b="b"/>
                <a:pathLst>
                  <a:path w="3200400" h="3048000">
                    <a:moveTo>
                      <a:pt x="3200400" y="1524000"/>
                    </a:moveTo>
                    <a:lnTo>
                      <a:pt x="3199640" y="1476721"/>
                    </a:lnTo>
                    <a:lnTo>
                      <a:pt x="3197377" y="1429789"/>
                    </a:lnTo>
                    <a:lnTo>
                      <a:pt x="3193631" y="1383225"/>
                    </a:lnTo>
                    <a:lnTo>
                      <a:pt x="3188426" y="1337052"/>
                    </a:lnTo>
                    <a:lnTo>
                      <a:pt x="3181782" y="1291290"/>
                    </a:lnTo>
                    <a:lnTo>
                      <a:pt x="3173721" y="1245961"/>
                    </a:lnTo>
                    <a:lnTo>
                      <a:pt x="3164266" y="1201087"/>
                    </a:lnTo>
                    <a:lnTo>
                      <a:pt x="3153438" y="1156688"/>
                    </a:lnTo>
                    <a:lnTo>
                      <a:pt x="3141259" y="1112788"/>
                    </a:lnTo>
                    <a:lnTo>
                      <a:pt x="3127751" y="1069406"/>
                    </a:lnTo>
                    <a:lnTo>
                      <a:pt x="3112937" y="1026564"/>
                    </a:lnTo>
                    <a:lnTo>
                      <a:pt x="3096836" y="984285"/>
                    </a:lnTo>
                    <a:lnTo>
                      <a:pt x="3079473" y="942589"/>
                    </a:lnTo>
                    <a:lnTo>
                      <a:pt x="3060868" y="901498"/>
                    </a:lnTo>
                    <a:lnTo>
                      <a:pt x="3041044" y="861034"/>
                    </a:lnTo>
                    <a:lnTo>
                      <a:pt x="3020022" y="821217"/>
                    </a:lnTo>
                    <a:lnTo>
                      <a:pt x="2997824" y="782070"/>
                    </a:lnTo>
                    <a:lnTo>
                      <a:pt x="2974472" y="743614"/>
                    </a:lnTo>
                    <a:lnTo>
                      <a:pt x="2949988" y="705871"/>
                    </a:lnTo>
                    <a:lnTo>
                      <a:pt x="2924394" y="668861"/>
                    </a:lnTo>
                    <a:lnTo>
                      <a:pt x="2897712" y="632607"/>
                    </a:lnTo>
                    <a:lnTo>
                      <a:pt x="2869963" y="597130"/>
                    </a:lnTo>
                    <a:lnTo>
                      <a:pt x="2841170" y="562452"/>
                    </a:lnTo>
                    <a:lnTo>
                      <a:pt x="2811354" y="528593"/>
                    </a:lnTo>
                    <a:lnTo>
                      <a:pt x="2780537" y="495576"/>
                    </a:lnTo>
                    <a:lnTo>
                      <a:pt x="2748742" y="463421"/>
                    </a:lnTo>
                    <a:lnTo>
                      <a:pt x="2715989" y="432151"/>
                    </a:lnTo>
                    <a:lnTo>
                      <a:pt x="2682302" y="401788"/>
                    </a:lnTo>
                    <a:lnTo>
                      <a:pt x="2647701" y="372351"/>
                    </a:lnTo>
                    <a:lnTo>
                      <a:pt x="2612209" y="343864"/>
                    </a:lnTo>
                    <a:lnTo>
                      <a:pt x="2575847" y="316346"/>
                    </a:lnTo>
                    <a:lnTo>
                      <a:pt x="2538638" y="289821"/>
                    </a:lnTo>
                    <a:lnTo>
                      <a:pt x="2500603" y="264310"/>
                    </a:lnTo>
                    <a:lnTo>
                      <a:pt x="2461764" y="239833"/>
                    </a:lnTo>
                    <a:lnTo>
                      <a:pt x="2422143" y="216412"/>
                    </a:lnTo>
                    <a:lnTo>
                      <a:pt x="2381762" y="194070"/>
                    </a:lnTo>
                    <a:lnTo>
                      <a:pt x="2340643" y="172827"/>
                    </a:lnTo>
                    <a:lnTo>
                      <a:pt x="2298808" y="152705"/>
                    </a:lnTo>
                    <a:lnTo>
                      <a:pt x="2256278" y="133725"/>
                    </a:lnTo>
                    <a:lnTo>
                      <a:pt x="2213076" y="115909"/>
                    </a:lnTo>
                    <a:lnTo>
                      <a:pt x="2169223" y="99279"/>
                    </a:lnTo>
                    <a:lnTo>
                      <a:pt x="2124741" y="83855"/>
                    </a:lnTo>
                    <a:lnTo>
                      <a:pt x="2079652" y="69660"/>
                    </a:lnTo>
                    <a:lnTo>
                      <a:pt x="2033979" y="56715"/>
                    </a:lnTo>
                    <a:lnTo>
                      <a:pt x="1987742" y="45041"/>
                    </a:lnTo>
                    <a:lnTo>
                      <a:pt x="1940964" y="34660"/>
                    </a:lnTo>
                    <a:lnTo>
                      <a:pt x="1893666" y="25593"/>
                    </a:lnTo>
                    <a:lnTo>
                      <a:pt x="1845871" y="17862"/>
                    </a:lnTo>
                    <a:lnTo>
                      <a:pt x="1797601" y="11489"/>
                    </a:lnTo>
                    <a:lnTo>
                      <a:pt x="1748876" y="6495"/>
                    </a:lnTo>
                    <a:lnTo>
                      <a:pt x="1699720" y="2901"/>
                    </a:lnTo>
                    <a:lnTo>
                      <a:pt x="1650154" y="728"/>
                    </a:lnTo>
                    <a:lnTo>
                      <a:pt x="1600200" y="0"/>
                    </a:lnTo>
                    <a:lnTo>
                      <a:pt x="1550245" y="728"/>
                    </a:lnTo>
                    <a:lnTo>
                      <a:pt x="1500679" y="2901"/>
                    </a:lnTo>
                    <a:lnTo>
                      <a:pt x="1451523" y="6495"/>
                    </a:lnTo>
                    <a:lnTo>
                      <a:pt x="1402798" y="11489"/>
                    </a:lnTo>
                    <a:lnTo>
                      <a:pt x="1354528" y="17862"/>
                    </a:lnTo>
                    <a:lnTo>
                      <a:pt x="1306733" y="25593"/>
                    </a:lnTo>
                    <a:lnTo>
                      <a:pt x="1259435" y="34660"/>
                    </a:lnTo>
                    <a:lnTo>
                      <a:pt x="1212657" y="45041"/>
                    </a:lnTo>
                    <a:lnTo>
                      <a:pt x="1166420" y="56715"/>
                    </a:lnTo>
                    <a:lnTo>
                      <a:pt x="1120747" y="69660"/>
                    </a:lnTo>
                    <a:lnTo>
                      <a:pt x="1075658" y="83855"/>
                    </a:lnTo>
                    <a:lnTo>
                      <a:pt x="1031176" y="99279"/>
                    </a:lnTo>
                    <a:lnTo>
                      <a:pt x="987323" y="115909"/>
                    </a:lnTo>
                    <a:lnTo>
                      <a:pt x="944121" y="133725"/>
                    </a:lnTo>
                    <a:lnTo>
                      <a:pt x="901591" y="152705"/>
                    </a:lnTo>
                    <a:lnTo>
                      <a:pt x="859756" y="172827"/>
                    </a:lnTo>
                    <a:lnTo>
                      <a:pt x="818637" y="194070"/>
                    </a:lnTo>
                    <a:lnTo>
                      <a:pt x="778256" y="216412"/>
                    </a:lnTo>
                    <a:lnTo>
                      <a:pt x="738635" y="239833"/>
                    </a:lnTo>
                    <a:lnTo>
                      <a:pt x="699796" y="264310"/>
                    </a:lnTo>
                    <a:lnTo>
                      <a:pt x="661761" y="289821"/>
                    </a:lnTo>
                    <a:lnTo>
                      <a:pt x="624552" y="316346"/>
                    </a:lnTo>
                    <a:lnTo>
                      <a:pt x="588190" y="343864"/>
                    </a:lnTo>
                    <a:lnTo>
                      <a:pt x="552698" y="372351"/>
                    </a:lnTo>
                    <a:lnTo>
                      <a:pt x="518097" y="401788"/>
                    </a:lnTo>
                    <a:lnTo>
                      <a:pt x="484410" y="432151"/>
                    </a:lnTo>
                    <a:lnTo>
                      <a:pt x="451657" y="463421"/>
                    </a:lnTo>
                    <a:lnTo>
                      <a:pt x="419862" y="495576"/>
                    </a:lnTo>
                    <a:lnTo>
                      <a:pt x="389045" y="528593"/>
                    </a:lnTo>
                    <a:lnTo>
                      <a:pt x="359229" y="562452"/>
                    </a:lnTo>
                    <a:lnTo>
                      <a:pt x="330436" y="597130"/>
                    </a:lnTo>
                    <a:lnTo>
                      <a:pt x="302687" y="632607"/>
                    </a:lnTo>
                    <a:lnTo>
                      <a:pt x="276005" y="668861"/>
                    </a:lnTo>
                    <a:lnTo>
                      <a:pt x="250411" y="705871"/>
                    </a:lnTo>
                    <a:lnTo>
                      <a:pt x="225927" y="743614"/>
                    </a:lnTo>
                    <a:lnTo>
                      <a:pt x="202575" y="782070"/>
                    </a:lnTo>
                    <a:lnTo>
                      <a:pt x="180377" y="821217"/>
                    </a:lnTo>
                    <a:lnTo>
                      <a:pt x="159355" y="861034"/>
                    </a:lnTo>
                    <a:lnTo>
                      <a:pt x="139531" y="901498"/>
                    </a:lnTo>
                    <a:lnTo>
                      <a:pt x="120926" y="942589"/>
                    </a:lnTo>
                    <a:lnTo>
                      <a:pt x="103563" y="984285"/>
                    </a:lnTo>
                    <a:lnTo>
                      <a:pt x="87462" y="1026564"/>
                    </a:lnTo>
                    <a:lnTo>
                      <a:pt x="72648" y="1069406"/>
                    </a:lnTo>
                    <a:lnTo>
                      <a:pt x="59140" y="1112788"/>
                    </a:lnTo>
                    <a:lnTo>
                      <a:pt x="46961" y="1156688"/>
                    </a:lnTo>
                    <a:lnTo>
                      <a:pt x="36133" y="1201087"/>
                    </a:lnTo>
                    <a:lnTo>
                      <a:pt x="26678" y="1245961"/>
                    </a:lnTo>
                    <a:lnTo>
                      <a:pt x="18617" y="1291290"/>
                    </a:lnTo>
                    <a:lnTo>
                      <a:pt x="11973" y="1337052"/>
                    </a:lnTo>
                    <a:lnTo>
                      <a:pt x="6768" y="1383225"/>
                    </a:lnTo>
                    <a:lnTo>
                      <a:pt x="3022" y="1429789"/>
                    </a:lnTo>
                    <a:lnTo>
                      <a:pt x="759" y="1476721"/>
                    </a:lnTo>
                    <a:lnTo>
                      <a:pt x="0" y="1524000"/>
                    </a:lnTo>
                    <a:lnTo>
                      <a:pt x="759" y="1571278"/>
                    </a:lnTo>
                    <a:lnTo>
                      <a:pt x="3022" y="1618210"/>
                    </a:lnTo>
                    <a:lnTo>
                      <a:pt x="6768" y="1664774"/>
                    </a:lnTo>
                    <a:lnTo>
                      <a:pt x="11973" y="1710947"/>
                    </a:lnTo>
                    <a:lnTo>
                      <a:pt x="18617" y="1756709"/>
                    </a:lnTo>
                    <a:lnTo>
                      <a:pt x="26678" y="1802038"/>
                    </a:lnTo>
                    <a:lnTo>
                      <a:pt x="36133" y="1846912"/>
                    </a:lnTo>
                    <a:lnTo>
                      <a:pt x="46961" y="1891311"/>
                    </a:lnTo>
                    <a:lnTo>
                      <a:pt x="59140" y="1935211"/>
                    </a:lnTo>
                    <a:lnTo>
                      <a:pt x="72648" y="1978593"/>
                    </a:lnTo>
                    <a:lnTo>
                      <a:pt x="87462" y="2021435"/>
                    </a:lnTo>
                    <a:lnTo>
                      <a:pt x="103563" y="2063714"/>
                    </a:lnTo>
                    <a:lnTo>
                      <a:pt x="120926" y="2105410"/>
                    </a:lnTo>
                    <a:lnTo>
                      <a:pt x="139531" y="2146501"/>
                    </a:lnTo>
                    <a:lnTo>
                      <a:pt x="159355" y="2186965"/>
                    </a:lnTo>
                    <a:lnTo>
                      <a:pt x="180377" y="2226782"/>
                    </a:lnTo>
                    <a:lnTo>
                      <a:pt x="202575" y="2265929"/>
                    </a:lnTo>
                    <a:lnTo>
                      <a:pt x="225927" y="2304385"/>
                    </a:lnTo>
                    <a:lnTo>
                      <a:pt x="250411" y="2342128"/>
                    </a:lnTo>
                    <a:lnTo>
                      <a:pt x="276005" y="2379138"/>
                    </a:lnTo>
                    <a:lnTo>
                      <a:pt x="302687" y="2415392"/>
                    </a:lnTo>
                    <a:lnTo>
                      <a:pt x="330436" y="2450869"/>
                    </a:lnTo>
                    <a:lnTo>
                      <a:pt x="359229" y="2485547"/>
                    </a:lnTo>
                    <a:lnTo>
                      <a:pt x="389045" y="2519406"/>
                    </a:lnTo>
                    <a:lnTo>
                      <a:pt x="419862" y="2552423"/>
                    </a:lnTo>
                    <a:lnTo>
                      <a:pt x="451657" y="2584578"/>
                    </a:lnTo>
                    <a:lnTo>
                      <a:pt x="484410" y="2615848"/>
                    </a:lnTo>
                    <a:lnTo>
                      <a:pt x="518097" y="2646211"/>
                    </a:lnTo>
                    <a:lnTo>
                      <a:pt x="552698" y="2675648"/>
                    </a:lnTo>
                    <a:lnTo>
                      <a:pt x="588190" y="2704135"/>
                    </a:lnTo>
                    <a:lnTo>
                      <a:pt x="624552" y="2731653"/>
                    </a:lnTo>
                    <a:lnTo>
                      <a:pt x="661761" y="2758178"/>
                    </a:lnTo>
                    <a:lnTo>
                      <a:pt x="699796" y="2783689"/>
                    </a:lnTo>
                    <a:lnTo>
                      <a:pt x="738635" y="2808166"/>
                    </a:lnTo>
                    <a:lnTo>
                      <a:pt x="778256" y="2831587"/>
                    </a:lnTo>
                    <a:lnTo>
                      <a:pt x="818637" y="2853929"/>
                    </a:lnTo>
                    <a:lnTo>
                      <a:pt x="859756" y="2875172"/>
                    </a:lnTo>
                    <a:lnTo>
                      <a:pt x="901591" y="2895294"/>
                    </a:lnTo>
                    <a:lnTo>
                      <a:pt x="944121" y="2914274"/>
                    </a:lnTo>
                    <a:lnTo>
                      <a:pt x="987323" y="2932090"/>
                    </a:lnTo>
                    <a:lnTo>
                      <a:pt x="1031176" y="2948720"/>
                    </a:lnTo>
                    <a:lnTo>
                      <a:pt x="1075658" y="2964144"/>
                    </a:lnTo>
                    <a:lnTo>
                      <a:pt x="1120747" y="2978339"/>
                    </a:lnTo>
                    <a:lnTo>
                      <a:pt x="1166420" y="2991284"/>
                    </a:lnTo>
                    <a:lnTo>
                      <a:pt x="1212657" y="3002958"/>
                    </a:lnTo>
                    <a:lnTo>
                      <a:pt x="1259435" y="3013339"/>
                    </a:lnTo>
                    <a:lnTo>
                      <a:pt x="1306733" y="3022406"/>
                    </a:lnTo>
                    <a:lnTo>
                      <a:pt x="1354528" y="3030137"/>
                    </a:lnTo>
                    <a:lnTo>
                      <a:pt x="1402798" y="3036510"/>
                    </a:lnTo>
                    <a:lnTo>
                      <a:pt x="1451523" y="3041504"/>
                    </a:lnTo>
                    <a:lnTo>
                      <a:pt x="1500679" y="3045098"/>
                    </a:lnTo>
                    <a:lnTo>
                      <a:pt x="1550245" y="3047271"/>
                    </a:lnTo>
                    <a:lnTo>
                      <a:pt x="1600200" y="3048000"/>
                    </a:lnTo>
                    <a:lnTo>
                      <a:pt x="1650154" y="3047271"/>
                    </a:lnTo>
                    <a:lnTo>
                      <a:pt x="1699720" y="3045098"/>
                    </a:lnTo>
                    <a:lnTo>
                      <a:pt x="1748876" y="3041504"/>
                    </a:lnTo>
                    <a:lnTo>
                      <a:pt x="1797601" y="3036510"/>
                    </a:lnTo>
                    <a:lnTo>
                      <a:pt x="1845871" y="3030137"/>
                    </a:lnTo>
                    <a:lnTo>
                      <a:pt x="1893666" y="3022406"/>
                    </a:lnTo>
                    <a:lnTo>
                      <a:pt x="1940964" y="3013339"/>
                    </a:lnTo>
                    <a:lnTo>
                      <a:pt x="1987742" y="3002958"/>
                    </a:lnTo>
                    <a:lnTo>
                      <a:pt x="2033979" y="2991284"/>
                    </a:lnTo>
                    <a:lnTo>
                      <a:pt x="2079652" y="2978339"/>
                    </a:lnTo>
                    <a:lnTo>
                      <a:pt x="2124741" y="2964144"/>
                    </a:lnTo>
                    <a:lnTo>
                      <a:pt x="2169223" y="2948720"/>
                    </a:lnTo>
                    <a:lnTo>
                      <a:pt x="2213076" y="2932090"/>
                    </a:lnTo>
                    <a:lnTo>
                      <a:pt x="2256278" y="2914274"/>
                    </a:lnTo>
                    <a:lnTo>
                      <a:pt x="2298808" y="2895294"/>
                    </a:lnTo>
                    <a:lnTo>
                      <a:pt x="2340643" y="2875172"/>
                    </a:lnTo>
                    <a:lnTo>
                      <a:pt x="2381762" y="2853929"/>
                    </a:lnTo>
                    <a:lnTo>
                      <a:pt x="2422143" y="2831587"/>
                    </a:lnTo>
                    <a:lnTo>
                      <a:pt x="2461764" y="2808166"/>
                    </a:lnTo>
                    <a:lnTo>
                      <a:pt x="2500603" y="2783689"/>
                    </a:lnTo>
                    <a:lnTo>
                      <a:pt x="2538638" y="2758178"/>
                    </a:lnTo>
                    <a:lnTo>
                      <a:pt x="2575847" y="2731653"/>
                    </a:lnTo>
                    <a:lnTo>
                      <a:pt x="2612209" y="2704135"/>
                    </a:lnTo>
                    <a:lnTo>
                      <a:pt x="2647701" y="2675648"/>
                    </a:lnTo>
                    <a:lnTo>
                      <a:pt x="2682302" y="2646211"/>
                    </a:lnTo>
                    <a:lnTo>
                      <a:pt x="2715989" y="2615848"/>
                    </a:lnTo>
                    <a:lnTo>
                      <a:pt x="2748742" y="2584578"/>
                    </a:lnTo>
                    <a:lnTo>
                      <a:pt x="2780537" y="2552423"/>
                    </a:lnTo>
                    <a:lnTo>
                      <a:pt x="2811354" y="2519406"/>
                    </a:lnTo>
                    <a:lnTo>
                      <a:pt x="2841170" y="2485547"/>
                    </a:lnTo>
                    <a:lnTo>
                      <a:pt x="2869963" y="2450869"/>
                    </a:lnTo>
                    <a:lnTo>
                      <a:pt x="2897712" y="2415392"/>
                    </a:lnTo>
                    <a:lnTo>
                      <a:pt x="2924394" y="2379138"/>
                    </a:lnTo>
                    <a:lnTo>
                      <a:pt x="2949988" y="2342128"/>
                    </a:lnTo>
                    <a:lnTo>
                      <a:pt x="2974472" y="2304385"/>
                    </a:lnTo>
                    <a:lnTo>
                      <a:pt x="2997824" y="2265929"/>
                    </a:lnTo>
                    <a:lnTo>
                      <a:pt x="3020022" y="2226782"/>
                    </a:lnTo>
                    <a:lnTo>
                      <a:pt x="3041044" y="2186965"/>
                    </a:lnTo>
                    <a:lnTo>
                      <a:pt x="3060868" y="2146501"/>
                    </a:lnTo>
                    <a:lnTo>
                      <a:pt x="3079473" y="2105410"/>
                    </a:lnTo>
                    <a:lnTo>
                      <a:pt x="3096836" y="2063714"/>
                    </a:lnTo>
                    <a:lnTo>
                      <a:pt x="3112937" y="2021435"/>
                    </a:lnTo>
                    <a:lnTo>
                      <a:pt x="3127751" y="1978593"/>
                    </a:lnTo>
                    <a:lnTo>
                      <a:pt x="3141259" y="1935211"/>
                    </a:lnTo>
                    <a:lnTo>
                      <a:pt x="3153438" y="1891311"/>
                    </a:lnTo>
                    <a:lnTo>
                      <a:pt x="3164266" y="1846912"/>
                    </a:lnTo>
                    <a:lnTo>
                      <a:pt x="3173721" y="1802038"/>
                    </a:lnTo>
                    <a:lnTo>
                      <a:pt x="3181782" y="1756709"/>
                    </a:lnTo>
                    <a:lnTo>
                      <a:pt x="3188426" y="1710947"/>
                    </a:lnTo>
                    <a:lnTo>
                      <a:pt x="3193631" y="1664774"/>
                    </a:lnTo>
                    <a:lnTo>
                      <a:pt x="3197377" y="1618210"/>
                    </a:lnTo>
                    <a:lnTo>
                      <a:pt x="3199640" y="1571278"/>
                    </a:lnTo>
                    <a:lnTo>
                      <a:pt x="3200400" y="1524000"/>
                    </a:lnTo>
                    <a:close/>
                  </a:path>
                </a:pathLst>
              </a:custGeom>
              <a:ln w="19050">
                <a:solidFill>
                  <a:srgbClr val="000000"/>
                </a:solidFill>
                <a:prstDash val="sysDot"/>
              </a:ln>
            </p:spPr>
            <p:txBody>
              <a:bodyPr wrap="square" lIns="0" tIns="0" rIns="0" bIns="0" rtlCol="0"/>
              <a:lstStyle/>
              <a:p>
                <a:endParaRPr sz="1200" b="1">
                  <a:latin typeface="Cambria" pitchFamily="18" charset="0"/>
                  <a:ea typeface="Cambria" pitchFamily="18" charset="0"/>
                </a:endParaRPr>
              </a:p>
            </p:txBody>
          </p:sp>
        </p:grpSp>
        <p:sp>
          <p:nvSpPr>
            <p:cNvPr id="6" name="object 10"/>
            <p:cNvSpPr txBox="1"/>
            <p:nvPr/>
          </p:nvSpPr>
          <p:spPr>
            <a:xfrm>
              <a:off x="1997075" y="51212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NSS</a:t>
              </a:r>
              <a:endParaRPr sz="1200" b="1">
                <a:latin typeface="Cambria" pitchFamily="18" charset="0"/>
                <a:ea typeface="Cambria" pitchFamily="18" charset="0"/>
                <a:cs typeface="Arial"/>
              </a:endParaRPr>
            </a:p>
          </p:txBody>
        </p:sp>
        <p:grpSp>
          <p:nvGrpSpPr>
            <p:cNvPr id="7" name="object 11"/>
            <p:cNvGrpSpPr/>
            <p:nvPr/>
          </p:nvGrpSpPr>
          <p:grpSpPr>
            <a:xfrm>
              <a:off x="3593306" y="1958975"/>
              <a:ext cx="876300" cy="822324"/>
              <a:chOff x="3593306" y="1958975"/>
              <a:chExt cx="876300" cy="822324"/>
            </a:xfrm>
          </p:grpSpPr>
          <p:sp>
            <p:nvSpPr>
              <p:cNvPr id="69" name="object 12"/>
              <p:cNvSpPr/>
              <p:nvPr/>
            </p:nvSpPr>
            <p:spPr>
              <a:xfrm>
                <a:off x="3593306" y="19589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0" name="object 13"/>
              <p:cNvSpPr/>
              <p:nvPr/>
            </p:nvSpPr>
            <p:spPr>
              <a:xfrm>
                <a:off x="3593306" y="19589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1" name="object 14"/>
              <p:cNvSpPr/>
              <p:nvPr/>
            </p:nvSpPr>
            <p:spPr>
              <a:xfrm>
                <a:off x="4155281" y="1958975"/>
                <a:ext cx="314325" cy="323850"/>
              </a:xfrm>
              <a:custGeom>
                <a:avLst/>
                <a:gdLst/>
                <a:ahLst/>
                <a:cxnLst/>
                <a:rect l="l" t="t" r="r" b="b"/>
                <a:pathLst>
                  <a:path w="314325" h="323850">
                    <a:moveTo>
                      <a:pt x="161925" y="0"/>
                    </a:move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lnTo>
                      <a:pt x="306704" y="112166"/>
                    </a:lnTo>
                    <a:lnTo>
                      <a:pt x="285368" y="67894"/>
                    </a:lnTo>
                    <a:lnTo>
                      <a:pt x="252602" y="32308"/>
                    </a:lnTo>
                    <a:lnTo>
                      <a:pt x="210692"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2" name="object 15"/>
              <p:cNvSpPr/>
              <p:nvPr/>
            </p:nvSpPr>
            <p:spPr>
              <a:xfrm>
                <a:off x="4155281" y="1958975"/>
                <a:ext cx="314325" cy="323850"/>
              </a:xfrm>
              <a:custGeom>
                <a:avLst/>
                <a:gdLst/>
                <a:ahLst/>
                <a:cxnLst/>
                <a:rect l="l" t="t" r="r" b="b"/>
                <a:pathLst>
                  <a:path w="314325" h="323850">
                    <a:moveTo>
                      <a:pt x="314325" y="161925"/>
                    </a:moveTo>
                    <a:lnTo>
                      <a:pt x="306704" y="112166"/>
                    </a:lnTo>
                    <a:lnTo>
                      <a:pt x="285368" y="67894"/>
                    </a:lnTo>
                    <a:lnTo>
                      <a:pt x="252602" y="32308"/>
                    </a:lnTo>
                    <a:lnTo>
                      <a:pt x="210692" y="8610"/>
                    </a:lnTo>
                    <a:lnTo>
                      <a:pt x="161925" y="0"/>
                    </a:ln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3" name="object 16"/>
              <p:cNvSpPr/>
              <p:nvPr/>
            </p:nvSpPr>
            <p:spPr>
              <a:xfrm>
                <a:off x="3831431" y="2349500"/>
                <a:ext cx="161925" cy="352425"/>
              </a:xfrm>
              <a:custGeom>
                <a:avLst/>
                <a:gdLst/>
                <a:ahLst/>
                <a:cxnLst/>
                <a:rect l="l" t="t" r="r" b="b"/>
                <a:pathLst>
                  <a:path w="161925" h="352425">
                    <a:moveTo>
                      <a:pt x="123825" y="352425"/>
                    </a:moveTo>
                    <a:lnTo>
                      <a:pt x="0" y="142875"/>
                    </a:lnTo>
                    <a:lnTo>
                      <a:pt x="161925" y="209550"/>
                    </a:lnTo>
                    <a:lnTo>
                      <a:pt x="38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4" name="object 17"/>
              <p:cNvSpPr/>
              <p:nvPr/>
            </p:nvSpPr>
            <p:spPr>
              <a:xfrm>
                <a:off x="3829050" y="2285999"/>
                <a:ext cx="171450" cy="495300"/>
              </a:xfrm>
              <a:custGeom>
                <a:avLst/>
                <a:gdLst/>
                <a:ahLst/>
                <a:cxnLst/>
                <a:rect l="l" t="t" r="r" b="b"/>
                <a:pathLst>
                  <a:path w="171450" h="495300">
                    <a:moveTo>
                      <a:pt x="104775" y="66675"/>
                    </a:moveTo>
                    <a:lnTo>
                      <a:pt x="0" y="0"/>
                    </a:lnTo>
                    <a:lnTo>
                      <a:pt x="19050" y="123825"/>
                    </a:lnTo>
                    <a:lnTo>
                      <a:pt x="104775" y="66675"/>
                    </a:lnTo>
                    <a:close/>
                  </a:path>
                  <a:path w="171450" h="495300">
                    <a:moveTo>
                      <a:pt x="171450" y="495300"/>
                    </a:moveTo>
                    <a:lnTo>
                      <a:pt x="152400" y="371475"/>
                    </a:lnTo>
                    <a:lnTo>
                      <a:pt x="66675" y="428625"/>
                    </a:lnTo>
                    <a:lnTo>
                      <a:pt x="171450" y="49530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8" name="object 18"/>
            <p:cNvSpPr txBox="1"/>
            <p:nvPr/>
          </p:nvSpPr>
          <p:spPr>
            <a:xfrm>
              <a:off x="3831431" y="276860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73660">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9" name="object 19"/>
            <p:cNvSpPr txBox="1"/>
            <p:nvPr/>
          </p:nvSpPr>
          <p:spPr>
            <a:xfrm>
              <a:off x="3031331" y="404495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10" name="object 20"/>
            <p:cNvSpPr/>
            <p:nvPr/>
          </p:nvSpPr>
          <p:spPr>
            <a:xfrm>
              <a:off x="5031581" y="5407025"/>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11" name="object 21"/>
            <p:cNvSpPr txBox="1"/>
            <p:nvPr/>
          </p:nvSpPr>
          <p:spPr>
            <a:xfrm>
              <a:off x="5031582" y="5407025"/>
              <a:ext cx="400051" cy="226344"/>
            </a:xfrm>
            <a:prstGeom prst="rect">
              <a:avLst/>
            </a:prstGeom>
            <a:ln w="9525">
              <a:solidFill>
                <a:srgbClr val="000000"/>
              </a:solidFill>
            </a:ln>
          </p:spPr>
          <p:txBody>
            <a:bodyPr vert="horz" wrap="square" lIns="0" tIns="41275" rIns="0" bIns="0" rtlCol="0">
              <a:spAutoFit/>
            </a:bodyPr>
            <a:lstStyle/>
            <a:p>
              <a:pPr>
                <a:spcBef>
                  <a:spcPts val="325"/>
                </a:spcBef>
              </a:pPr>
              <a:r>
                <a:rPr sz="1200" b="1" spc="-20" dirty="0">
                  <a:latin typeface="Cambria" pitchFamily="18" charset="0"/>
                  <a:ea typeface="Cambria" pitchFamily="18" charset="0"/>
                  <a:cs typeface="Arial"/>
                </a:rPr>
                <a:t>GMSC</a:t>
              </a:r>
              <a:endParaRPr sz="1200" b="1">
                <a:latin typeface="Cambria" pitchFamily="18" charset="0"/>
                <a:ea typeface="Cambria" pitchFamily="18" charset="0"/>
                <a:cs typeface="Arial"/>
              </a:endParaRPr>
            </a:p>
          </p:txBody>
        </p:sp>
        <p:sp>
          <p:nvSpPr>
            <p:cNvPr id="12" name="object 22"/>
            <p:cNvSpPr txBox="1"/>
            <p:nvPr/>
          </p:nvSpPr>
          <p:spPr>
            <a:xfrm>
              <a:off x="5250656" y="5645150"/>
              <a:ext cx="419100" cy="226344"/>
            </a:xfrm>
            <a:prstGeom prst="rect">
              <a:avLst/>
            </a:prstGeom>
            <a:solidFill>
              <a:srgbClr val="D9D9F5"/>
            </a:solidFill>
            <a:ln w="9525">
              <a:solidFill>
                <a:srgbClr val="000000"/>
              </a:solidFill>
            </a:ln>
          </p:spPr>
          <p:txBody>
            <a:bodyPr vert="horz" wrap="square" lIns="0" tIns="41275" rIns="0" bIns="0" rtlCol="0">
              <a:spAutoFit/>
            </a:bodyPr>
            <a:lstStyle/>
            <a:p>
              <a:pPr marL="102235">
                <a:spcBef>
                  <a:spcPts val="325"/>
                </a:spcBef>
              </a:pPr>
              <a:r>
                <a:rPr sz="1200" b="1" spc="-45" dirty="0">
                  <a:latin typeface="Cambria" pitchFamily="18" charset="0"/>
                  <a:ea typeface="Cambria" pitchFamily="18" charset="0"/>
                  <a:cs typeface="Arial"/>
                </a:rPr>
                <a:t>IWF</a:t>
              </a:r>
              <a:endParaRPr sz="1200" b="1">
                <a:latin typeface="Cambria" pitchFamily="18" charset="0"/>
                <a:ea typeface="Cambria" pitchFamily="18" charset="0"/>
                <a:cs typeface="Arial"/>
              </a:endParaRPr>
            </a:p>
          </p:txBody>
        </p:sp>
        <p:sp>
          <p:nvSpPr>
            <p:cNvPr id="13" name="object 23"/>
            <p:cNvSpPr txBox="1"/>
            <p:nvPr/>
          </p:nvSpPr>
          <p:spPr>
            <a:xfrm>
              <a:off x="4155282"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35560">
                <a:spcBef>
                  <a:spcPts val="325"/>
                </a:spcBef>
              </a:pPr>
              <a:r>
                <a:rPr sz="1200" b="1" spc="-45" dirty="0">
                  <a:latin typeface="Cambria" pitchFamily="18" charset="0"/>
                  <a:ea typeface="Cambria" pitchFamily="18" charset="0"/>
                  <a:cs typeface="Arial"/>
                </a:rPr>
                <a:t>OMC</a:t>
              </a:r>
              <a:endParaRPr sz="1200" b="1">
                <a:latin typeface="Cambria" pitchFamily="18" charset="0"/>
                <a:ea typeface="Cambria" pitchFamily="18" charset="0"/>
                <a:cs typeface="Arial"/>
              </a:endParaRPr>
            </a:p>
          </p:txBody>
        </p:sp>
        <p:grpSp>
          <p:nvGrpSpPr>
            <p:cNvPr id="14" name="object 24"/>
            <p:cNvGrpSpPr/>
            <p:nvPr/>
          </p:nvGrpSpPr>
          <p:grpSpPr>
            <a:xfrm>
              <a:off x="4069556" y="2285999"/>
              <a:ext cx="161925" cy="495300"/>
              <a:chOff x="4069556" y="2285999"/>
              <a:chExt cx="161925" cy="495300"/>
            </a:xfrm>
          </p:grpSpPr>
          <p:sp>
            <p:nvSpPr>
              <p:cNvPr id="67" name="object 25"/>
              <p:cNvSpPr/>
              <p:nvPr/>
            </p:nvSpPr>
            <p:spPr>
              <a:xfrm>
                <a:off x="4069556" y="2349500"/>
                <a:ext cx="161925" cy="352425"/>
              </a:xfrm>
              <a:custGeom>
                <a:avLst/>
                <a:gdLst/>
                <a:ahLst/>
                <a:cxnLst/>
                <a:rect l="l" t="t" r="r" b="b"/>
                <a:pathLst>
                  <a:path w="161925" h="352425">
                    <a:moveTo>
                      <a:pt x="38100" y="352425"/>
                    </a:moveTo>
                    <a:lnTo>
                      <a:pt x="161925" y="142875"/>
                    </a:lnTo>
                    <a:lnTo>
                      <a:pt x="0" y="209550"/>
                    </a:lnTo>
                    <a:lnTo>
                      <a:pt x="1238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8" name="object 26"/>
              <p:cNvSpPr/>
              <p:nvPr/>
            </p:nvSpPr>
            <p:spPr>
              <a:xfrm>
                <a:off x="4076700" y="2285999"/>
                <a:ext cx="152400" cy="495300"/>
              </a:xfrm>
              <a:custGeom>
                <a:avLst/>
                <a:gdLst/>
                <a:ahLst/>
                <a:cxnLst/>
                <a:rect l="l" t="t" r="r" b="b"/>
                <a:pathLst>
                  <a:path w="152400" h="495300">
                    <a:moveTo>
                      <a:pt x="95250" y="428625"/>
                    </a:moveTo>
                    <a:lnTo>
                      <a:pt x="9525" y="371475"/>
                    </a:lnTo>
                    <a:lnTo>
                      <a:pt x="0" y="495300"/>
                    </a:lnTo>
                    <a:lnTo>
                      <a:pt x="95250" y="428625"/>
                    </a:lnTo>
                    <a:close/>
                  </a:path>
                  <a:path w="152400" h="49530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15" name="object 27"/>
            <p:cNvSpPr txBox="1"/>
            <p:nvPr/>
          </p:nvSpPr>
          <p:spPr>
            <a:xfrm>
              <a:off x="5117306" y="340677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16" name="object 28"/>
            <p:cNvSpPr/>
            <p:nvPr/>
          </p:nvSpPr>
          <p:spPr>
            <a:xfrm>
              <a:off x="4317206" y="4044950"/>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17" name="object 29"/>
            <p:cNvSpPr txBox="1"/>
            <p:nvPr/>
          </p:nvSpPr>
          <p:spPr>
            <a:xfrm>
              <a:off x="4317206" y="4044950"/>
              <a:ext cx="400051" cy="226344"/>
            </a:xfrm>
            <a:prstGeom prst="rect">
              <a:avLst/>
            </a:prstGeom>
            <a:ln w="9525">
              <a:solidFill>
                <a:srgbClr val="000000"/>
              </a:solidFill>
            </a:ln>
          </p:spPr>
          <p:txBody>
            <a:bodyPr vert="horz" wrap="square" lIns="0" tIns="41275" rIns="0" bIns="0" rtlCol="0">
              <a:spAutoFit/>
            </a:bodyPr>
            <a:lstStyle/>
            <a:p>
              <a:pPr marL="54610">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18" name="object 30"/>
            <p:cNvSpPr txBox="1"/>
            <p:nvPr/>
          </p:nvSpPr>
          <p:spPr>
            <a:xfrm>
              <a:off x="3517106"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45085">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sp>
          <p:nvSpPr>
            <p:cNvPr id="19" name="object 31"/>
            <p:cNvSpPr txBox="1"/>
            <p:nvPr/>
          </p:nvSpPr>
          <p:spPr>
            <a:xfrm>
              <a:off x="5031582"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grpSp>
          <p:nvGrpSpPr>
            <p:cNvPr id="20" name="object 32"/>
            <p:cNvGrpSpPr/>
            <p:nvPr/>
          </p:nvGrpSpPr>
          <p:grpSpPr>
            <a:xfrm>
              <a:off x="2869406" y="3006725"/>
              <a:ext cx="3686175" cy="1676400"/>
              <a:chOff x="2869406" y="3006725"/>
              <a:chExt cx="3686175" cy="1676400"/>
            </a:xfrm>
          </p:grpSpPr>
          <p:sp>
            <p:nvSpPr>
              <p:cNvPr id="61" name="object 33"/>
              <p:cNvSpPr/>
              <p:nvPr/>
            </p:nvSpPr>
            <p:spPr>
              <a:xfrm>
                <a:off x="4031456" y="3006725"/>
                <a:ext cx="1285875" cy="1162050"/>
              </a:xfrm>
              <a:custGeom>
                <a:avLst/>
                <a:gdLst/>
                <a:ahLst/>
                <a:cxnLst/>
                <a:rect l="l" t="t" r="r" b="b"/>
                <a:pathLst>
                  <a:path w="1285875" h="1162050">
                    <a:moveTo>
                      <a:pt x="0" y="0"/>
                    </a:moveTo>
                    <a:lnTo>
                      <a:pt x="485775" y="1038225"/>
                    </a:lnTo>
                  </a:path>
                  <a:path w="1285875" h="1162050">
                    <a:moveTo>
                      <a:pt x="1285875" y="638175"/>
                    </a:moveTo>
                    <a:lnTo>
                      <a:pt x="685800" y="11620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2" name="object 34"/>
              <p:cNvSpPr/>
              <p:nvPr/>
            </p:nvSpPr>
            <p:spPr>
              <a:xfrm>
                <a:off x="3431381" y="4168775"/>
                <a:ext cx="1085850" cy="514350"/>
              </a:xfrm>
              <a:custGeom>
                <a:avLst/>
                <a:gdLst/>
                <a:ahLst/>
                <a:cxnLst/>
                <a:rect l="l" t="t" r="r" b="b"/>
                <a:pathLst>
                  <a:path w="1085850" h="514350">
                    <a:moveTo>
                      <a:pt x="1085850" y="114300"/>
                    </a:moveTo>
                    <a:lnTo>
                      <a:pt x="285750" y="514350"/>
                    </a:lnTo>
                  </a:path>
                  <a:path w="1085850" h="514350">
                    <a:moveTo>
                      <a:pt x="0" y="0"/>
                    </a:moveTo>
                    <a:lnTo>
                      <a:pt x="285750" y="5143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3" name="object 35"/>
              <p:cNvSpPr/>
              <p:nvPr/>
            </p:nvSpPr>
            <p:spPr>
              <a:xfrm>
                <a:off x="3031331" y="3073400"/>
                <a:ext cx="2400300" cy="971550"/>
              </a:xfrm>
              <a:custGeom>
                <a:avLst/>
                <a:gdLst/>
                <a:ahLst/>
                <a:cxnLst/>
                <a:rect l="l" t="t" r="r" b="b"/>
                <a:pathLst>
                  <a:path w="2400300" h="971550">
                    <a:moveTo>
                      <a:pt x="200025" y="971550"/>
                    </a:moveTo>
                    <a:lnTo>
                      <a:pt x="0" y="571500"/>
                    </a:lnTo>
                  </a:path>
                  <a:path w="2400300" h="971550">
                    <a:moveTo>
                      <a:pt x="2276475" y="266700"/>
                    </a:moveTo>
                    <a:lnTo>
                      <a:pt x="2400300" y="104775"/>
                    </a:lnTo>
                    <a:lnTo>
                      <a:pt x="2238375" y="161925"/>
                    </a:lnTo>
                    <a:lnTo>
                      <a:pt x="23622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4" name="object 36"/>
              <p:cNvSpPr/>
              <p:nvPr/>
            </p:nvSpPr>
            <p:spPr>
              <a:xfrm>
                <a:off x="5276850" y="3009899"/>
                <a:ext cx="152400" cy="400050"/>
              </a:xfrm>
              <a:custGeom>
                <a:avLst/>
                <a:gdLst/>
                <a:ahLst/>
                <a:cxnLst/>
                <a:rect l="l" t="t" r="r" b="b"/>
                <a:pathLst>
                  <a:path w="152400" h="400050">
                    <a:moveTo>
                      <a:pt x="95250" y="342900"/>
                    </a:moveTo>
                    <a:lnTo>
                      <a:pt x="9525" y="285750"/>
                    </a:lnTo>
                    <a:lnTo>
                      <a:pt x="0" y="400050"/>
                    </a:lnTo>
                    <a:lnTo>
                      <a:pt x="95250" y="342900"/>
                    </a:lnTo>
                    <a:close/>
                  </a:path>
                  <a:path w="152400" h="40005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sp>
            <p:nvSpPr>
              <p:cNvPr id="65" name="object 37"/>
              <p:cNvSpPr/>
              <p:nvPr/>
            </p:nvSpPr>
            <p:spPr>
              <a:xfrm>
                <a:off x="5231606" y="4130675"/>
                <a:ext cx="657225" cy="552450"/>
              </a:xfrm>
              <a:custGeom>
                <a:avLst/>
                <a:gdLst/>
                <a:ahLst/>
                <a:cxnLst/>
                <a:rect l="l" t="t" r="r" b="b"/>
                <a:pathLst>
                  <a:path w="657225" h="552450">
                    <a:moveTo>
                      <a:pt x="0" y="552450"/>
                    </a:moveTo>
                    <a:lnTo>
                      <a:pt x="6572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6" name="object 38"/>
              <p:cNvSpPr/>
              <p:nvPr/>
            </p:nvSpPr>
            <p:spPr>
              <a:xfrm>
                <a:off x="2869406" y="3883025"/>
                <a:ext cx="3686175" cy="0"/>
              </a:xfrm>
              <a:custGeom>
                <a:avLst/>
                <a:gdLst/>
                <a:ahLst/>
                <a:cxnLst/>
                <a:rect l="l" t="t" r="r" b="b"/>
                <a:pathLst>
                  <a:path w="3686175">
                    <a:moveTo>
                      <a:pt x="3686175" y="0"/>
                    </a:moveTo>
                    <a:lnTo>
                      <a:pt x="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21" name="object 39"/>
            <p:cNvSpPr txBox="1"/>
            <p:nvPr/>
          </p:nvSpPr>
          <p:spPr>
            <a:xfrm>
              <a:off x="2609850" y="3797300"/>
              <a:ext cx="304800" cy="382156"/>
            </a:xfrm>
            <a:prstGeom prst="rect">
              <a:avLst/>
            </a:prstGeom>
          </p:spPr>
          <p:txBody>
            <a:bodyPr vert="horz" wrap="square" lIns="0" tIns="12700" rIns="0" bIns="0" rtlCol="0">
              <a:spAutoFit/>
            </a:bodyPr>
            <a:lstStyle/>
            <a:p>
              <a:pPr marL="38100">
                <a:spcBef>
                  <a:spcPts val="100"/>
                </a:spcBef>
              </a:pPr>
              <a:r>
                <a:rPr sz="1200" b="1" spc="44" baseline="15873" dirty="0">
                  <a:latin typeface="Cambria" pitchFamily="18" charset="0"/>
                  <a:ea typeface="Cambria" pitchFamily="18" charset="0"/>
                  <a:cs typeface="Arial"/>
                </a:rPr>
                <a:t>A</a:t>
              </a:r>
              <a:r>
                <a:rPr sz="1200" b="1" spc="30" dirty="0">
                  <a:latin typeface="Cambria" pitchFamily="18" charset="0"/>
                  <a:ea typeface="Cambria" pitchFamily="18" charset="0"/>
                  <a:cs typeface="Arial"/>
                </a:rPr>
                <a:t>bis</a:t>
              </a:r>
              <a:endParaRPr sz="1200" b="1" dirty="0">
                <a:latin typeface="Cambria" pitchFamily="18" charset="0"/>
                <a:ea typeface="Cambria" pitchFamily="18" charset="0"/>
                <a:cs typeface="Arial"/>
              </a:endParaRPr>
            </a:p>
          </p:txBody>
        </p:sp>
        <p:sp>
          <p:nvSpPr>
            <p:cNvPr id="22" name="object 40"/>
            <p:cNvSpPr/>
            <p:nvPr/>
          </p:nvSpPr>
          <p:spPr>
            <a:xfrm>
              <a:off x="3593306" y="2520950"/>
              <a:ext cx="876300" cy="0"/>
            </a:xfrm>
            <a:custGeom>
              <a:avLst/>
              <a:gdLst/>
              <a:ahLst/>
              <a:cxnLst/>
              <a:rect l="l" t="t" r="r" b="b"/>
              <a:pathLst>
                <a:path w="876300">
                  <a:moveTo>
                    <a:pt x="0" y="0"/>
                  </a:moveTo>
                  <a:lnTo>
                    <a:pt x="87630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sp>
          <p:nvSpPr>
            <p:cNvPr id="23" name="object 41"/>
            <p:cNvSpPr txBox="1"/>
            <p:nvPr/>
          </p:nvSpPr>
          <p:spPr>
            <a:xfrm>
              <a:off x="3324226" y="2397125"/>
              <a:ext cx="241300" cy="197490"/>
            </a:xfrm>
            <a:prstGeom prst="rect">
              <a:avLst/>
            </a:prstGeom>
          </p:spPr>
          <p:txBody>
            <a:bodyPr vert="horz" wrap="square" lIns="0" tIns="12700" rIns="0" bIns="0" rtlCol="0">
              <a:spAutoFit/>
            </a:bodyPr>
            <a:lstStyle/>
            <a:p>
              <a:pPr marL="38100">
                <a:spcBef>
                  <a:spcPts val="100"/>
                </a:spcBef>
              </a:pPr>
              <a:r>
                <a:rPr sz="1200" b="1" spc="-45" dirty="0">
                  <a:latin typeface="Cambria" pitchFamily="18" charset="0"/>
                  <a:ea typeface="Cambria" pitchFamily="18" charset="0"/>
                  <a:cs typeface="Arial"/>
                </a:rPr>
                <a:t>U</a:t>
              </a:r>
              <a:r>
                <a:rPr sz="1200" b="1" spc="-67" baseline="-22222" dirty="0">
                  <a:latin typeface="Cambria" pitchFamily="18" charset="0"/>
                  <a:ea typeface="Cambria" pitchFamily="18" charset="0"/>
                  <a:cs typeface="Arial"/>
                </a:rPr>
                <a:t>m</a:t>
              </a:r>
              <a:endParaRPr sz="1200" b="1" baseline="-22222">
                <a:latin typeface="Cambria" pitchFamily="18" charset="0"/>
                <a:ea typeface="Cambria" pitchFamily="18" charset="0"/>
                <a:cs typeface="Arial"/>
              </a:endParaRPr>
            </a:p>
          </p:txBody>
        </p:sp>
        <p:grpSp>
          <p:nvGrpSpPr>
            <p:cNvPr id="26" name="object 42"/>
            <p:cNvGrpSpPr/>
            <p:nvPr/>
          </p:nvGrpSpPr>
          <p:grpSpPr>
            <a:xfrm>
              <a:off x="2869405" y="6121400"/>
              <a:ext cx="454821" cy="355600"/>
              <a:chOff x="2869405" y="6121400"/>
              <a:chExt cx="454821" cy="355600"/>
            </a:xfrm>
          </p:grpSpPr>
          <p:sp>
            <p:nvSpPr>
              <p:cNvPr id="59" name="object 43"/>
              <p:cNvSpPr/>
              <p:nvPr/>
            </p:nvSpPr>
            <p:spPr>
              <a:xfrm>
                <a:off x="2869405" y="6124575"/>
                <a:ext cx="454821"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0" name="object 44"/>
              <p:cNvSpPr/>
              <p:nvPr/>
            </p:nvSpPr>
            <p:spPr>
              <a:xfrm>
                <a:off x="2869406" y="6121400"/>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 w="428625" h="352425">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27" name="object 45"/>
            <p:cNvSpPr txBox="1"/>
            <p:nvPr/>
          </p:nvSpPr>
          <p:spPr>
            <a:xfrm>
              <a:off x="2959100" y="6226175"/>
              <a:ext cx="338931" cy="197490"/>
            </a:xfrm>
            <a:prstGeom prst="rect">
              <a:avLst/>
            </a:prstGeom>
          </p:spPr>
          <p:txBody>
            <a:bodyPr vert="horz" wrap="square" lIns="0" tIns="12700" rIns="0" bIns="0" rtlCol="0">
              <a:spAutoFit/>
            </a:bodyPr>
            <a:lstStyle/>
            <a:p>
              <a:pPr marL="12700">
                <a:spcBef>
                  <a:spcPts val="100"/>
                </a:spcBef>
              </a:pPr>
              <a:r>
                <a:rPr sz="1200" b="1" spc="-60" dirty="0">
                  <a:latin typeface="Cambria" pitchFamily="18" charset="0"/>
                  <a:ea typeface="Cambria" pitchFamily="18" charset="0"/>
                  <a:cs typeface="Arial"/>
                </a:rPr>
                <a:t>EIR</a:t>
              </a:r>
              <a:endParaRPr sz="1200" b="1" dirty="0">
                <a:latin typeface="Cambria" pitchFamily="18" charset="0"/>
                <a:ea typeface="Cambria" pitchFamily="18" charset="0"/>
                <a:cs typeface="Arial"/>
              </a:endParaRPr>
            </a:p>
          </p:txBody>
        </p:sp>
        <p:grpSp>
          <p:nvGrpSpPr>
            <p:cNvPr id="28" name="object 46"/>
            <p:cNvGrpSpPr/>
            <p:nvPr/>
          </p:nvGrpSpPr>
          <p:grpSpPr>
            <a:xfrm>
              <a:off x="3590925" y="5321300"/>
              <a:ext cx="431006" cy="355600"/>
              <a:chOff x="3590925" y="5321300"/>
              <a:chExt cx="431006" cy="355600"/>
            </a:xfrm>
          </p:grpSpPr>
          <p:sp>
            <p:nvSpPr>
              <p:cNvPr id="57" name="object 47"/>
              <p:cNvSpPr/>
              <p:nvPr/>
            </p:nvSpPr>
            <p:spPr>
              <a:xfrm>
                <a:off x="3590925" y="5324475"/>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8" name="object 48"/>
              <p:cNvSpPr/>
              <p:nvPr/>
            </p:nvSpPr>
            <p:spPr>
              <a:xfrm>
                <a:off x="3593306" y="5321300"/>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 w="428625" h="352425">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29" name="object 49"/>
            <p:cNvSpPr txBox="1"/>
            <p:nvPr/>
          </p:nvSpPr>
          <p:spPr>
            <a:xfrm>
              <a:off x="3663950" y="5426075"/>
              <a:ext cx="405606"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HLR</a:t>
              </a:r>
              <a:endParaRPr sz="1200" b="1">
                <a:latin typeface="Cambria" pitchFamily="18" charset="0"/>
                <a:ea typeface="Cambria" pitchFamily="18" charset="0"/>
                <a:cs typeface="Arial"/>
              </a:endParaRPr>
            </a:p>
          </p:txBody>
        </p:sp>
        <p:grpSp>
          <p:nvGrpSpPr>
            <p:cNvPr id="30" name="object 50"/>
            <p:cNvGrpSpPr/>
            <p:nvPr/>
          </p:nvGrpSpPr>
          <p:grpSpPr>
            <a:xfrm>
              <a:off x="2952750" y="5083175"/>
              <a:ext cx="431006" cy="346075"/>
              <a:chOff x="2952750" y="5083175"/>
              <a:chExt cx="431006" cy="346075"/>
            </a:xfrm>
          </p:grpSpPr>
          <p:sp>
            <p:nvSpPr>
              <p:cNvPr id="55" name="object 51"/>
              <p:cNvSpPr/>
              <p:nvPr/>
            </p:nvSpPr>
            <p:spPr>
              <a:xfrm>
                <a:off x="2952750" y="5086350"/>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6" name="object 52"/>
              <p:cNvSpPr/>
              <p:nvPr/>
            </p:nvSpPr>
            <p:spPr>
              <a:xfrm>
                <a:off x="2955131" y="5083175"/>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 w="428625" h="342900">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1" name="object 53"/>
            <p:cNvSpPr txBox="1"/>
            <p:nvPr/>
          </p:nvSpPr>
          <p:spPr>
            <a:xfrm>
              <a:off x="3025775"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dirty="0">
                <a:latin typeface="Cambria" pitchFamily="18" charset="0"/>
                <a:ea typeface="Cambria" pitchFamily="18" charset="0"/>
                <a:cs typeface="Arial"/>
              </a:endParaRPr>
            </a:p>
          </p:txBody>
        </p:sp>
        <p:grpSp>
          <p:nvGrpSpPr>
            <p:cNvPr id="32" name="object 54"/>
            <p:cNvGrpSpPr/>
            <p:nvPr/>
          </p:nvGrpSpPr>
          <p:grpSpPr>
            <a:xfrm>
              <a:off x="4467225" y="5083175"/>
              <a:ext cx="431006" cy="346075"/>
              <a:chOff x="4467225" y="5083175"/>
              <a:chExt cx="431006" cy="346075"/>
            </a:xfrm>
          </p:grpSpPr>
          <p:sp>
            <p:nvSpPr>
              <p:cNvPr id="53" name="object 55"/>
              <p:cNvSpPr/>
              <p:nvPr/>
            </p:nvSpPr>
            <p:spPr>
              <a:xfrm>
                <a:off x="4467225" y="5086350"/>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4" name="object 56"/>
              <p:cNvSpPr/>
              <p:nvPr/>
            </p:nvSpPr>
            <p:spPr>
              <a:xfrm>
                <a:off x="4469606" y="5083175"/>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 w="428625" h="342900">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3" name="object 57"/>
            <p:cNvSpPr txBox="1"/>
            <p:nvPr/>
          </p:nvSpPr>
          <p:spPr>
            <a:xfrm>
              <a:off x="4540250"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a:latin typeface="Cambria" pitchFamily="18" charset="0"/>
                <a:ea typeface="Cambria" pitchFamily="18" charset="0"/>
                <a:cs typeface="Arial"/>
              </a:endParaRPr>
            </a:p>
          </p:txBody>
        </p:sp>
        <p:grpSp>
          <p:nvGrpSpPr>
            <p:cNvPr id="34" name="object 58"/>
            <p:cNvGrpSpPr/>
            <p:nvPr/>
          </p:nvGrpSpPr>
          <p:grpSpPr>
            <a:xfrm>
              <a:off x="3164681" y="4806950"/>
              <a:ext cx="2066925" cy="600075"/>
              <a:chOff x="3164681" y="4806950"/>
              <a:chExt cx="2066925" cy="600075"/>
            </a:xfrm>
          </p:grpSpPr>
          <p:sp>
            <p:nvSpPr>
              <p:cNvPr id="51" name="object 59"/>
              <p:cNvSpPr/>
              <p:nvPr/>
            </p:nvSpPr>
            <p:spPr>
              <a:xfrm>
                <a:off x="3917156" y="4806950"/>
                <a:ext cx="1314450" cy="600075"/>
              </a:xfrm>
              <a:custGeom>
                <a:avLst/>
                <a:gdLst/>
                <a:ahLst/>
                <a:cxnLst/>
                <a:rect l="l" t="t" r="r" b="b"/>
                <a:pathLst>
                  <a:path w="1314450" h="600075">
                    <a:moveTo>
                      <a:pt x="1114425" y="0"/>
                    </a:moveTo>
                    <a:lnTo>
                      <a:pt x="0" y="0"/>
                    </a:lnTo>
                  </a:path>
                  <a:path w="1314450" h="600075">
                    <a:moveTo>
                      <a:pt x="1314450" y="114300"/>
                    </a:moveTo>
                    <a:lnTo>
                      <a:pt x="1314450" y="600075"/>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2" name="object 60"/>
              <p:cNvSpPr/>
              <p:nvPr/>
            </p:nvSpPr>
            <p:spPr>
              <a:xfrm>
                <a:off x="3164681" y="4806950"/>
                <a:ext cx="352425" cy="276225"/>
              </a:xfrm>
              <a:custGeom>
                <a:avLst/>
                <a:gdLst/>
                <a:ahLst/>
                <a:cxnLst/>
                <a:rect l="l" t="t" r="r" b="b"/>
                <a:pathLst>
                  <a:path w="352425" h="276225">
                    <a:moveTo>
                      <a:pt x="352425" y="0"/>
                    </a:moveTo>
                    <a:lnTo>
                      <a:pt x="0" y="276225"/>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35" name="object 61"/>
            <p:cNvSpPr txBox="1"/>
            <p:nvPr/>
          </p:nvSpPr>
          <p:spPr>
            <a:xfrm>
              <a:off x="2720975" y="4321175"/>
              <a:ext cx="3881120" cy="197490"/>
            </a:xfrm>
            <a:prstGeom prst="rect">
              <a:avLst/>
            </a:prstGeom>
          </p:spPr>
          <p:txBody>
            <a:bodyPr vert="horz" wrap="square" lIns="0" tIns="12700" rIns="0" bIns="0" rtlCol="0">
              <a:spAutoFit/>
            </a:bodyPr>
            <a:lstStyle/>
            <a:p>
              <a:pPr marL="12700">
                <a:spcBef>
                  <a:spcPts val="100"/>
                </a:spcBef>
                <a:tabLst>
                  <a:tab pos="3867785" algn="l"/>
                </a:tabLst>
              </a:pPr>
              <a:r>
                <a:rPr sz="1200" b="1" dirty="0">
                  <a:latin typeface="Cambria" pitchFamily="18" charset="0"/>
                  <a:ea typeface="Cambria" pitchFamily="18" charset="0"/>
                  <a:cs typeface="Arial"/>
                </a:rPr>
                <a:t>A</a:t>
              </a:r>
              <a:r>
                <a:rPr sz="1200" b="1" spc="7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sp>
          <p:nvSpPr>
            <p:cNvPr id="36" name="object 62"/>
            <p:cNvSpPr txBox="1"/>
            <p:nvPr/>
          </p:nvSpPr>
          <p:spPr>
            <a:xfrm>
              <a:off x="5321300" y="1920875"/>
              <a:ext cx="282575"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BSS</a:t>
              </a:r>
              <a:endParaRPr sz="1200" b="1">
                <a:latin typeface="Cambria" pitchFamily="18" charset="0"/>
                <a:ea typeface="Cambria" pitchFamily="18" charset="0"/>
                <a:cs typeface="Arial"/>
              </a:endParaRPr>
            </a:p>
          </p:txBody>
        </p:sp>
        <p:sp>
          <p:nvSpPr>
            <p:cNvPr id="37" name="object 63"/>
            <p:cNvSpPr txBox="1"/>
            <p:nvPr/>
          </p:nvSpPr>
          <p:spPr>
            <a:xfrm>
              <a:off x="2073275" y="27971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RSS</a:t>
              </a:r>
              <a:endParaRPr sz="1200" b="1">
                <a:latin typeface="Cambria" pitchFamily="18" charset="0"/>
                <a:ea typeface="Cambria" pitchFamily="18" charset="0"/>
                <a:cs typeface="Arial"/>
              </a:endParaRPr>
            </a:p>
          </p:txBody>
        </p:sp>
        <p:sp>
          <p:nvSpPr>
            <p:cNvPr id="38" name="object 64"/>
            <p:cNvSpPr txBox="1"/>
            <p:nvPr/>
          </p:nvSpPr>
          <p:spPr>
            <a:xfrm>
              <a:off x="3635375" y="1758950"/>
              <a:ext cx="777875" cy="497572"/>
            </a:xfrm>
            <a:prstGeom prst="rect">
              <a:avLst/>
            </a:prstGeom>
          </p:spPr>
          <p:txBody>
            <a:bodyPr vert="horz" wrap="square" lIns="0" tIns="12700" rIns="0" bIns="0" rtlCol="0">
              <a:spAutoFit/>
            </a:bodyPr>
            <a:lstStyle/>
            <a:p>
              <a:pPr marL="18415" algn="ctr">
                <a:spcBef>
                  <a:spcPts val="100"/>
                </a:spcBef>
              </a:pPr>
              <a:r>
                <a:rPr sz="1200" b="1" spc="5" dirty="0">
                  <a:latin typeface="Cambria" pitchFamily="18" charset="0"/>
                  <a:ea typeface="Cambria" pitchFamily="18" charset="0"/>
                  <a:cs typeface="Arial"/>
                </a:rPr>
                <a:t>radio</a:t>
              </a:r>
              <a:r>
                <a:rPr sz="1200" b="1"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a:p>
              <a:pPr algn="ctr">
                <a:spcBef>
                  <a:spcPts val="915"/>
                </a:spcBef>
                <a:tabLst>
                  <a:tab pos="561340" algn="l"/>
                </a:tabLst>
              </a:pPr>
              <a:r>
                <a:rPr sz="1200" b="1" spc="-40" dirty="0">
                  <a:latin typeface="Cambria" pitchFamily="18" charset="0"/>
                  <a:ea typeface="Cambria" pitchFamily="18" charset="0"/>
                  <a:cs typeface="Arial"/>
                </a:rPr>
                <a:t>M</a:t>
              </a:r>
              <a:r>
                <a:rPr sz="1200" b="1" dirty="0">
                  <a:latin typeface="Cambria" pitchFamily="18" charset="0"/>
                  <a:ea typeface="Cambria" pitchFamily="18" charset="0"/>
                  <a:cs typeface="Arial"/>
                </a:rPr>
                <a:t>S	</a:t>
              </a: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39" name="object 65"/>
            <p:cNvSpPr txBox="1"/>
            <p:nvPr/>
          </p:nvSpPr>
          <p:spPr>
            <a:xfrm>
              <a:off x="5035550" y="2397125"/>
              <a:ext cx="568325" cy="382156"/>
            </a:xfrm>
            <a:prstGeom prst="rect">
              <a:avLst/>
            </a:prstGeom>
          </p:spPr>
          <p:txBody>
            <a:bodyPr vert="horz" wrap="square" lIns="0" tIns="12700" rIns="0" bIns="0" rtlCol="0">
              <a:spAutoFit/>
            </a:bodyPr>
            <a:lstStyle/>
            <a:p>
              <a:pPr marL="12700">
                <a:spcBef>
                  <a:spcPts val="100"/>
                </a:spcBef>
              </a:pPr>
              <a:r>
                <a:rPr sz="1200" b="1" spc="5" dirty="0">
                  <a:latin typeface="Cambria" pitchFamily="18" charset="0"/>
                  <a:ea typeface="Cambria" pitchFamily="18" charset="0"/>
                  <a:cs typeface="Arial"/>
                </a:rPr>
                <a:t>radio</a:t>
              </a:r>
              <a:r>
                <a:rPr sz="1200" b="1" spc="-30"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p:txBody>
        </p:sp>
        <p:grpSp>
          <p:nvGrpSpPr>
            <p:cNvPr id="40" name="object 66"/>
            <p:cNvGrpSpPr/>
            <p:nvPr/>
          </p:nvGrpSpPr>
          <p:grpSpPr>
            <a:xfrm>
              <a:off x="5269706" y="2682875"/>
              <a:ext cx="323850" cy="323850"/>
              <a:chOff x="5269706" y="2682875"/>
              <a:chExt cx="323850" cy="323850"/>
            </a:xfrm>
          </p:grpSpPr>
          <p:sp>
            <p:nvSpPr>
              <p:cNvPr id="49" name="object 67"/>
              <p:cNvSpPr/>
              <p:nvPr/>
            </p:nvSpPr>
            <p:spPr>
              <a:xfrm>
                <a:off x="5269706" y="26828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0" name="object 68"/>
              <p:cNvSpPr/>
              <p:nvPr/>
            </p:nvSpPr>
            <p:spPr>
              <a:xfrm>
                <a:off x="5269706" y="26828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41" name="object 69"/>
            <p:cNvSpPr txBox="1"/>
            <p:nvPr/>
          </p:nvSpPr>
          <p:spPr>
            <a:xfrm>
              <a:off x="5321300" y="2749550"/>
              <a:ext cx="215900" cy="197490"/>
            </a:xfrm>
            <a:prstGeom prst="rect">
              <a:avLst/>
            </a:prstGeom>
          </p:spPr>
          <p:txBody>
            <a:bodyPr vert="horz" wrap="square" lIns="0" tIns="12700" rIns="0" bIns="0" rtlCol="0">
              <a:spAutoFit/>
            </a:bodyPr>
            <a:lstStyle/>
            <a:p>
              <a:pPr marL="12700">
                <a:spcBef>
                  <a:spcPts val="100"/>
                </a:spcBef>
              </a:pP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2" name="object 73"/>
            <p:cNvSpPr txBox="1"/>
            <p:nvPr/>
          </p:nvSpPr>
          <p:spPr>
            <a:xfrm>
              <a:off x="3593306"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20" dirty="0">
                  <a:latin typeface="Cambria" pitchFamily="18" charset="0"/>
                  <a:ea typeface="Cambria" pitchFamily="18" charset="0"/>
                  <a:cs typeface="Arial"/>
                </a:rPr>
                <a:t>AUC</a:t>
              </a:r>
              <a:endParaRPr sz="1200" b="1">
                <a:latin typeface="Cambria" pitchFamily="18" charset="0"/>
                <a:ea typeface="Cambria" pitchFamily="18" charset="0"/>
                <a:cs typeface="Arial"/>
              </a:endParaRPr>
            </a:p>
          </p:txBody>
        </p:sp>
        <p:sp>
          <p:nvSpPr>
            <p:cNvPr id="43" name="object 77"/>
            <p:cNvSpPr txBox="1"/>
            <p:nvPr/>
          </p:nvSpPr>
          <p:spPr>
            <a:xfrm>
              <a:off x="1997075" y="6159500"/>
              <a:ext cx="301625"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OSS</a:t>
              </a:r>
              <a:endParaRPr sz="1200" b="1">
                <a:latin typeface="Cambria" pitchFamily="18" charset="0"/>
                <a:ea typeface="Cambria" pitchFamily="18" charset="0"/>
                <a:cs typeface="Arial"/>
              </a:endParaRPr>
            </a:p>
          </p:txBody>
        </p:sp>
        <p:grpSp>
          <p:nvGrpSpPr>
            <p:cNvPr id="44" name="object 78"/>
            <p:cNvGrpSpPr/>
            <p:nvPr/>
          </p:nvGrpSpPr>
          <p:grpSpPr>
            <a:xfrm>
              <a:off x="3088481" y="4168775"/>
              <a:ext cx="3324225" cy="2038350"/>
              <a:chOff x="3088481" y="4168775"/>
              <a:chExt cx="3324225" cy="2038350"/>
            </a:xfrm>
          </p:grpSpPr>
          <p:sp>
            <p:nvSpPr>
              <p:cNvPr id="47" name="object 79"/>
              <p:cNvSpPr/>
              <p:nvPr/>
            </p:nvSpPr>
            <p:spPr>
              <a:xfrm>
                <a:off x="5231606" y="4178300"/>
                <a:ext cx="1181100" cy="504825"/>
              </a:xfrm>
              <a:custGeom>
                <a:avLst/>
                <a:gdLst/>
                <a:ahLst/>
                <a:cxnLst/>
                <a:rect l="l" t="t" r="r" b="b"/>
                <a:pathLst>
                  <a:path w="1181100" h="504825">
                    <a:moveTo>
                      <a:pt x="0" y="504825"/>
                    </a:moveTo>
                    <a:lnTo>
                      <a:pt x="1181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48" name="object 80"/>
              <p:cNvSpPr/>
              <p:nvPr/>
            </p:nvSpPr>
            <p:spPr>
              <a:xfrm>
                <a:off x="3088481" y="4168775"/>
                <a:ext cx="2143125" cy="2038350"/>
              </a:xfrm>
              <a:custGeom>
                <a:avLst/>
                <a:gdLst/>
                <a:ahLst/>
                <a:cxnLst/>
                <a:rect l="l" t="t" r="r" b="b"/>
                <a:pathLst>
                  <a:path w="2143125" h="2038350">
                    <a:moveTo>
                      <a:pt x="1943100" y="638175"/>
                    </a:moveTo>
                    <a:lnTo>
                      <a:pt x="1600200" y="914400"/>
                    </a:lnTo>
                  </a:path>
                  <a:path w="2143125" h="2038350">
                    <a:moveTo>
                      <a:pt x="628650" y="752475"/>
                    </a:moveTo>
                    <a:lnTo>
                      <a:pt x="723900" y="1152525"/>
                    </a:lnTo>
                  </a:path>
                  <a:path w="2143125" h="2038350">
                    <a:moveTo>
                      <a:pt x="628650" y="752475"/>
                    </a:moveTo>
                    <a:lnTo>
                      <a:pt x="0" y="1952625"/>
                    </a:lnTo>
                  </a:path>
                  <a:path w="2143125" h="2038350">
                    <a:moveTo>
                      <a:pt x="723900" y="1504950"/>
                    </a:moveTo>
                    <a:lnTo>
                      <a:pt x="704850" y="2038350"/>
                    </a:lnTo>
                  </a:path>
                  <a:path w="2143125" h="2038350">
                    <a:moveTo>
                      <a:pt x="2143125" y="752475"/>
                    </a:moveTo>
                    <a:lnTo>
                      <a:pt x="1266825" y="2038350"/>
                    </a:lnTo>
                  </a:path>
                  <a:path w="2143125" h="2038350">
                    <a:moveTo>
                      <a:pt x="628650" y="752475"/>
                    </a:moveTo>
                    <a:lnTo>
                      <a:pt x="632321" y="801474"/>
                    </a:lnTo>
                    <a:lnTo>
                      <a:pt x="642905" y="849270"/>
                    </a:lnTo>
                    <a:lnTo>
                      <a:pt x="659758" y="895135"/>
                    </a:lnTo>
                    <a:lnTo>
                      <a:pt x="682236" y="938337"/>
                    </a:lnTo>
                    <a:lnTo>
                      <a:pt x="709694" y="978148"/>
                    </a:lnTo>
                    <a:lnTo>
                      <a:pt x="741490" y="1013836"/>
                    </a:lnTo>
                    <a:lnTo>
                      <a:pt x="776978" y="1044672"/>
                    </a:lnTo>
                    <a:lnTo>
                      <a:pt x="815514" y="1069927"/>
                    </a:lnTo>
                    <a:lnTo>
                      <a:pt x="856455" y="1088869"/>
                    </a:lnTo>
                    <a:lnTo>
                      <a:pt x="899157" y="1100770"/>
                    </a:lnTo>
                    <a:lnTo>
                      <a:pt x="942975" y="1104900"/>
                    </a:lnTo>
                    <a:lnTo>
                      <a:pt x="965040" y="1107749"/>
                    </a:lnTo>
                    <a:lnTo>
                      <a:pt x="1008806" y="1129752"/>
                    </a:lnTo>
                    <a:lnTo>
                      <a:pt x="1051477" y="1171744"/>
                    </a:lnTo>
                    <a:lnTo>
                      <a:pt x="1092323" y="1231618"/>
                    </a:lnTo>
                    <a:lnTo>
                      <a:pt x="1111834" y="1267605"/>
                    </a:lnTo>
                    <a:lnTo>
                      <a:pt x="1130615" y="1307273"/>
                    </a:lnTo>
                    <a:lnTo>
                      <a:pt x="1148574" y="1350360"/>
                    </a:lnTo>
                    <a:lnTo>
                      <a:pt x="1165621" y="1396603"/>
                    </a:lnTo>
                    <a:lnTo>
                      <a:pt x="1181665" y="1445738"/>
                    </a:lnTo>
                    <a:lnTo>
                      <a:pt x="1196613" y="1497504"/>
                    </a:lnTo>
                    <a:lnTo>
                      <a:pt x="1210376" y="1551637"/>
                    </a:lnTo>
                    <a:lnTo>
                      <a:pt x="1222861" y="1607874"/>
                    </a:lnTo>
                    <a:lnTo>
                      <a:pt x="1233977" y="1665951"/>
                    </a:lnTo>
                    <a:lnTo>
                      <a:pt x="1243634" y="1725607"/>
                    </a:lnTo>
                    <a:lnTo>
                      <a:pt x="1251739" y="1786577"/>
                    </a:lnTo>
                    <a:lnTo>
                      <a:pt x="1258202" y="1848600"/>
                    </a:lnTo>
                    <a:lnTo>
                      <a:pt x="1262931" y="1911412"/>
                    </a:lnTo>
                    <a:lnTo>
                      <a:pt x="1265836" y="1974749"/>
                    </a:lnTo>
                    <a:lnTo>
                      <a:pt x="1266825" y="2038350"/>
                    </a:lnTo>
                  </a:path>
                  <a:path w="2143125" h="2038350">
                    <a:moveTo>
                      <a:pt x="1266825" y="2038350"/>
                    </a:moveTo>
                    <a:lnTo>
                      <a:pt x="1266290" y="1978406"/>
                    </a:lnTo>
                    <a:lnTo>
                      <a:pt x="1264700" y="1918508"/>
                    </a:lnTo>
                    <a:lnTo>
                      <a:pt x="1262077" y="1858703"/>
                    </a:lnTo>
                    <a:lnTo>
                      <a:pt x="1258441" y="1799035"/>
                    </a:lnTo>
                    <a:lnTo>
                      <a:pt x="1253815" y="1739553"/>
                    </a:lnTo>
                    <a:lnTo>
                      <a:pt x="1248220" y="1680300"/>
                    </a:lnTo>
                    <a:lnTo>
                      <a:pt x="1241678" y="1621325"/>
                    </a:lnTo>
                    <a:lnTo>
                      <a:pt x="1234210" y="1562671"/>
                    </a:lnTo>
                    <a:lnTo>
                      <a:pt x="1225838" y="1504387"/>
                    </a:lnTo>
                    <a:lnTo>
                      <a:pt x="1216583" y="1446518"/>
                    </a:lnTo>
                    <a:lnTo>
                      <a:pt x="1206466" y="1389110"/>
                    </a:lnTo>
                    <a:lnTo>
                      <a:pt x="1195510" y="1332208"/>
                    </a:lnTo>
                    <a:lnTo>
                      <a:pt x="1183736" y="1275860"/>
                    </a:lnTo>
                    <a:lnTo>
                      <a:pt x="1171165" y="1220111"/>
                    </a:lnTo>
                    <a:lnTo>
                      <a:pt x="1157819" y="1165008"/>
                    </a:lnTo>
                    <a:lnTo>
                      <a:pt x="1143720" y="1110596"/>
                    </a:lnTo>
                    <a:lnTo>
                      <a:pt x="1128888" y="1056922"/>
                    </a:lnTo>
                    <a:lnTo>
                      <a:pt x="1113347" y="1004031"/>
                    </a:lnTo>
                    <a:lnTo>
                      <a:pt x="1097116" y="951970"/>
                    </a:lnTo>
                    <a:lnTo>
                      <a:pt x="1080218" y="900785"/>
                    </a:lnTo>
                    <a:lnTo>
                      <a:pt x="1062674" y="850522"/>
                    </a:lnTo>
                    <a:lnTo>
                      <a:pt x="1044506" y="801227"/>
                    </a:lnTo>
                    <a:lnTo>
                      <a:pt x="1025735" y="752946"/>
                    </a:lnTo>
                    <a:lnTo>
                      <a:pt x="1006383" y="705726"/>
                    </a:lnTo>
                    <a:lnTo>
                      <a:pt x="986471" y="659612"/>
                    </a:lnTo>
                    <a:lnTo>
                      <a:pt x="966021" y="614650"/>
                    </a:lnTo>
                    <a:lnTo>
                      <a:pt x="945055" y="570887"/>
                    </a:lnTo>
                    <a:lnTo>
                      <a:pt x="923593" y="528368"/>
                    </a:lnTo>
                    <a:lnTo>
                      <a:pt x="901658" y="487141"/>
                    </a:lnTo>
                    <a:lnTo>
                      <a:pt x="879272" y="447250"/>
                    </a:lnTo>
                    <a:lnTo>
                      <a:pt x="856454" y="408742"/>
                    </a:lnTo>
                    <a:lnTo>
                      <a:pt x="833228" y="371663"/>
                    </a:lnTo>
                    <a:lnTo>
                      <a:pt x="809615" y="336060"/>
                    </a:lnTo>
                    <a:lnTo>
                      <a:pt x="785636" y="301977"/>
                    </a:lnTo>
                    <a:lnTo>
                      <a:pt x="761312" y="269462"/>
                    </a:lnTo>
                    <a:lnTo>
                      <a:pt x="736666" y="238561"/>
                    </a:lnTo>
                    <a:lnTo>
                      <a:pt x="711719" y="209319"/>
                    </a:lnTo>
                    <a:lnTo>
                      <a:pt x="661007" y="155998"/>
                    </a:lnTo>
                    <a:lnTo>
                      <a:pt x="609349" y="109868"/>
                    </a:lnTo>
                    <a:lnTo>
                      <a:pt x="556917" y="71299"/>
                    </a:lnTo>
                    <a:lnTo>
                      <a:pt x="503884" y="40659"/>
                    </a:lnTo>
                    <a:lnTo>
                      <a:pt x="450422" y="18316"/>
                    </a:lnTo>
                    <a:lnTo>
                      <a:pt x="396703" y="4640"/>
                    </a:lnTo>
                    <a:lnTo>
                      <a:pt x="369801" y="1167"/>
                    </a:lnTo>
                    <a:lnTo>
                      <a:pt x="342900" y="0"/>
                    </a:lnTo>
                  </a:path>
                  <a:path w="2143125" h="2038350">
                    <a:moveTo>
                      <a:pt x="2143125" y="1476375"/>
                    </a:moveTo>
                    <a:lnTo>
                      <a:pt x="1266825" y="203835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45" name="object 81"/>
            <p:cNvSpPr txBox="1"/>
            <p:nvPr/>
          </p:nvSpPr>
          <p:spPr>
            <a:xfrm>
              <a:off x="5759450" y="5043170"/>
              <a:ext cx="796925" cy="1112677"/>
            </a:xfrm>
            <a:prstGeom prst="rect">
              <a:avLst/>
            </a:prstGeom>
          </p:spPr>
          <p:txBody>
            <a:bodyPr vert="horz" wrap="square" lIns="0" tIns="12700" rIns="0" bIns="0" rtlCol="0">
              <a:spAutoFit/>
            </a:bodyPr>
            <a:lstStyle/>
            <a:p>
              <a:pPr marL="12700" marR="5080">
                <a:lnSpc>
                  <a:spcPct val="148800"/>
                </a:lnSpc>
                <a:spcBef>
                  <a:spcPts val="100"/>
                </a:spcBef>
              </a:pPr>
              <a:r>
                <a:rPr sz="1200" b="1" dirty="0">
                  <a:latin typeface="Cambria" pitchFamily="18" charset="0"/>
                  <a:ea typeface="Cambria" pitchFamily="18" charset="0"/>
                  <a:cs typeface="Arial"/>
                </a:rPr>
                <a:t>signaling  </a:t>
              </a:r>
              <a:r>
                <a:rPr sz="1200" b="1" spc="5" dirty="0">
                  <a:latin typeface="Cambria" pitchFamily="18" charset="0"/>
                  <a:ea typeface="Cambria" pitchFamily="18" charset="0"/>
                  <a:cs typeface="Arial"/>
                </a:rPr>
                <a:t>ISDN, </a:t>
              </a:r>
              <a:r>
                <a:rPr sz="1200" b="1" spc="10" dirty="0">
                  <a:latin typeface="Cambria" pitchFamily="18" charset="0"/>
                  <a:ea typeface="Cambria" pitchFamily="18" charset="0"/>
                  <a:cs typeface="Arial"/>
                </a:rPr>
                <a:t>PSTN</a:t>
              </a:r>
              <a:endParaRPr sz="1200" b="1" dirty="0">
                <a:latin typeface="Cambria" pitchFamily="18" charset="0"/>
                <a:ea typeface="Cambria" pitchFamily="18" charset="0"/>
                <a:cs typeface="Arial"/>
              </a:endParaRPr>
            </a:p>
            <a:p>
              <a:pPr marL="327025">
                <a:spcBef>
                  <a:spcPts val="690"/>
                </a:spcBef>
              </a:pPr>
              <a:r>
                <a:rPr sz="1200" b="1" spc="30" dirty="0">
                  <a:latin typeface="Cambria" pitchFamily="18" charset="0"/>
                  <a:ea typeface="Cambria" pitchFamily="18" charset="0"/>
                  <a:cs typeface="Arial"/>
                </a:rPr>
                <a:t>PDN</a:t>
              </a:r>
              <a:endParaRPr sz="1200" b="1" dirty="0">
                <a:latin typeface="Cambria" pitchFamily="18" charset="0"/>
                <a:ea typeface="Cambria" pitchFamily="18" charset="0"/>
                <a:cs typeface="Arial"/>
              </a:endParaRPr>
            </a:p>
          </p:txBody>
        </p:sp>
        <p:sp>
          <p:nvSpPr>
            <p:cNvPr id="46" name="object 85"/>
            <p:cNvSpPr txBox="1"/>
            <p:nvPr/>
          </p:nvSpPr>
          <p:spPr>
            <a:xfrm>
              <a:off x="3997326" y="5845175"/>
              <a:ext cx="1166495" cy="197490"/>
            </a:xfrm>
            <a:prstGeom prst="rect">
              <a:avLst/>
            </a:prstGeom>
          </p:spPr>
          <p:txBody>
            <a:bodyPr vert="horz" wrap="square" lIns="0" tIns="12700" rIns="0" bIns="0" rtlCol="0">
              <a:spAutoFit/>
            </a:bodyPr>
            <a:lstStyle/>
            <a:p>
              <a:pPr marL="12700">
                <a:spcBef>
                  <a:spcPts val="100"/>
                </a:spcBef>
                <a:tabLst>
                  <a:tab pos="1153160" algn="l"/>
                </a:tabLst>
              </a:pPr>
              <a:r>
                <a:rPr sz="1200" b="1" dirty="0">
                  <a:latin typeface="Cambria" pitchFamily="18" charset="0"/>
                  <a:ea typeface="Cambria" pitchFamily="18" charset="0"/>
                  <a:cs typeface="Arial"/>
                </a:rPr>
                <a:t>O</a:t>
              </a:r>
              <a:r>
                <a:rPr sz="1200" b="1" spc="3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grpSp>
    </p:spTree>
    <p:extLst>
      <p:ext uri="{BB962C8B-B14F-4D97-AF65-F5344CB8AC3E}">
        <p14:creationId xmlns:p14="http://schemas.microsoft.com/office/powerpoint/2010/main" val="31036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2000"/>
                                        <p:tgtEl>
                                          <p:spTgt spid="2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2000"/>
                                        <p:tgtEl>
                                          <p:spTgt spid="2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2000"/>
                                        <p:tgtEl>
                                          <p:spTgt spid="2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3" end="3"/>
                                            </p:txEl>
                                          </p:spTgt>
                                        </p:tgtEl>
                                        <p:attrNameLst>
                                          <p:attrName>style.visibility</p:attrName>
                                        </p:attrNameLst>
                                      </p:cBhvr>
                                      <p:to>
                                        <p:strVal val="visible"/>
                                      </p:to>
                                    </p:set>
                                    <p:animEffect transition="in" filter="fade">
                                      <p:cBhvr>
                                        <p:cTn id="16" dur="2000"/>
                                        <p:tgtEl>
                                          <p:spTgt spid="2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animEffect transition="in" filter="fade">
                                      <p:cBhvr>
                                        <p:cTn id="19" dur="2000"/>
                                        <p:tgtEl>
                                          <p:spTgt spid="2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5" end="5"/>
                                            </p:txEl>
                                          </p:spTgt>
                                        </p:tgtEl>
                                        <p:attrNameLst>
                                          <p:attrName>style.visibility</p:attrName>
                                        </p:attrNameLst>
                                      </p:cBhvr>
                                      <p:to>
                                        <p:strVal val="visible"/>
                                      </p:to>
                                    </p:set>
                                    <p:animEffect transition="in" filter="fade">
                                      <p:cBhvr>
                                        <p:cTn id="22" dur="2000"/>
                                        <p:tgtEl>
                                          <p:spTgt spid="2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animEffect transition="in" filter="fade">
                                      <p:cBhvr>
                                        <p:cTn id="25" dur="2000"/>
                                        <p:tgtEl>
                                          <p:spTgt spid="2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xEl>
                                              <p:pRg st="7" end="7"/>
                                            </p:txEl>
                                          </p:spTgt>
                                        </p:tgtEl>
                                        <p:attrNameLst>
                                          <p:attrName>style.visibility</p:attrName>
                                        </p:attrNameLst>
                                      </p:cBhvr>
                                      <p:to>
                                        <p:strVal val="visible"/>
                                      </p:to>
                                    </p:set>
                                    <p:animEffect transition="in" filter="fade">
                                      <p:cBhvr>
                                        <p:cTn id="28" dur="2000"/>
                                        <p:tgtEl>
                                          <p:spTgt spid="2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01835" y="134814"/>
            <a:ext cx="6781800" cy="461665"/>
          </a:xfrm>
          <a:prstGeom prst="rect">
            <a:avLst/>
          </a:prstGeom>
        </p:spPr>
        <p:txBody>
          <a:bodyPr wrap="square">
            <a:spAutoFit/>
          </a:bodyPr>
          <a:lstStyle/>
          <a:p>
            <a:pPr algn="ctr"/>
            <a:r>
              <a:rPr lang="en-US" sz="2400" b="1" dirty="0">
                <a:solidFill>
                  <a:srgbClr val="C00000"/>
                </a:solidFill>
                <a:latin typeface="Cambria" pitchFamily="18" charset="0"/>
                <a:ea typeface="Cambria" pitchFamily="18" charset="0"/>
              </a:rPr>
              <a:t>NETWORK AND SWITICHING SUBSYSTEM</a:t>
            </a:r>
          </a:p>
        </p:txBody>
      </p:sp>
      <p:sp>
        <p:nvSpPr>
          <p:cNvPr id="12" name="Rectangle 11"/>
          <p:cNvSpPr/>
          <p:nvPr/>
        </p:nvSpPr>
        <p:spPr>
          <a:xfrm>
            <a:off x="381000" y="1008487"/>
            <a:ext cx="4677884" cy="415498"/>
          </a:xfrm>
          <a:prstGeom prst="rect">
            <a:avLst/>
          </a:prstGeom>
        </p:spPr>
        <p:txBody>
          <a:bodyPr wrap="none">
            <a:spAutoFit/>
          </a:bodyPr>
          <a:lstStyle/>
          <a:p>
            <a:pPr marL="736600" lvl="2" indent="-395288" defTabSz="1014413">
              <a:spcBef>
                <a:spcPct val="20000"/>
              </a:spcBef>
              <a:buClr>
                <a:schemeClr val="tx1"/>
              </a:buClr>
              <a:buFont typeface="Arial" pitchFamily="34" charset="0"/>
              <a:buChar char="•"/>
              <a:defRPr/>
            </a:pPr>
            <a:r>
              <a:rPr lang="en-US" sz="2100" dirty="0">
                <a:latin typeface="Cambria" pitchFamily="18" charset="0"/>
                <a:ea typeface="Cambria" pitchFamily="18" charset="0"/>
              </a:rPr>
              <a:t>Mobile Switching Center (</a:t>
            </a:r>
            <a:r>
              <a:rPr lang="en-US" sz="2100" b="1" dirty="0">
                <a:latin typeface="Cambria" pitchFamily="18" charset="0"/>
                <a:ea typeface="Cambria" pitchFamily="18" charset="0"/>
              </a:rPr>
              <a:t>MSC</a:t>
            </a:r>
            <a:r>
              <a:rPr lang="en-US" sz="2100" dirty="0">
                <a:latin typeface="Cambria" pitchFamily="18" charset="0"/>
                <a:ea typeface="Cambria" pitchFamily="18" charset="0"/>
              </a:rPr>
              <a:t>)</a:t>
            </a:r>
          </a:p>
        </p:txBody>
      </p:sp>
      <p:sp>
        <p:nvSpPr>
          <p:cNvPr id="13" name="Rectangle 12"/>
          <p:cNvSpPr/>
          <p:nvPr/>
        </p:nvSpPr>
        <p:spPr>
          <a:xfrm>
            <a:off x="381000" y="1679784"/>
            <a:ext cx="4602542" cy="415498"/>
          </a:xfrm>
          <a:prstGeom prst="rect">
            <a:avLst/>
          </a:prstGeom>
        </p:spPr>
        <p:txBody>
          <a:bodyPr wrap="none">
            <a:spAutoFit/>
          </a:bodyPr>
          <a:lstStyle/>
          <a:p>
            <a:pPr marL="736600" lvl="2" indent="-395288" defTabSz="1014413">
              <a:spcBef>
                <a:spcPct val="20000"/>
              </a:spcBef>
              <a:buClr>
                <a:schemeClr val="tx1"/>
              </a:buClr>
              <a:buFont typeface="Arial" pitchFamily="34" charset="0"/>
              <a:buChar char="•"/>
              <a:defRPr/>
            </a:pPr>
            <a:r>
              <a:rPr lang="en-US" sz="2100" dirty="0">
                <a:latin typeface="Cambria" pitchFamily="18" charset="0"/>
                <a:ea typeface="Cambria" pitchFamily="18" charset="0"/>
              </a:rPr>
              <a:t>Home Location Register (</a:t>
            </a:r>
            <a:r>
              <a:rPr lang="en-US" sz="2100" b="1" dirty="0">
                <a:latin typeface="Cambria" pitchFamily="18" charset="0"/>
                <a:ea typeface="Cambria" pitchFamily="18" charset="0"/>
              </a:rPr>
              <a:t>HLR</a:t>
            </a:r>
            <a:r>
              <a:rPr lang="en-US" sz="2100" dirty="0">
                <a:latin typeface="Cambria" pitchFamily="18" charset="0"/>
                <a:ea typeface="Cambria" pitchFamily="18" charset="0"/>
              </a:rPr>
              <a:t>)</a:t>
            </a:r>
          </a:p>
        </p:txBody>
      </p:sp>
      <p:sp>
        <p:nvSpPr>
          <p:cNvPr id="14" name="Rectangle 13"/>
          <p:cNvSpPr/>
          <p:nvPr/>
        </p:nvSpPr>
        <p:spPr>
          <a:xfrm>
            <a:off x="398260" y="2313201"/>
            <a:ext cx="4618572" cy="415498"/>
          </a:xfrm>
          <a:prstGeom prst="rect">
            <a:avLst/>
          </a:prstGeom>
        </p:spPr>
        <p:txBody>
          <a:bodyPr wrap="none">
            <a:spAutoFit/>
          </a:bodyPr>
          <a:lstStyle/>
          <a:p>
            <a:pPr marL="736600" lvl="2" indent="-395288" defTabSz="1014413">
              <a:spcBef>
                <a:spcPct val="20000"/>
              </a:spcBef>
              <a:buClr>
                <a:schemeClr val="tx1"/>
              </a:buClr>
              <a:buFont typeface="Arial" pitchFamily="34" charset="0"/>
              <a:buChar char="•"/>
              <a:defRPr/>
            </a:pPr>
            <a:r>
              <a:rPr lang="en-US" sz="2100" dirty="0">
                <a:latin typeface="Cambria" pitchFamily="18" charset="0"/>
                <a:ea typeface="Cambria" pitchFamily="18" charset="0"/>
              </a:rPr>
              <a:t>Visitor Location Register (</a:t>
            </a:r>
            <a:r>
              <a:rPr lang="en-US" sz="2100" b="1" dirty="0">
                <a:latin typeface="Cambria" pitchFamily="18" charset="0"/>
                <a:ea typeface="Cambria" pitchFamily="18" charset="0"/>
              </a:rPr>
              <a:t>VLR</a:t>
            </a:r>
            <a:r>
              <a:rPr lang="en-US" sz="2100" dirty="0">
                <a:latin typeface="Cambria" pitchFamily="18" charset="0"/>
                <a:ea typeface="Cambria" pitchFamily="18" charset="0"/>
              </a:rPr>
              <a:t>)</a:t>
            </a:r>
          </a:p>
        </p:txBody>
      </p:sp>
      <p:grpSp>
        <p:nvGrpSpPr>
          <p:cNvPr id="15" name="Group 14"/>
          <p:cNvGrpSpPr/>
          <p:nvPr/>
        </p:nvGrpSpPr>
        <p:grpSpPr>
          <a:xfrm>
            <a:off x="6466843" y="1027112"/>
            <a:ext cx="4605020" cy="5156200"/>
            <a:chOff x="1997075" y="1320800"/>
            <a:chExt cx="4605020" cy="5156200"/>
          </a:xfrm>
        </p:grpSpPr>
        <p:grpSp>
          <p:nvGrpSpPr>
            <p:cNvPr id="16" name="object 4"/>
            <p:cNvGrpSpPr/>
            <p:nvPr/>
          </p:nvGrpSpPr>
          <p:grpSpPr>
            <a:xfrm>
              <a:off x="3031331" y="1320800"/>
              <a:ext cx="3200400" cy="3048000"/>
              <a:chOff x="3031331" y="1320800"/>
              <a:chExt cx="3200400" cy="3048000"/>
            </a:xfrm>
          </p:grpSpPr>
          <p:sp>
            <p:nvSpPr>
              <p:cNvPr id="84" name="object 5"/>
              <p:cNvSpPr/>
              <p:nvPr/>
            </p:nvSpPr>
            <p:spPr>
              <a:xfrm>
                <a:off x="4450556" y="2406650"/>
                <a:ext cx="1685925" cy="1352550"/>
              </a:xfrm>
              <a:custGeom>
                <a:avLst/>
                <a:gdLst/>
                <a:ahLst/>
                <a:cxnLst/>
                <a:rect l="l" t="t" r="r" b="b"/>
                <a:pathLst>
                  <a:path w="1685925" h="1352550">
                    <a:moveTo>
                      <a:pt x="1266825" y="0"/>
                    </a:moveTo>
                    <a:lnTo>
                      <a:pt x="428625" y="0"/>
                    </a:lnTo>
                    <a:lnTo>
                      <a:pt x="0" y="676275"/>
                    </a:lnTo>
                    <a:lnTo>
                      <a:pt x="428625" y="1352550"/>
                    </a:lnTo>
                    <a:lnTo>
                      <a:pt x="1266825" y="1352550"/>
                    </a:lnTo>
                    <a:lnTo>
                      <a:pt x="1685925" y="676275"/>
                    </a:lnTo>
                    <a:lnTo>
                      <a:pt x="1266825"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85" name="object 6"/>
              <p:cNvSpPr/>
              <p:nvPr/>
            </p:nvSpPr>
            <p:spPr>
              <a:xfrm>
                <a:off x="4450556" y="2406650"/>
                <a:ext cx="1685925" cy="1352550"/>
              </a:xfrm>
              <a:custGeom>
                <a:avLst/>
                <a:gdLst/>
                <a:ahLst/>
                <a:cxnLst/>
                <a:rect l="l" t="t" r="r" b="b"/>
                <a:pathLst>
                  <a:path w="1685925" h="1352550">
                    <a:moveTo>
                      <a:pt x="428625" y="0"/>
                    </a:moveTo>
                    <a:lnTo>
                      <a:pt x="0" y="676275"/>
                    </a:lnTo>
                    <a:lnTo>
                      <a:pt x="428625" y="1352550"/>
                    </a:lnTo>
                    <a:lnTo>
                      <a:pt x="1266825" y="1352550"/>
                    </a:lnTo>
                    <a:lnTo>
                      <a:pt x="1685925" y="676275"/>
                    </a:lnTo>
                    <a:lnTo>
                      <a:pt x="1266825" y="0"/>
                    </a:lnTo>
                    <a:lnTo>
                      <a:pt x="428625"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6" name="object 7"/>
              <p:cNvSpPr/>
              <p:nvPr/>
            </p:nvSpPr>
            <p:spPr>
              <a:xfrm>
                <a:off x="3193256" y="1720850"/>
                <a:ext cx="1676400" cy="1362075"/>
              </a:xfrm>
              <a:custGeom>
                <a:avLst/>
                <a:gdLst/>
                <a:ahLst/>
                <a:cxnLst/>
                <a:rect l="l" t="t" r="r" b="b"/>
                <a:pathLst>
                  <a:path w="1676400" h="1362075">
                    <a:moveTo>
                      <a:pt x="1257300" y="0"/>
                    </a:moveTo>
                    <a:lnTo>
                      <a:pt x="419100" y="0"/>
                    </a:lnTo>
                    <a:lnTo>
                      <a:pt x="0" y="685800"/>
                    </a:lnTo>
                    <a:lnTo>
                      <a:pt x="419100" y="1362075"/>
                    </a:lnTo>
                    <a:lnTo>
                      <a:pt x="1257300" y="1362075"/>
                    </a:lnTo>
                    <a:lnTo>
                      <a:pt x="1676400" y="685800"/>
                    </a:lnTo>
                    <a:lnTo>
                      <a:pt x="1257300"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87" name="object 8"/>
              <p:cNvSpPr/>
              <p:nvPr/>
            </p:nvSpPr>
            <p:spPr>
              <a:xfrm>
                <a:off x="3193256" y="1720850"/>
                <a:ext cx="1676400" cy="1362075"/>
              </a:xfrm>
              <a:custGeom>
                <a:avLst/>
                <a:gdLst/>
                <a:ahLst/>
                <a:cxnLst/>
                <a:rect l="l" t="t" r="r" b="b"/>
                <a:pathLst>
                  <a:path w="1676400" h="1362075">
                    <a:moveTo>
                      <a:pt x="419100" y="0"/>
                    </a:moveTo>
                    <a:lnTo>
                      <a:pt x="0" y="685800"/>
                    </a:lnTo>
                    <a:lnTo>
                      <a:pt x="419100" y="1362075"/>
                    </a:lnTo>
                    <a:lnTo>
                      <a:pt x="1257300" y="1362075"/>
                    </a:lnTo>
                    <a:lnTo>
                      <a:pt x="1676400" y="685800"/>
                    </a:lnTo>
                    <a:lnTo>
                      <a:pt x="1257300" y="0"/>
                    </a:lnTo>
                    <a:lnTo>
                      <a:pt x="419100"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8" name="object 9"/>
              <p:cNvSpPr/>
              <p:nvPr/>
            </p:nvSpPr>
            <p:spPr>
              <a:xfrm>
                <a:off x="3031331" y="1320800"/>
                <a:ext cx="3200400" cy="3048000"/>
              </a:xfrm>
              <a:custGeom>
                <a:avLst/>
                <a:gdLst/>
                <a:ahLst/>
                <a:cxnLst/>
                <a:rect l="l" t="t" r="r" b="b"/>
                <a:pathLst>
                  <a:path w="3200400" h="3048000">
                    <a:moveTo>
                      <a:pt x="3200400" y="1524000"/>
                    </a:moveTo>
                    <a:lnTo>
                      <a:pt x="3199640" y="1476721"/>
                    </a:lnTo>
                    <a:lnTo>
                      <a:pt x="3197377" y="1429789"/>
                    </a:lnTo>
                    <a:lnTo>
                      <a:pt x="3193631" y="1383225"/>
                    </a:lnTo>
                    <a:lnTo>
                      <a:pt x="3188426" y="1337052"/>
                    </a:lnTo>
                    <a:lnTo>
                      <a:pt x="3181782" y="1291290"/>
                    </a:lnTo>
                    <a:lnTo>
                      <a:pt x="3173721" y="1245961"/>
                    </a:lnTo>
                    <a:lnTo>
                      <a:pt x="3164266" y="1201087"/>
                    </a:lnTo>
                    <a:lnTo>
                      <a:pt x="3153438" y="1156688"/>
                    </a:lnTo>
                    <a:lnTo>
                      <a:pt x="3141259" y="1112788"/>
                    </a:lnTo>
                    <a:lnTo>
                      <a:pt x="3127751" y="1069406"/>
                    </a:lnTo>
                    <a:lnTo>
                      <a:pt x="3112937" y="1026564"/>
                    </a:lnTo>
                    <a:lnTo>
                      <a:pt x="3096836" y="984285"/>
                    </a:lnTo>
                    <a:lnTo>
                      <a:pt x="3079473" y="942589"/>
                    </a:lnTo>
                    <a:lnTo>
                      <a:pt x="3060868" y="901498"/>
                    </a:lnTo>
                    <a:lnTo>
                      <a:pt x="3041044" y="861034"/>
                    </a:lnTo>
                    <a:lnTo>
                      <a:pt x="3020022" y="821217"/>
                    </a:lnTo>
                    <a:lnTo>
                      <a:pt x="2997824" y="782070"/>
                    </a:lnTo>
                    <a:lnTo>
                      <a:pt x="2974472" y="743614"/>
                    </a:lnTo>
                    <a:lnTo>
                      <a:pt x="2949988" y="705871"/>
                    </a:lnTo>
                    <a:lnTo>
                      <a:pt x="2924394" y="668861"/>
                    </a:lnTo>
                    <a:lnTo>
                      <a:pt x="2897712" y="632607"/>
                    </a:lnTo>
                    <a:lnTo>
                      <a:pt x="2869963" y="597130"/>
                    </a:lnTo>
                    <a:lnTo>
                      <a:pt x="2841170" y="562452"/>
                    </a:lnTo>
                    <a:lnTo>
                      <a:pt x="2811354" y="528593"/>
                    </a:lnTo>
                    <a:lnTo>
                      <a:pt x="2780537" y="495576"/>
                    </a:lnTo>
                    <a:lnTo>
                      <a:pt x="2748742" y="463421"/>
                    </a:lnTo>
                    <a:lnTo>
                      <a:pt x="2715989" y="432151"/>
                    </a:lnTo>
                    <a:lnTo>
                      <a:pt x="2682302" y="401788"/>
                    </a:lnTo>
                    <a:lnTo>
                      <a:pt x="2647701" y="372351"/>
                    </a:lnTo>
                    <a:lnTo>
                      <a:pt x="2612209" y="343864"/>
                    </a:lnTo>
                    <a:lnTo>
                      <a:pt x="2575847" y="316346"/>
                    </a:lnTo>
                    <a:lnTo>
                      <a:pt x="2538638" y="289821"/>
                    </a:lnTo>
                    <a:lnTo>
                      <a:pt x="2500603" y="264310"/>
                    </a:lnTo>
                    <a:lnTo>
                      <a:pt x="2461764" y="239833"/>
                    </a:lnTo>
                    <a:lnTo>
                      <a:pt x="2422143" y="216412"/>
                    </a:lnTo>
                    <a:lnTo>
                      <a:pt x="2381762" y="194070"/>
                    </a:lnTo>
                    <a:lnTo>
                      <a:pt x="2340643" y="172827"/>
                    </a:lnTo>
                    <a:lnTo>
                      <a:pt x="2298808" y="152705"/>
                    </a:lnTo>
                    <a:lnTo>
                      <a:pt x="2256278" y="133725"/>
                    </a:lnTo>
                    <a:lnTo>
                      <a:pt x="2213076" y="115909"/>
                    </a:lnTo>
                    <a:lnTo>
                      <a:pt x="2169223" y="99279"/>
                    </a:lnTo>
                    <a:lnTo>
                      <a:pt x="2124741" y="83855"/>
                    </a:lnTo>
                    <a:lnTo>
                      <a:pt x="2079652" y="69660"/>
                    </a:lnTo>
                    <a:lnTo>
                      <a:pt x="2033979" y="56715"/>
                    </a:lnTo>
                    <a:lnTo>
                      <a:pt x="1987742" y="45041"/>
                    </a:lnTo>
                    <a:lnTo>
                      <a:pt x="1940964" y="34660"/>
                    </a:lnTo>
                    <a:lnTo>
                      <a:pt x="1893666" y="25593"/>
                    </a:lnTo>
                    <a:lnTo>
                      <a:pt x="1845871" y="17862"/>
                    </a:lnTo>
                    <a:lnTo>
                      <a:pt x="1797601" y="11489"/>
                    </a:lnTo>
                    <a:lnTo>
                      <a:pt x="1748876" y="6495"/>
                    </a:lnTo>
                    <a:lnTo>
                      <a:pt x="1699720" y="2901"/>
                    </a:lnTo>
                    <a:lnTo>
                      <a:pt x="1650154" y="728"/>
                    </a:lnTo>
                    <a:lnTo>
                      <a:pt x="1600200" y="0"/>
                    </a:lnTo>
                    <a:lnTo>
                      <a:pt x="1550245" y="728"/>
                    </a:lnTo>
                    <a:lnTo>
                      <a:pt x="1500679" y="2901"/>
                    </a:lnTo>
                    <a:lnTo>
                      <a:pt x="1451523" y="6495"/>
                    </a:lnTo>
                    <a:lnTo>
                      <a:pt x="1402798" y="11489"/>
                    </a:lnTo>
                    <a:lnTo>
                      <a:pt x="1354528" y="17862"/>
                    </a:lnTo>
                    <a:lnTo>
                      <a:pt x="1306733" y="25593"/>
                    </a:lnTo>
                    <a:lnTo>
                      <a:pt x="1259435" y="34660"/>
                    </a:lnTo>
                    <a:lnTo>
                      <a:pt x="1212657" y="45041"/>
                    </a:lnTo>
                    <a:lnTo>
                      <a:pt x="1166420" y="56715"/>
                    </a:lnTo>
                    <a:lnTo>
                      <a:pt x="1120747" y="69660"/>
                    </a:lnTo>
                    <a:lnTo>
                      <a:pt x="1075658" y="83855"/>
                    </a:lnTo>
                    <a:lnTo>
                      <a:pt x="1031176" y="99279"/>
                    </a:lnTo>
                    <a:lnTo>
                      <a:pt x="987323" y="115909"/>
                    </a:lnTo>
                    <a:lnTo>
                      <a:pt x="944121" y="133725"/>
                    </a:lnTo>
                    <a:lnTo>
                      <a:pt x="901591" y="152705"/>
                    </a:lnTo>
                    <a:lnTo>
                      <a:pt x="859756" y="172827"/>
                    </a:lnTo>
                    <a:lnTo>
                      <a:pt x="818637" y="194070"/>
                    </a:lnTo>
                    <a:lnTo>
                      <a:pt x="778256" y="216412"/>
                    </a:lnTo>
                    <a:lnTo>
                      <a:pt x="738635" y="239833"/>
                    </a:lnTo>
                    <a:lnTo>
                      <a:pt x="699796" y="264310"/>
                    </a:lnTo>
                    <a:lnTo>
                      <a:pt x="661761" y="289821"/>
                    </a:lnTo>
                    <a:lnTo>
                      <a:pt x="624552" y="316346"/>
                    </a:lnTo>
                    <a:lnTo>
                      <a:pt x="588190" y="343864"/>
                    </a:lnTo>
                    <a:lnTo>
                      <a:pt x="552698" y="372351"/>
                    </a:lnTo>
                    <a:lnTo>
                      <a:pt x="518097" y="401788"/>
                    </a:lnTo>
                    <a:lnTo>
                      <a:pt x="484410" y="432151"/>
                    </a:lnTo>
                    <a:lnTo>
                      <a:pt x="451657" y="463421"/>
                    </a:lnTo>
                    <a:lnTo>
                      <a:pt x="419862" y="495576"/>
                    </a:lnTo>
                    <a:lnTo>
                      <a:pt x="389045" y="528593"/>
                    </a:lnTo>
                    <a:lnTo>
                      <a:pt x="359229" y="562452"/>
                    </a:lnTo>
                    <a:lnTo>
                      <a:pt x="330436" y="597130"/>
                    </a:lnTo>
                    <a:lnTo>
                      <a:pt x="302687" y="632607"/>
                    </a:lnTo>
                    <a:lnTo>
                      <a:pt x="276005" y="668861"/>
                    </a:lnTo>
                    <a:lnTo>
                      <a:pt x="250411" y="705871"/>
                    </a:lnTo>
                    <a:lnTo>
                      <a:pt x="225927" y="743614"/>
                    </a:lnTo>
                    <a:lnTo>
                      <a:pt x="202575" y="782070"/>
                    </a:lnTo>
                    <a:lnTo>
                      <a:pt x="180377" y="821217"/>
                    </a:lnTo>
                    <a:lnTo>
                      <a:pt x="159355" y="861034"/>
                    </a:lnTo>
                    <a:lnTo>
                      <a:pt x="139531" y="901498"/>
                    </a:lnTo>
                    <a:lnTo>
                      <a:pt x="120926" y="942589"/>
                    </a:lnTo>
                    <a:lnTo>
                      <a:pt x="103563" y="984285"/>
                    </a:lnTo>
                    <a:lnTo>
                      <a:pt x="87462" y="1026564"/>
                    </a:lnTo>
                    <a:lnTo>
                      <a:pt x="72648" y="1069406"/>
                    </a:lnTo>
                    <a:lnTo>
                      <a:pt x="59140" y="1112788"/>
                    </a:lnTo>
                    <a:lnTo>
                      <a:pt x="46961" y="1156688"/>
                    </a:lnTo>
                    <a:lnTo>
                      <a:pt x="36133" y="1201087"/>
                    </a:lnTo>
                    <a:lnTo>
                      <a:pt x="26678" y="1245961"/>
                    </a:lnTo>
                    <a:lnTo>
                      <a:pt x="18617" y="1291290"/>
                    </a:lnTo>
                    <a:lnTo>
                      <a:pt x="11973" y="1337052"/>
                    </a:lnTo>
                    <a:lnTo>
                      <a:pt x="6768" y="1383225"/>
                    </a:lnTo>
                    <a:lnTo>
                      <a:pt x="3022" y="1429789"/>
                    </a:lnTo>
                    <a:lnTo>
                      <a:pt x="759" y="1476721"/>
                    </a:lnTo>
                    <a:lnTo>
                      <a:pt x="0" y="1524000"/>
                    </a:lnTo>
                    <a:lnTo>
                      <a:pt x="759" y="1571278"/>
                    </a:lnTo>
                    <a:lnTo>
                      <a:pt x="3022" y="1618210"/>
                    </a:lnTo>
                    <a:lnTo>
                      <a:pt x="6768" y="1664774"/>
                    </a:lnTo>
                    <a:lnTo>
                      <a:pt x="11973" y="1710947"/>
                    </a:lnTo>
                    <a:lnTo>
                      <a:pt x="18617" y="1756709"/>
                    </a:lnTo>
                    <a:lnTo>
                      <a:pt x="26678" y="1802038"/>
                    </a:lnTo>
                    <a:lnTo>
                      <a:pt x="36133" y="1846912"/>
                    </a:lnTo>
                    <a:lnTo>
                      <a:pt x="46961" y="1891311"/>
                    </a:lnTo>
                    <a:lnTo>
                      <a:pt x="59140" y="1935211"/>
                    </a:lnTo>
                    <a:lnTo>
                      <a:pt x="72648" y="1978593"/>
                    </a:lnTo>
                    <a:lnTo>
                      <a:pt x="87462" y="2021435"/>
                    </a:lnTo>
                    <a:lnTo>
                      <a:pt x="103563" y="2063714"/>
                    </a:lnTo>
                    <a:lnTo>
                      <a:pt x="120926" y="2105410"/>
                    </a:lnTo>
                    <a:lnTo>
                      <a:pt x="139531" y="2146501"/>
                    </a:lnTo>
                    <a:lnTo>
                      <a:pt x="159355" y="2186965"/>
                    </a:lnTo>
                    <a:lnTo>
                      <a:pt x="180377" y="2226782"/>
                    </a:lnTo>
                    <a:lnTo>
                      <a:pt x="202575" y="2265929"/>
                    </a:lnTo>
                    <a:lnTo>
                      <a:pt x="225927" y="2304385"/>
                    </a:lnTo>
                    <a:lnTo>
                      <a:pt x="250411" y="2342128"/>
                    </a:lnTo>
                    <a:lnTo>
                      <a:pt x="276005" y="2379138"/>
                    </a:lnTo>
                    <a:lnTo>
                      <a:pt x="302687" y="2415392"/>
                    </a:lnTo>
                    <a:lnTo>
                      <a:pt x="330436" y="2450869"/>
                    </a:lnTo>
                    <a:lnTo>
                      <a:pt x="359229" y="2485547"/>
                    </a:lnTo>
                    <a:lnTo>
                      <a:pt x="389045" y="2519406"/>
                    </a:lnTo>
                    <a:lnTo>
                      <a:pt x="419862" y="2552423"/>
                    </a:lnTo>
                    <a:lnTo>
                      <a:pt x="451657" y="2584578"/>
                    </a:lnTo>
                    <a:lnTo>
                      <a:pt x="484410" y="2615848"/>
                    </a:lnTo>
                    <a:lnTo>
                      <a:pt x="518097" y="2646211"/>
                    </a:lnTo>
                    <a:lnTo>
                      <a:pt x="552698" y="2675648"/>
                    </a:lnTo>
                    <a:lnTo>
                      <a:pt x="588190" y="2704135"/>
                    </a:lnTo>
                    <a:lnTo>
                      <a:pt x="624552" y="2731653"/>
                    </a:lnTo>
                    <a:lnTo>
                      <a:pt x="661761" y="2758178"/>
                    </a:lnTo>
                    <a:lnTo>
                      <a:pt x="699796" y="2783689"/>
                    </a:lnTo>
                    <a:lnTo>
                      <a:pt x="738635" y="2808166"/>
                    </a:lnTo>
                    <a:lnTo>
                      <a:pt x="778256" y="2831587"/>
                    </a:lnTo>
                    <a:lnTo>
                      <a:pt x="818637" y="2853929"/>
                    </a:lnTo>
                    <a:lnTo>
                      <a:pt x="859756" y="2875172"/>
                    </a:lnTo>
                    <a:lnTo>
                      <a:pt x="901591" y="2895294"/>
                    </a:lnTo>
                    <a:lnTo>
                      <a:pt x="944121" y="2914274"/>
                    </a:lnTo>
                    <a:lnTo>
                      <a:pt x="987323" y="2932090"/>
                    </a:lnTo>
                    <a:lnTo>
                      <a:pt x="1031176" y="2948720"/>
                    </a:lnTo>
                    <a:lnTo>
                      <a:pt x="1075658" y="2964144"/>
                    </a:lnTo>
                    <a:lnTo>
                      <a:pt x="1120747" y="2978339"/>
                    </a:lnTo>
                    <a:lnTo>
                      <a:pt x="1166420" y="2991284"/>
                    </a:lnTo>
                    <a:lnTo>
                      <a:pt x="1212657" y="3002958"/>
                    </a:lnTo>
                    <a:lnTo>
                      <a:pt x="1259435" y="3013339"/>
                    </a:lnTo>
                    <a:lnTo>
                      <a:pt x="1306733" y="3022406"/>
                    </a:lnTo>
                    <a:lnTo>
                      <a:pt x="1354528" y="3030137"/>
                    </a:lnTo>
                    <a:lnTo>
                      <a:pt x="1402798" y="3036510"/>
                    </a:lnTo>
                    <a:lnTo>
                      <a:pt x="1451523" y="3041504"/>
                    </a:lnTo>
                    <a:lnTo>
                      <a:pt x="1500679" y="3045098"/>
                    </a:lnTo>
                    <a:lnTo>
                      <a:pt x="1550245" y="3047271"/>
                    </a:lnTo>
                    <a:lnTo>
                      <a:pt x="1600200" y="3048000"/>
                    </a:lnTo>
                    <a:lnTo>
                      <a:pt x="1650154" y="3047271"/>
                    </a:lnTo>
                    <a:lnTo>
                      <a:pt x="1699720" y="3045098"/>
                    </a:lnTo>
                    <a:lnTo>
                      <a:pt x="1748876" y="3041504"/>
                    </a:lnTo>
                    <a:lnTo>
                      <a:pt x="1797601" y="3036510"/>
                    </a:lnTo>
                    <a:lnTo>
                      <a:pt x="1845871" y="3030137"/>
                    </a:lnTo>
                    <a:lnTo>
                      <a:pt x="1893666" y="3022406"/>
                    </a:lnTo>
                    <a:lnTo>
                      <a:pt x="1940964" y="3013339"/>
                    </a:lnTo>
                    <a:lnTo>
                      <a:pt x="1987742" y="3002958"/>
                    </a:lnTo>
                    <a:lnTo>
                      <a:pt x="2033979" y="2991284"/>
                    </a:lnTo>
                    <a:lnTo>
                      <a:pt x="2079652" y="2978339"/>
                    </a:lnTo>
                    <a:lnTo>
                      <a:pt x="2124741" y="2964144"/>
                    </a:lnTo>
                    <a:lnTo>
                      <a:pt x="2169223" y="2948720"/>
                    </a:lnTo>
                    <a:lnTo>
                      <a:pt x="2213076" y="2932090"/>
                    </a:lnTo>
                    <a:lnTo>
                      <a:pt x="2256278" y="2914274"/>
                    </a:lnTo>
                    <a:lnTo>
                      <a:pt x="2298808" y="2895294"/>
                    </a:lnTo>
                    <a:lnTo>
                      <a:pt x="2340643" y="2875172"/>
                    </a:lnTo>
                    <a:lnTo>
                      <a:pt x="2381762" y="2853929"/>
                    </a:lnTo>
                    <a:lnTo>
                      <a:pt x="2422143" y="2831587"/>
                    </a:lnTo>
                    <a:lnTo>
                      <a:pt x="2461764" y="2808166"/>
                    </a:lnTo>
                    <a:lnTo>
                      <a:pt x="2500603" y="2783689"/>
                    </a:lnTo>
                    <a:lnTo>
                      <a:pt x="2538638" y="2758178"/>
                    </a:lnTo>
                    <a:lnTo>
                      <a:pt x="2575847" y="2731653"/>
                    </a:lnTo>
                    <a:lnTo>
                      <a:pt x="2612209" y="2704135"/>
                    </a:lnTo>
                    <a:lnTo>
                      <a:pt x="2647701" y="2675648"/>
                    </a:lnTo>
                    <a:lnTo>
                      <a:pt x="2682302" y="2646211"/>
                    </a:lnTo>
                    <a:lnTo>
                      <a:pt x="2715989" y="2615848"/>
                    </a:lnTo>
                    <a:lnTo>
                      <a:pt x="2748742" y="2584578"/>
                    </a:lnTo>
                    <a:lnTo>
                      <a:pt x="2780537" y="2552423"/>
                    </a:lnTo>
                    <a:lnTo>
                      <a:pt x="2811354" y="2519406"/>
                    </a:lnTo>
                    <a:lnTo>
                      <a:pt x="2841170" y="2485547"/>
                    </a:lnTo>
                    <a:lnTo>
                      <a:pt x="2869963" y="2450869"/>
                    </a:lnTo>
                    <a:lnTo>
                      <a:pt x="2897712" y="2415392"/>
                    </a:lnTo>
                    <a:lnTo>
                      <a:pt x="2924394" y="2379138"/>
                    </a:lnTo>
                    <a:lnTo>
                      <a:pt x="2949988" y="2342128"/>
                    </a:lnTo>
                    <a:lnTo>
                      <a:pt x="2974472" y="2304385"/>
                    </a:lnTo>
                    <a:lnTo>
                      <a:pt x="2997824" y="2265929"/>
                    </a:lnTo>
                    <a:lnTo>
                      <a:pt x="3020022" y="2226782"/>
                    </a:lnTo>
                    <a:lnTo>
                      <a:pt x="3041044" y="2186965"/>
                    </a:lnTo>
                    <a:lnTo>
                      <a:pt x="3060868" y="2146501"/>
                    </a:lnTo>
                    <a:lnTo>
                      <a:pt x="3079473" y="2105410"/>
                    </a:lnTo>
                    <a:lnTo>
                      <a:pt x="3096836" y="2063714"/>
                    </a:lnTo>
                    <a:lnTo>
                      <a:pt x="3112937" y="2021435"/>
                    </a:lnTo>
                    <a:lnTo>
                      <a:pt x="3127751" y="1978593"/>
                    </a:lnTo>
                    <a:lnTo>
                      <a:pt x="3141259" y="1935211"/>
                    </a:lnTo>
                    <a:lnTo>
                      <a:pt x="3153438" y="1891311"/>
                    </a:lnTo>
                    <a:lnTo>
                      <a:pt x="3164266" y="1846912"/>
                    </a:lnTo>
                    <a:lnTo>
                      <a:pt x="3173721" y="1802038"/>
                    </a:lnTo>
                    <a:lnTo>
                      <a:pt x="3181782" y="1756709"/>
                    </a:lnTo>
                    <a:lnTo>
                      <a:pt x="3188426" y="1710947"/>
                    </a:lnTo>
                    <a:lnTo>
                      <a:pt x="3193631" y="1664774"/>
                    </a:lnTo>
                    <a:lnTo>
                      <a:pt x="3197377" y="1618210"/>
                    </a:lnTo>
                    <a:lnTo>
                      <a:pt x="3199640" y="1571278"/>
                    </a:lnTo>
                    <a:lnTo>
                      <a:pt x="3200400" y="1524000"/>
                    </a:lnTo>
                    <a:close/>
                  </a:path>
                </a:pathLst>
              </a:custGeom>
              <a:ln w="19050">
                <a:solidFill>
                  <a:srgbClr val="000000"/>
                </a:solidFill>
                <a:prstDash val="sysDot"/>
              </a:ln>
            </p:spPr>
            <p:txBody>
              <a:bodyPr wrap="square" lIns="0" tIns="0" rIns="0" bIns="0" rtlCol="0"/>
              <a:lstStyle/>
              <a:p>
                <a:endParaRPr sz="1200" b="1">
                  <a:latin typeface="Cambria" pitchFamily="18" charset="0"/>
                  <a:ea typeface="Cambria" pitchFamily="18" charset="0"/>
                </a:endParaRPr>
              </a:p>
            </p:txBody>
          </p:sp>
        </p:grpSp>
        <p:sp>
          <p:nvSpPr>
            <p:cNvPr id="17" name="object 10"/>
            <p:cNvSpPr txBox="1"/>
            <p:nvPr/>
          </p:nvSpPr>
          <p:spPr>
            <a:xfrm>
              <a:off x="1997075" y="51212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NSS</a:t>
              </a:r>
              <a:endParaRPr sz="1200" b="1">
                <a:latin typeface="Cambria" pitchFamily="18" charset="0"/>
                <a:ea typeface="Cambria" pitchFamily="18" charset="0"/>
                <a:cs typeface="Arial"/>
              </a:endParaRPr>
            </a:p>
          </p:txBody>
        </p:sp>
        <p:grpSp>
          <p:nvGrpSpPr>
            <p:cNvPr id="18" name="object 11"/>
            <p:cNvGrpSpPr/>
            <p:nvPr/>
          </p:nvGrpSpPr>
          <p:grpSpPr>
            <a:xfrm>
              <a:off x="3593306" y="1958975"/>
              <a:ext cx="876300" cy="822324"/>
              <a:chOff x="3593306" y="1958975"/>
              <a:chExt cx="876300" cy="822324"/>
            </a:xfrm>
          </p:grpSpPr>
          <p:sp>
            <p:nvSpPr>
              <p:cNvPr id="78" name="object 12"/>
              <p:cNvSpPr/>
              <p:nvPr/>
            </p:nvSpPr>
            <p:spPr>
              <a:xfrm>
                <a:off x="3593306" y="19589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9" name="object 13"/>
              <p:cNvSpPr/>
              <p:nvPr/>
            </p:nvSpPr>
            <p:spPr>
              <a:xfrm>
                <a:off x="3593306" y="19589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0" name="object 14"/>
              <p:cNvSpPr/>
              <p:nvPr/>
            </p:nvSpPr>
            <p:spPr>
              <a:xfrm>
                <a:off x="4155281" y="1958975"/>
                <a:ext cx="314325" cy="323850"/>
              </a:xfrm>
              <a:custGeom>
                <a:avLst/>
                <a:gdLst/>
                <a:ahLst/>
                <a:cxnLst/>
                <a:rect l="l" t="t" r="r" b="b"/>
                <a:pathLst>
                  <a:path w="314325" h="323850">
                    <a:moveTo>
                      <a:pt x="161925" y="0"/>
                    </a:move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lnTo>
                      <a:pt x="306704" y="112166"/>
                    </a:lnTo>
                    <a:lnTo>
                      <a:pt x="285368" y="67894"/>
                    </a:lnTo>
                    <a:lnTo>
                      <a:pt x="252602" y="32308"/>
                    </a:lnTo>
                    <a:lnTo>
                      <a:pt x="210692"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81" name="object 15"/>
              <p:cNvSpPr/>
              <p:nvPr/>
            </p:nvSpPr>
            <p:spPr>
              <a:xfrm>
                <a:off x="4155281" y="1958975"/>
                <a:ext cx="314325" cy="323850"/>
              </a:xfrm>
              <a:custGeom>
                <a:avLst/>
                <a:gdLst/>
                <a:ahLst/>
                <a:cxnLst/>
                <a:rect l="l" t="t" r="r" b="b"/>
                <a:pathLst>
                  <a:path w="314325" h="323850">
                    <a:moveTo>
                      <a:pt x="314325" y="161925"/>
                    </a:moveTo>
                    <a:lnTo>
                      <a:pt x="306704" y="112166"/>
                    </a:lnTo>
                    <a:lnTo>
                      <a:pt x="285368" y="67894"/>
                    </a:lnTo>
                    <a:lnTo>
                      <a:pt x="252602" y="32308"/>
                    </a:lnTo>
                    <a:lnTo>
                      <a:pt x="210692" y="8610"/>
                    </a:lnTo>
                    <a:lnTo>
                      <a:pt x="161925" y="0"/>
                    </a:ln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2" name="object 16"/>
              <p:cNvSpPr/>
              <p:nvPr/>
            </p:nvSpPr>
            <p:spPr>
              <a:xfrm>
                <a:off x="3831431" y="2349500"/>
                <a:ext cx="161925" cy="352425"/>
              </a:xfrm>
              <a:custGeom>
                <a:avLst/>
                <a:gdLst/>
                <a:ahLst/>
                <a:cxnLst/>
                <a:rect l="l" t="t" r="r" b="b"/>
                <a:pathLst>
                  <a:path w="161925" h="352425">
                    <a:moveTo>
                      <a:pt x="123825" y="352425"/>
                    </a:moveTo>
                    <a:lnTo>
                      <a:pt x="0" y="142875"/>
                    </a:lnTo>
                    <a:lnTo>
                      <a:pt x="161925" y="209550"/>
                    </a:lnTo>
                    <a:lnTo>
                      <a:pt x="38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3" name="object 17"/>
              <p:cNvSpPr/>
              <p:nvPr/>
            </p:nvSpPr>
            <p:spPr>
              <a:xfrm>
                <a:off x="3829050" y="2285999"/>
                <a:ext cx="171450" cy="495300"/>
              </a:xfrm>
              <a:custGeom>
                <a:avLst/>
                <a:gdLst/>
                <a:ahLst/>
                <a:cxnLst/>
                <a:rect l="l" t="t" r="r" b="b"/>
                <a:pathLst>
                  <a:path w="171450" h="495300">
                    <a:moveTo>
                      <a:pt x="104775" y="66675"/>
                    </a:moveTo>
                    <a:lnTo>
                      <a:pt x="0" y="0"/>
                    </a:lnTo>
                    <a:lnTo>
                      <a:pt x="19050" y="123825"/>
                    </a:lnTo>
                    <a:lnTo>
                      <a:pt x="104775" y="66675"/>
                    </a:lnTo>
                    <a:close/>
                  </a:path>
                  <a:path w="171450" h="495300">
                    <a:moveTo>
                      <a:pt x="171450" y="495300"/>
                    </a:moveTo>
                    <a:lnTo>
                      <a:pt x="152400" y="371475"/>
                    </a:lnTo>
                    <a:lnTo>
                      <a:pt x="66675" y="428625"/>
                    </a:lnTo>
                    <a:lnTo>
                      <a:pt x="171450" y="49530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19" name="object 18"/>
            <p:cNvSpPr txBox="1"/>
            <p:nvPr/>
          </p:nvSpPr>
          <p:spPr>
            <a:xfrm>
              <a:off x="3831431" y="276860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73660">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20" name="object 19"/>
            <p:cNvSpPr txBox="1"/>
            <p:nvPr/>
          </p:nvSpPr>
          <p:spPr>
            <a:xfrm>
              <a:off x="3031331" y="404495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21" name="object 20"/>
            <p:cNvSpPr/>
            <p:nvPr/>
          </p:nvSpPr>
          <p:spPr>
            <a:xfrm>
              <a:off x="5031581" y="5407025"/>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22" name="object 21"/>
            <p:cNvSpPr txBox="1"/>
            <p:nvPr/>
          </p:nvSpPr>
          <p:spPr>
            <a:xfrm>
              <a:off x="5031582" y="5407025"/>
              <a:ext cx="400051" cy="226344"/>
            </a:xfrm>
            <a:prstGeom prst="rect">
              <a:avLst/>
            </a:prstGeom>
            <a:ln w="9525">
              <a:solidFill>
                <a:srgbClr val="000000"/>
              </a:solidFill>
            </a:ln>
          </p:spPr>
          <p:txBody>
            <a:bodyPr vert="horz" wrap="square" lIns="0" tIns="41275" rIns="0" bIns="0" rtlCol="0">
              <a:spAutoFit/>
            </a:bodyPr>
            <a:lstStyle/>
            <a:p>
              <a:pPr>
                <a:spcBef>
                  <a:spcPts val="325"/>
                </a:spcBef>
              </a:pPr>
              <a:r>
                <a:rPr sz="1200" b="1" spc="-20" dirty="0">
                  <a:latin typeface="Cambria" pitchFamily="18" charset="0"/>
                  <a:ea typeface="Cambria" pitchFamily="18" charset="0"/>
                  <a:cs typeface="Arial"/>
                </a:rPr>
                <a:t>GMSC</a:t>
              </a:r>
              <a:endParaRPr sz="1200" b="1">
                <a:latin typeface="Cambria" pitchFamily="18" charset="0"/>
                <a:ea typeface="Cambria" pitchFamily="18" charset="0"/>
                <a:cs typeface="Arial"/>
              </a:endParaRPr>
            </a:p>
          </p:txBody>
        </p:sp>
        <p:sp>
          <p:nvSpPr>
            <p:cNvPr id="23" name="object 22"/>
            <p:cNvSpPr txBox="1"/>
            <p:nvPr/>
          </p:nvSpPr>
          <p:spPr>
            <a:xfrm>
              <a:off x="5250656" y="5645150"/>
              <a:ext cx="419100" cy="226344"/>
            </a:xfrm>
            <a:prstGeom prst="rect">
              <a:avLst/>
            </a:prstGeom>
            <a:solidFill>
              <a:srgbClr val="D9D9F5"/>
            </a:solidFill>
            <a:ln w="9525">
              <a:solidFill>
                <a:srgbClr val="000000"/>
              </a:solidFill>
            </a:ln>
          </p:spPr>
          <p:txBody>
            <a:bodyPr vert="horz" wrap="square" lIns="0" tIns="41275" rIns="0" bIns="0" rtlCol="0">
              <a:spAutoFit/>
            </a:bodyPr>
            <a:lstStyle/>
            <a:p>
              <a:pPr marL="102235">
                <a:spcBef>
                  <a:spcPts val="325"/>
                </a:spcBef>
              </a:pPr>
              <a:r>
                <a:rPr sz="1200" b="1" spc="-45" dirty="0">
                  <a:latin typeface="Cambria" pitchFamily="18" charset="0"/>
                  <a:ea typeface="Cambria" pitchFamily="18" charset="0"/>
                  <a:cs typeface="Arial"/>
                </a:rPr>
                <a:t>IWF</a:t>
              </a:r>
              <a:endParaRPr sz="1200" b="1">
                <a:latin typeface="Cambria" pitchFamily="18" charset="0"/>
                <a:ea typeface="Cambria" pitchFamily="18" charset="0"/>
                <a:cs typeface="Arial"/>
              </a:endParaRPr>
            </a:p>
          </p:txBody>
        </p:sp>
        <p:sp>
          <p:nvSpPr>
            <p:cNvPr id="24" name="object 23"/>
            <p:cNvSpPr txBox="1"/>
            <p:nvPr/>
          </p:nvSpPr>
          <p:spPr>
            <a:xfrm>
              <a:off x="4155282"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35560">
                <a:spcBef>
                  <a:spcPts val="325"/>
                </a:spcBef>
              </a:pPr>
              <a:r>
                <a:rPr sz="1200" b="1" spc="-45" dirty="0">
                  <a:latin typeface="Cambria" pitchFamily="18" charset="0"/>
                  <a:ea typeface="Cambria" pitchFamily="18" charset="0"/>
                  <a:cs typeface="Arial"/>
                </a:rPr>
                <a:t>OMC</a:t>
              </a:r>
              <a:endParaRPr sz="1200" b="1">
                <a:latin typeface="Cambria" pitchFamily="18" charset="0"/>
                <a:ea typeface="Cambria" pitchFamily="18" charset="0"/>
                <a:cs typeface="Arial"/>
              </a:endParaRPr>
            </a:p>
          </p:txBody>
        </p:sp>
        <p:grpSp>
          <p:nvGrpSpPr>
            <p:cNvPr id="25" name="object 24"/>
            <p:cNvGrpSpPr/>
            <p:nvPr/>
          </p:nvGrpSpPr>
          <p:grpSpPr>
            <a:xfrm>
              <a:off x="4069556" y="2285999"/>
              <a:ext cx="161925" cy="495300"/>
              <a:chOff x="4069556" y="2285999"/>
              <a:chExt cx="161925" cy="495300"/>
            </a:xfrm>
          </p:grpSpPr>
          <p:sp>
            <p:nvSpPr>
              <p:cNvPr id="76" name="object 25"/>
              <p:cNvSpPr/>
              <p:nvPr/>
            </p:nvSpPr>
            <p:spPr>
              <a:xfrm>
                <a:off x="4069556" y="2349500"/>
                <a:ext cx="161925" cy="352425"/>
              </a:xfrm>
              <a:custGeom>
                <a:avLst/>
                <a:gdLst/>
                <a:ahLst/>
                <a:cxnLst/>
                <a:rect l="l" t="t" r="r" b="b"/>
                <a:pathLst>
                  <a:path w="161925" h="352425">
                    <a:moveTo>
                      <a:pt x="38100" y="352425"/>
                    </a:moveTo>
                    <a:lnTo>
                      <a:pt x="161925" y="142875"/>
                    </a:lnTo>
                    <a:lnTo>
                      <a:pt x="0" y="209550"/>
                    </a:lnTo>
                    <a:lnTo>
                      <a:pt x="1238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7" name="object 26"/>
              <p:cNvSpPr/>
              <p:nvPr/>
            </p:nvSpPr>
            <p:spPr>
              <a:xfrm>
                <a:off x="4076700" y="2285999"/>
                <a:ext cx="152400" cy="495300"/>
              </a:xfrm>
              <a:custGeom>
                <a:avLst/>
                <a:gdLst/>
                <a:ahLst/>
                <a:cxnLst/>
                <a:rect l="l" t="t" r="r" b="b"/>
                <a:pathLst>
                  <a:path w="152400" h="495300">
                    <a:moveTo>
                      <a:pt x="95250" y="428625"/>
                    </a:moveTo>
                    <a:lnTo>
                      <a:pt x="9525" y="371475"/>
                    </a:lnTo>
                    <a:lnTo>
                      <a:pt x="0" y="495300"/>
                    </a:lnTo>
                    <a:lnTo>
                      <a:pt x="95250" y="428625"/>
                    </a:lnTo>
                    <a:close/>
                  </a:path>
                  <a:path w="152400" h="49530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26" name="object 27"/>
            <p:cNvSpPr txBox="1"/>
            <p:nvPr/>
          </p:nvSpPr>
          <p:spPr>
            <a:xfrm>
              <a:off x="5117306" y="340677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27" name="object 28"/>
            <p:cNvSpPr/>
            <p:nvPr/>
          </p:nvSpPr>
          <p:spPr>
            <a:xfrm>
              <a:off x="4317206" y="4044950"/>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28" name="object 29"/>
            <p:cNvSpPr txBox="1"/>
            <p:nvPr/>
          </p:nvSpPr>
          <p:spPr>
            <a:xfrm>
              <a:off x="4317206" y="4044950"/>
              <a:ext cx="400051" cy="226344"/>
            </a:xfrm>
            <a:prstGeom prst="rect">
              <a:avLst/>
            </a:prstGeom>
            <a:ln w="9525">
              <a:solidFill>
                <a:srgbClr val="000000"/>
              </a:solidFill>
            </a:ln>
          </p:spPr>
          <p:txBody>
            <a:bodyPr vert="horz" wrap="square" lIns="0" tIns="41275" rIns="0" bIns="0" rtlCol="0">
              <a:spAutoFit/>
            </a:bodyPr>
            <a:lstStyle/>
            <a:p>
              <a:pPr marL="54610">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29" name="object 30"/>
            <p:cNvSpPr txBox="1"/>
            <p:nvPr/>
          </p:nvSpPr>
          <p:spPr>
            <a:xfrm>
              <a:off x="3517106"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45085">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sp>
          <p:nvSpPr>
            <p:cNvPr id="30" name="object 31"/>
            <p:cNvSpPr txBox="1"/>
            <p:nvPr/>
          </p:nvSpPr>
          <p:spPr>
            <a:xfrm>
              <a:off x="5031582"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grpSp>
          <p:nvGrpSpPr>
            <p:cNvPr id="31" name="object 32"/>
            <p:cNvGrpSpPr/>
            <p:nvPr/>
          </p:nvGrpSpPr>
          <p:grpSpPr>
            <a:xfrm>
              <a:off x="2869406" y="3006725"/>
              <a:ext cx="3686175" cy="1676400"/>
              <a:chOff x="2869406" y="3006725"/>
              <a:chExt cx="3686175" cy="1676400"/>
            </a:xfrm>
          </p:grpSpPr>
          <p:sp>
            <p:nvSpPr>
              <p:cNvPr id="70" name="object 33"/>
              <p:cNvSpPr/>
              <p:nvPr/>
            </p:nvSpPr>
            <p:spPr>
              <a:xfrm>
                <a:off x="4031456" y="3006725"/>
                <a:ext cx="1285875" cy="1162050"/>
              </a:xfrm>
              <a:custGeom>
                <a:avLst/>
                <a:gdLst/>
                <a:ahLst/>
                <a:cxnLst/>
                <a:rect l="l" t="t" r="r" b="b"/>
                <a:pathLst>
                  <a:path w="1285875" h="1162050">
                    <a:moveTo>
                      <a:pt x="0" y="0"/>
                    </a:moveTo>
                    <a:lnTo>
                      <a:pt x="485775" y="1038225"/>
                    </a:lnTo>
                  </a:path>
                  <a:path w="1285875" h="1162050">
                    <a:moveTo>
                      <a:pt x="1285875" y="638175"/>
                    </a:moveTo>
                    <a:lnTo>
                      <a:pt x="685800" y="11620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1" name="object 34"/>
              <p:cNvSpPr/>
              <p:nvPr/>
            </p:nvSpPr>
            <p:spPr>
              <a:xfrm>
                <a:off x="3431381" y="4168775"/>
                <a:ext cx="1085850" cy="514350"/>
              </a:xfrm>
              <a:custGeom>
                <a:avLst/>
                <a:gdLst/>
                <a:ahLst/>
                <a:cxnLst/>
                <a:rect l="l" t="t" r="r" b="b"/>
                <a:pathLst>
                  <a:path w="1085850" h="514350">
                    <a:moveTo>
                      <a:pt x="1085850" y="114300"/>
                    </a:moveTo>
                    <a:lnTo>
                      <a:pt x="285750" y="514350"/>
                    </a:lnTo>
                  </a:path>
                  <a:path w="1085850" h="514350">
                    <a:moveTo>
                      <a:pt x="0" y="0"/>
                    </a:moveTo>
                    <a:lnTo>
                      <a:pt x="285750" y="5143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2" name="object 35"/>
              <p:cNvSpPr/>
              <p:nvPr/>
            </p:nvSpPr>
            <p:spPr>
              <a:xfrm>
                <a:off x="3031331" y="3073400"/>
                <a:ext cx="2400300" cy="971550"/>
              </a:xfrm>
              <a:custGeom>
                <a:avLst/>
                <a:gdLst/>
                <a:ahLst/>
                <a:cxnLst/>
                <a:rect l="l" t="t" r="r" b="b"/>
                <a:pathLst>
                  <a:path w="2400300" h="971550">
                    <a:moveTo>
                      <a:pt x="200025" y="971550"/>
                    </a:moveTo>
                    <a:lnTo>
                      <a:pt x="0" y="571500"/>
                    </a:lnTo>
                  </a:path>
                  <a:path w="2400300" h="971550">
                    <a:moveTo>
                      <a:pt x="2276475" y="266700"/>
                    </a:moveTo>
                    <a:lnTo>
                      <a:pt x="2400300" y="104775"/>
                    </a:lnTo>
                    <a:lnTo>
                      <a:pt x="2238375" y="161925"/>
                    </a:lnTo>
                    <a:lnTo>
                      <a:pt x="23622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3" name="object 36"/>
              <p:cNvSpPr/>
              <p:nvPr/>
            </p:nvSpPr>
            <p:spPr>
              <a:xfrm>
                <a:off x="5276850" y="3009899"/>
                <a:ext cx="152400" cy="400050"/>
              </a:xfrm>
              <a:custGeom>
                <a:avLst/>
                <a:gdLst/>
                <a:ahLst/>
                <a:cxnLst/>
                <a:rect l="l" t="t" r="r" b="b"/>
                <a:pathLst>
                  <a:path w="152400" h="400050">
                    <a:moveTo>
                      <a:pt x="95250" y="342900"/>
                    </a:moveTo>
                    <a:lnTo>
                      <a:pt x="9525" y="285750"/>
                    </a:lnTo>
                    <a:lnTo>
                      <a:pt x="0" y="400050"/>
                    </a:lnTo>
                    <a:lnTo>
                      <a:pt x="95250" y="342900"/>
                    </a:lnTo>
                    <a:close/>
                  </a:path>
                  <a:path w="152400" h="40005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sp>
            <p:nvSpPr>
              <p:cNvPr id="74" name="object 37"/>
              <p:cNvSpPr/>
              <p:nvPr/>
            </p:nvSpPr>
            <p:spPr>
              <a:xfrm>
                <a:off x="5231606" y="4130675"/>
                <a:ext cx="657225" cy="552450"/>
              </a:xfrm>
              <a:custGeom>
                <a:avLst/>
                <a:gdLst/>
                <a:ahLst/>
                <a:cxnLst/>
                <a:rect l="l" t="t" r="r" b="b"/>
                <a:pathLst>
                  <a:path w="657225" h="552450">
                    <a:moveTo>
                      <a:pt x="0" y="552450"/>
                    </a:moveTo>
                    <a:lnTo>
                      <a:pt x="6572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5" name="object 38"/>
              <p:cNvSpPr/>
              <p:nvPr/>
            </p:nvSpPr>
            <p:spPr>
              <a:xfrm>
                <a:off x="2869406" y="3883025"/>
                <a:ext cx="3686175" cy="0"/>
              </a:xfrm>
              <a:custGeom>
                <a:avLst/>
                <a:gdLst/>
                <a:ahLst/>
                <a:cxnLst/>
                <a:rect l="l" t="t" r="r" b="b"/>
                <a:pathLst>
                  <a:path w="3686175">
                    <a:moveTo>
                      <a:pt x="3686175" y="0"/>
                    </a:moveTo>
                    <a:lnTo>
                      <a:pt x="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32" name="object 39"/>
            <p:cNvSpPr txBox="1"/>
            <p:nvPr/>
          </p:nvSpPr>
          <p:spPr>
            <a:xfrm>
              <a:off x="2609850" y="3797300"/>
              <a:ext cx="304800" cy="382156"/>
            </a:xfrm>
            <a:prstGeom prst="rect">
              <a:avLst/>
            </a:prstGeom>
          </p:spPr>
          <p:txBody>
            <a:bodyPr vert="horz" wrap="square" lIns="0" tIns="12700" rIns="0" bIns="0" rtlCol="0">
              <a:spAutoFit/>
            </a:bodyPr>
            <a:lstStyle/>
            <a:p>
              <a:pPr marL="38100">
                <a:spcBef>
                  <a:spcPts val="100"/>
                </a:spcBef>
              </a:pPr>
              <a:r>
                <a:rPr sz="1200" b="1" spc="44" baseline="15873" dirty="0">
                  <a:latin typeface="Cambria" pitchFamily="18" charset="0"/>
                  <a:ea typeface="Cambria" pitchFamily="18" charset="0"/>
                  <a:cs typeface="Arial"/>
                </a:rPr>
                <a:t>A</a:t>
              </a:r>
              <a:r>
                <a:rPr sz="1200" b="1" spc="30" dirty="0">
                  <a:latin typeface="Cambria" pitchFamily="18" charset="0"/>
                  <a:ea typeface="Cambria" pitchFamily="18" charset="0"/>
                  <a:cs typeface="Arial"/>
                </a:rPr>
                <a:t>bis</a:t>
              </a:r>
              <a:endParaRPr sz="1200" b="1" dirty="0">
                <a:latin typeface="Cambria" pitchFamily="18" charset="0"/>
                <a:ea typeface="Cambria" pitchFamily="18" charset="0"/>
                <a:cs typeface="Arial"/>
              </a:endParaRPr>
            </a:p>
          </p:txBody>
        </p:sp>
        <p:sp>
          <p:nvSpPr>
            <p:cNvPr id="33" name="object 40"/>
            <p:cNvSpPr/>
            <p:nvPr/>
          </p:nvSpPr>
          <p:spPr>
            <a:xfrm>
              <a:off x="3593306" y="2520950"/>
              <a:ext cx="876300" cy="0"/>
            </a:xfrm>
            <a:custGeom>
              <a:avLst/>
              <a:gdLst/>
              <a:ahLst/>
              <a:cxnLst/>
              <a:rect l="l" t="t" r="r" b="b"/>
              <a:pathLst>
                <a:path w="876300">
                  <a:moveTo>
                    <a:pt x="0" y="0"/>
                  </a:moveTo>
                  <a:lnTo>
                    <a:pt x="87630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sp>
          <p:nvSpPr>
            <p:cNvPr id="34" name="object 41"/>
            <p:cNvSpPr txBox="1"/>
            <p:nvPr/>
          </p:nvSpPr>
          <p:spPr>
            <a:xfrm>
              <a:off x="3324226" y="2397125"/>
              <a:ext cx="241300" cy="197490"/>
            </a:xfrm>
            <a:prstGeom prst="rect">
              <a:avLst/>
            </a:prstGeom>
          </p:spPr>
          <p:txBody>
            <a:bodyPr vert="horz" wrap="square" lIns="0" tIns="12700" rIns="0" bIns="0" rtlCol="0">
              <a:spAutoFit/>
            </a:bodyPr>
            <a:lstStyle/>
            <a:p>
              <a:pPr marL="38100">
                <a:spcBef>
                  <a:spcPts val="100"/>
                </a:spcBef>
              </a:pPr>
              <a:r>
                <a:rPr sz="1200" b="1" spc="-45" dirty="0">
                  <a:latin typeface="Cambria" pitchFamily="18" charset="0"/>
                  <a:ea typeface="Cambria" pitchFamily="18" charset="0"/>
                  <a:cs typeface="Arial"/>
                </a:rPr>
                <a:t>U</a:t>
              </a:r>
              <a:r>
                <a:rPr sz="1200" b="1" spc="-67" baseline="-22222" dirty="0">
                  <a:latin typeface="Cambria" pitchFamily="18" charset="0"/>
                  <a:ea typeface="Cambria" pitchFamily="18" charset="0"/>
                  <a:cs typeface="Arial"/>
                </a:rPr>
                <a:t>m</a:t>
              </a:r>
              <a:endParaRPr sz="1200" b="1" baseline="-22222">
                <a:latin typeface="Cambria" pitchFamily="18" charset="0"/>
                <a:ea typeface="Cambria" pitchFamily="18" charset="0"/>
                <a:cs typeface="Arial"/>
              </a:endParaRPr>
            </a:p>
          </p:txBody>
        </p:sp>
        <p:grpSp>
          <p:nvGrpSpPr>
            <p:cNvPr id="35" name="object 42"/>
            <p:cNvGrpSpPr/>
            <p:nvPr/>
          </p:nvGrpSpPr>
          <p:grpSpPr>
            <a:xfrm>
              <a:off x="2869405" y="6121400"/>
              <a:ext cx="454821" cy="355600"/>
              <a:chOff x="2869405" y="6121400"/>
              <a:chExt cx="454821" cy="355600"/>
            </a:xfrm>
          </p:grpSpPr>
          <p:sp>
            <p:nvSpPr>
              <p:cNvPr id="68" name="object 43"/>
              <p:cNvSpPr/>
              <p:nvPr/>
            </p:nvSpPr>
            <p:spPr>
              <a:xfrm>
                <a:off x="2869405" y="6124575"/>
                <a:ext cx="454821"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9" name="object 44"/>
              <p:cNvSpPr/>
              <p:nvPr/>
            </p:nvSpPr>
            <p:spPr>
              <a:xfrm>
                <a:off x="2869406" y="6121400"/>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 w="428625" h="352425">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6" name="object 45"/>
            <p:cNvSpPr txBox="1"/>
            <p:nvPr/>
          </p:nvSpPr>
          <p:spPr>
            <a:xfrm>
              <a:off x="2959100" y="6226175"/>
              <a:ext cx="338931" cy="197490"/>
            </a:xfrm>
            <a:prstGeom prst="rect">
              <a:avLst/>
            </a:prstGeom>
          </p:spPr>
          <p:txBody>
            <a:bodyPr vert="horz" wrap="square" lIns="0" tIns="12700" rIns="0" bIns="0" rtlCol="0">
              <a:spAutoFit/>
            </a:bodyPr>
            <a:lstStyle/>
            <a:p>
              <a:pPr marL="12700">
                <a:spcBef>
                  <a:spcPts val="100"/>
                </a:spcBef>
              </a:pPr>
              <a:r>
                <a:rPr sz="1200" b="1" spc="-60" dirty="0">
                  <a:latin typeface="Cambria" pitchFamily="18" charset="0"/>
                  <a:ea typeface="Cambria" pitchFamily="18" charset="0"/>
                  <a:cs typeface="Arial"/>
                </a:rPr>
                <a:t>EIR</a:t>
              </a:r>
              <a:endParaRPr sz="1200" b="1" dirty="0">
                <a:latin typeface="Cambria" pitchFamily="18" charset="0"/>
                <a:ea typeface="Cambria" pitchFamily="18" charset="0"/>
                <a:cs typeface="Arial"/>
              </a:endParaRPr>
            </a:p>
          </p:txBody>
        </p:sp>
        <p:grpSp>
          <p:nvGrpSpPr>
            <p:cNvPr id="37" name="object 46"/>
            <p:cNvGrpSpPr/>
            <p:nvPr/>
          </p:nvGrpSpPr>
          <p:grpSpPr>
            <a:xfrm>
              <a:off x="3590925" y="5321300"/>
              <a:ext cx="431006" cy="355600"/>
              <a:chOff x="3590925" y="5321300"/>
              <a:chExt cx="431006" cy="355600"/>
            </a:xfrm>
          </p:grpSpPr>
          <p:sp>
            <p:nvSpPr>
              <p:cNvPr id="66" name="object 47"/>
              <p:cNvSpPr/>
              <p:nvPr/>
            </p:nvSpPr>
            <p:spPr>
              <a:xfrm>
                <a:off x="3590925" y="5324475"/>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7" name="object 48"/>
              <p:cNvSpPr/>
              <p:nvPr/>
            </p:nvSpPr>
            <p:spPr>
              <a:xfrm>
                <a:off x="3593306" y="5321300"/>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 w="428625" h="352425">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8" name="object 49"/>
            <p:cNvSpPr txBox="1"/>
            <p:nvPr/>
          </p:nvSpPr>
          <p:spPr>
            <a:xfrm>
              <a:off x="3663950" y="5426075"/>
              <a:ext cx="405606"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HLR</a:t>
              </a:r>
              <a:endParaRPr sz="1200" b="1">
                <a:latin typeface="Cambria" pitchFamily="18" charset="0"/>
                <a:ea typeface="Cambria" pitchFamily="18" charset="0"/>
                <a:cs typeface="Arial"/>
              </a:endParaRPr>
            </a:p>
          </p:txBody>
        </p:sp>
        <p:grpSp>
          <p:nvGrpSpPr>
            <p:cNvPr id="39" name="object 50"/>
            <p:cNvGrpSpPr/>
            <p:nvPr/>
          </p:nvGrpSpPr>
          <p:grpSpPr>
            <a:xfrm>
              <a:off x="2952750" y="5083175"/>
              <a:ext cx="431006" cy="346075"/>
              <a:chOff x="2952750" y="5083175"/>
              <a:chExt cx="431006" cy="346075"/>
            </a:xfrm>
          </p:grpSpPr>
          <p:sp>
            <p:nvSpPr>
              <p:cNvPr id="64" name="object 51"/>
              <p:cNvSpPr/>
              <p:nvPr/>
            </p:nvSpPr>
            <p:spPr>
              <a:xfrm>
                <a:off x="2952750" y="5086350"/>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5" name="object 52"/>
              <p:cNvSpPr/>
              <p:nvPr/>
            </p:nvSpPr>
            <p:spPr>
              <a:xfrm>
                <a:off x="2955131" y="5083175"/>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 w="428625" h="342900">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40" name="object 53"/>
            <p:cNvSpPr txBox="1"/>
            <p:nvPr/>
          </p:nvSpPr>
          <p:spPr>
            <a:xfrm>
              <a:off x="3025775"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dirty="0">
                <a:latin typeface="Cambria" pitchFamily="18" charset="0"/>
                <a:ea typeface="Cambria" pitchFamily="18" charset="0"/>
                <a:cs typeface="Arial"/>
              </a:endParaRPr>
            </a:p>
          </p:txBody>
        </p:sp>
        <p:grpSp>
          <p:nvGrpSpPr>
            <p:cNvPr id="41" name="object 54"/>
            <p:cNvGrpSpPr/>
            <p:nvPr/>
          </p:nvGrpSpPr>
          <p:grpSpPr>
            <a:xfrm>
              <a:off x="4467225" y="5083175"/>
              <a:ext cx="431006" cy="346075"/>
              <a:chOff x="4467225" y="5083175"/>
              <a:chExt cx="431006" cy="346075"/>
            </a:xfrm>
          </p:grpSpPr>
          <p:sp>
            <p:nvSpPr>
              <p:cNvPr id="62" name="object 55"/>
              <p:cNvSpPr/>
              <p:nvPr/>
            </p:nvSpPr>
            <p:spPr>
              <a:xfrm>
                <a:off x="4467225" y="5086350"/>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3" name="object 56"/>
              <p:cNvSpPr/>
              <p:nvPr/>
            </p:nvSpPr>
            <p:spPr>
              <a:xfrm>
                <a:off x="4469606" y="5083175"/>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 w="428625" h="342900">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42" name="object 57"/>
            <p:cNvSpPr txBox="1"/>
            <p:nvPr/>
          </p:nvSpPr>
          <p:spPr>
            <a:xfrm>
              <a:off x="4540250"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a:latin typeface="Cambria" pitchFamily="18" charset="0"/>
                <a:ea typeface="Cambria" pitchFamily="18" charset="0"/>
                <a:cs typeface="Arial"/>
              </a:endParaRPr>
            </a:p>
          </p:txBody>
        </p:sp>
        <p:grpSp>
          <p:nvGrpSpPr>
            <p:cNvPr id="43" name="object 58"/>
            <p:cNvGrpSpPr/>
            <p:nvPr/>
          </p:nvGrpSpPr>
          <p:grpSpPr>
            <a:xfrm>
              <a:off x="3164681" y="4806950"/>
              <a:ext cx="2066925" cy="600075"/>
              <a:chOff x="3164681" y="4806950"/>
              <a:chExt cx="2066925" cy="600075"/>
            </a:xfrm>
          </p:grpSpPr>
          <p:sp>
            <p:nvSpPr>
              <p:cNvPr id="60" name="object 59"/>
              <p:cNvSpPr/>
              <p:nvPr/>
            </p:nvSpPr>
            <p:spPr>
              <a:xfrm>
                <a:off x="3917156" y="4806950"/>
                <a:ext cx="1314450" cy="600075"/>
              </a:xfrm>
              <a:custGeom>
                <a:avLst/>
                <a:gdLst/>
                <a:ahLst/>
                <a:cxnLst/>
                <a:rect l="l" t="t" r="r" b="b"/>
                <a:pathLst>
                  <a:path w="1314450" h="600075">
                    <a:moveTo>
                      <a:pt x="1114425" y="0"/>
                    </a:moveTo>
                    <a:lnTo>
                      <a:pt x="0" y="0"/>
                    </a:lnTo>
                  </a:path>
                  <a:path w="1314450" h="600075">
                    <a:moveTo>
                      <a:pt x="1314450" y="114300"/>
                    </a:moveTo>
                    <a:lnTo>
                      <a:pt x="1314450" y="600075"/>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1" name="object 60"/>
              <p:cNvSpPr/>
              <p:nvPr/>
            </p:nvSpPr>
            <p:spPr>
              <a:xfrm>
                <a:off x="3164681" y="4806950"/>
                <a:ext cx="352425" cy="276225"/>
              </a:xfrm>
              <a:custGeom>
                <a:avLst/>
                <a:gdLst/>
                <a:ahLst/>
                <a:cxnLst/>
                <a:rect l="l" t="t" r="r" b="b"/>
                <a:pathLst>
                  <a:path w="352425" h="276225">
                    <a:moveTo>
                      <a:pt x="352425" y="0"/>
                    </a:moveTo>
                    <a:lnTo>
                      <a:pt x="0" y="276225"/>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44" name="object 61"/>
            <p:cNvSpPr txBox="1"/>
            <p:nvPr/>
          </p:nvSpPr>
          <p:spPr>
            <a:xfrm>
              <a:off x="2720975" y="4321175"/>
              <a:ext cx="3881120" cy="197490"/>
            </a:xfrm>
            <a:prstGeom prst="rect">
              <a:avLst/>
            </a:prstGeom>
          </p:spPr>
          <p:txBody>
            <a:bodyPr vert="horz" wrap="square" lIns="0" tIns="12700" rIns="0" bIns="0" rtlCol="0">
              <a:spAutoFit/>
            </a:bodyPr>
            <a:lstStyle/>
            <a:p>
              <a:pPr marL="12700">
                <a:spcBef>
                  <a:spcPts val="100"/>
                </a:spcBef>
                <a:tabLst>
                  <a:tab pos="3867785" algn="l"/>
                </a:tabLst>
              </a:pPr>
              <a:r>
                <a:rPr sz="1200" b="1" dirty="0">
                  <a:latin typeface="Cambria" pitchFamily="18" charset="0"/>
                  <a:ea typeface="Cambria" pitchFamily="18" charset="0"/>
                  <a:cs typeface="Arial"/>
                </a:rPr>
                <a:t>A</a:t>
              </a:r>
              <a:r>
                <a:rPr sz="1200" b="1" spc="7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sp>
          <p:nvSpPr>
            <p:cNvPr id="45" name="object 62"/>
            <p:cNvSpPr txBox="1"/>
            <p:nvPr/>
          </p:nvSpPr>
          <p:spPr>
            <a:xfrm>
              <a:off x="5321300" y="1920875"/>
              <a:ext cx="282575"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BSS</a:t>
              </a:r>
              <a:endParaRPr sz="1200" b="1">
                <a:latin typeface="Cambria" pitchFamily="18" charset="0"/>
                <a:ea typeface="Cambria" pitchFamily="18" charset="0"/>
                <a:cs typeface="Arial"/>
              </a:endParaRPr>
            </a:p>
          </p:txBody>
        </p:sp>
        <p:sp>
          <p:nvSpPr>
            <p:cNvPr id="46" name="object 63"/>
            <p:cNvSpPr txBox="1"/>
            <p:nvPr/>
          </p:nvSpPr>
          <p:spPr>
            <a:xfrm>
              <a:off x="2073275" y="27971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RSS</a:t>
              </a:r>
              <a:endParaRPr sz="1200" b="1">
                <a:latin typeface="Cambria" pitchFamily="18" charset="0"/>
                <a:ea typeface="Cambria" pitchFamily="18" charset="0"/>
                <a:cs typeface="Arial"/>
              </a:endParaRPr>
            </a:p>
          </p:txBody>
        </p:sp>
        <p:sp>
          <p:nvSpPr>
            <p:cNvPr id="47" name="object 64"/>
            <p:cNvSpPr txBox="1"/>
            <p:nvPr/>
          </p:nvSpPr>
          <p:spPr>
            <a:xfrm>
              <a:off x="3635375" y="1758950"/>
              <a:ext cx="777875" cy="497572"/>
            </a:xfrm>
            <a:prstGeom prst="rect">
              <a:avLst/>
            </a:prstGeom>
          </p:spPr>
          <p:txBody>
            <a:bodyPr vert="horz" wrap="square" lIns="0" tIns="12700" rIns="0" bIns="0" rtlCol="0">
              <a:spAutoFit/>
            </a:bodyPr>
            <a:lstStyle/>
            <a:p>
              <a:pPr marL="18415" algn="ctr">
                <a:spcBef>
                  <a:spcPts val="100"/>
                </a:spcBef>
              </a:pPr>
              <a:r>
                <a:rPr sz="1200" b="1" spc="5" dirty="0">
                  <a:latin typeface="Cambria" pitchFamily="18" charset="0"/>
                  <a:ea typeface="Cambria" pitchFamily="18" charset="0"/>
                  <a:cs typeface="Arial"/>
                </a:rPr>
                <a:t>radio</a:t>
              </a:r>
              <a:r>
                <a:rPr sz="1200" b="1"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a:p>
              <a:pPr algn="ctr">
                <a:spcBef>
                  <a:spcPts val="915"/>
                </a:spcBef>
                <a:tabLst>
                  <a:tab pos="561340" algn="l"/>
                </a:tabLst>
              </a:pPr>
              <a:r>
                <a:rPr sz="1200" b="1" spc="-40" dirty="0">
                  <a:latin typeface="Cambria" pitchFamily="18" charset="0"/>
                  <a:ea typeface="Cambria" pitchFamily="18" charset="0"/>
                  <a:cs typeface="Arial"/>
                </a:rPr>
                <a:t>M</a:t>
              </a:r>
              <a:r>
                <a:rPr sz="1200" b="1" dirty="0">
                  <a:latin typeface="Cambria" pitchFamily="18" charset="0"/>
                  <a:ea typeface="Cambria" pitchFamily="18" charset="0"/>
                  <a:cs typeface="Arial"/>
                </a:rPr>
                <a:t>S	</a:t>
              </a: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8" name="object 65"/>
            <p:cNvSpPr txBox="1"/>
            <p:nvPr/>
          </p:nvSpPr>
          <p:spPr>
            <a:xfrm>
              <a:off x="5035550" y="2397125"/>
              <a:ext cx="568325" cy="382156"/>
            </a:xfrm>
            <a:prstGeom prst="rect">
              <a:avLst/>
            </a:prstGeom>
          </p:spPr>
          <p:txBody>
            <a:bodyPr vert="horz" wrap="square" lIns="0" tIns="12700" rIns="0" bIns="0" rtlCol="0">
              <a:spAutoFit/>
            </a:bodyPr>
            <a:lstStyle/>
            <a:p>
              <a:pPr marL="12700">
                <a:spcBef>
                  <a:spcPts val="100"/>
                </a:spcBef>
              </a:pPr>
              <a:r>
                <a:rPr sz="1200" b="1" spc="5" dirty="0">
                  <a:latin typeface="Cambria" pitchFamily="18" charset="0"/>
                  <a:ea typeface="Cambria" pitchFamily="18" charset="0"/>
                  <a:cs typeface="Arial"/>
                </a:rPr>
                <a:t>radio</a:t>
              </a:r>
              <a:r>
                <a:rPr sz="1200" b="1" spc="-30"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p:txBody>
        </p:sp>
        <p:grpSp>
          <p:nvGrpSpPr>
            <p:cNvPr id="49" name="object 66"/>
            <p:cNvGrpSpPr/>
            <p:nvPr/>
          </p:nvGrpSpPr>
          <p:grpSpPr>
            <a:xfrm>
              <a:off x="5269706" y="2682875"/>
              <a:ext cx="323850" cy="323850"/>
              <a:chOff x="5269706" y="2682875"/>
              <a:chExt cx="323850" cy="323850"/>
            </a:xfrm>
          </p:grpSpPr>
          <p:sp>
            <p:nvSpPr>
              <p:cNvPr id="58" name="object 67"/>
              <p:cNvSpPr/>
              <p:nvPr/>
            </p:nvSpPr>
            <p:spPr>
              <a:xfrm>
                <a:off x="5269706" y="26828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9" name="object 68"/>
              <p:cNvSpPr/>
              <p:nvPr/>
            </p:nvSpPr>
            <p:spPr>
              <a:xfrm>
                <a:off x="5269706" y="26828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50" name="object 69"/>
            <p:cNvSpPr txBox="1"/>
            <p:nvPr/>
          </p:nvSpPr>
          <p:spPr>
            <a:xfrm>
              <a:off x="5321300" y="2749550"/>
              <a:ext cx="215900" cy="197490"/>
            </a:xfrm>
            <a:prstGeom prst="rect">
              <a:avLst/>
            </a:prstGeom>
          </p:spPr>
          <p:txBody>
            <a:bodyPr vert="horz" wrap="square" lIns="0" tIns="12700" rIns="0" bIns="0" rtlCol="0">
              <a:spAutoFit/>
            </a:bodyPr>
            <a:lstStyle/>
            <a:p>
              <a:pPr marL="12700">
                <a:spcBef>
                  <a:spcPts val="100"/>
                </a:spcBef>
              </a:pP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51" name="object 73"/>
            <p:cNvSpPr txBox="1"/>
            <p:nvPr/>
          </p:nvSpPr>
          <p:spPr>
            <a:xfrm>
              <a:off x="3593306"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20" dirty="0">
                  <a:latin typeface="Cambria" pitchFamily="18" charset="0"/>
                  <a:ea typeface="Cambria" pitchFamily="18" charset="0"/>
                  <a:cs typeface="Arial"/>
                </a:rPr>
                <a:t>AUC</a:t>
              </a:r>
              <a:endParaRPr sz="1200" b="1">
                <a:latin typeface="Cambria" pitchFamily="18" charset="0"/>
                <a:ea typeface="Cambria" pitchFamily="18" charset="0"/>
                <a:cs typeface="Arial"/>
              </a:endParaRPr>
            </a:p>
          </p:txBody>
        </p:sp>
        <p:sp>
          <p:nvSpPr>
            <p:cNvPr id="52" name="object 77"/>
            <p:cNvSpPr txBox="1"/>
            <p:nvPr/>
          </p:nvSpPr>
          <p:spPr>
            <a:xfrm>
              <a:off x="1997075" y="6159500"/>
              <a:ext cx="301625"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OSS</a:t>
              </a:r>
              <a:endParaRPr sz="1200" b="1">
                <a:latin typeface="Cambria" pitchFamily="18" charset="0"/>
                <a:ea typeface="Cambria" pitchFamily="18" charset="0"/>
                <a:cs typeface="Arial"/>
              </a:endParaRPr>
            </a:p>
          </p:txBody>
        </p:sp>
        <p:grpSp>
          <p:nvGrpSpPr>
            <p:cNvPr id="53" name="object 78"/>
            <p:cNvGrpSpPr/>
            <p:nvPr/>
          </p:nvGrpSpPr>
          <p:grpSpPr>
            <a:xfrm>
              <a:off x="3088481" y="4168775"/>
              <a:ext cx="3324225" cy="2038350"/>
              <a:chOff x="3088481" y="4168775"/>
              <a:chExt cx="3324225" cy="2038350"/>
            </a:xfrm>
          </p:grpSpPr>
          <p:sp>
            <p:nvSpPr>
              <p:cNvPr id="56" name="object 79"/>
              <p:cNvSpPr/>
              <p:nvPr/>
            </p:nvSpPr>
            <p:spPr>
              <a:xfrm>
                <a:off x="5231606" y="4178300"/>
                <a:ext cx="1181100" cy="504825"/>
              </a:xfrm>
              <a:custGeom>
                <a:avLst/>
                <a:gdLst/>
                <a:ahLst/>
                <a:cxnLst/>
                <a:rect l="l" t="t" r="r" b="b"/>
                <a:pathLst>
                  <a:path w="1181100" h="504825">
                    <a:moveTo>
                      <a:pt x="0" y="504825"/>
                    </a:moveTo>
                    <a:lnTo>
                      <a:pt x="1181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7" name="object 80"/>
              <p:cNvSpPr/>
              <p:nvPr/>
            </p:nvSpPr>
            <p:spPr>
              <a:xfrm>
                <a:off x="3088481" y="4168775"/>
                <a:ext cx="2143125" cy="2038350"/>
              </a:xfrm>
              <a:custGeom>
                <a:avLst/>
                <a:gdLst/>
                <a:ahLst/>
                <a:cxnLst/>
                <a:rect l="l" t="t" r="r" b="b"/>
                <a:pathLst>
                  <a:path w="2143125" h="2038350">
                    <a:moveTo>
                      <a:pt x="1943100" y="638175"/>
                    </a:moveTo>
                    <a:lnTo>
                      <a:pt x="1600200" y="914400"/>
                    </a:lnTo>
                  </a:path>
                  <a:path w="2143125" h="2038350">
                    <a:moveTo>
                      <a:pt x="628650" y="752475"/>
                    </a:moveTo>
                    <a:lnTo>
                      <a:pt x="723900" y="1152525"/>
                    </a:lnTo>
                  </a:path>
                  <a:path w="2143125" h="2038350">
                    <a:moveTo>
                      <a:pt x="628650" y="752475"/>
                    </a:moveTo>
                    <a:lnTo>
                      <a:pt x="0" y="1952625"/>
                    </a:lnTo>
                  </a:path>
                  <a:path w="2143125" h="2038350">
                    <a:moveTo>
                      <a:pt x="723900" y="1504950"/>
                    </a:moveTo>
                    <a:lnTo>
                      <a:pt x="704850" y="2038350"/>
                    </a:lnTo>
                  </a:path>
                  <a:path w="2143125" h="2038350">
                    <a:moveTo>
                      <a:pt x="2143125" y="752475"/>
                    </a:moveTo>
                    <a:lnTo>
                      <a:pt x="1266825" y="2038350"/>
                    </a:lnTo>
                  </a:path>
                  <a:path w="2143125" h="2038350">
                    <a:moveTo>
                      <a:pt x="628650" y="752475"/>
                    </a:moveTo>
                    <a:lnTo>
                      <a:pt x="632321" y="801474"/>
                    </a:lnTo>
                    <a:lnTo>
                      <a:pt x="642905" y="849270"/>
                    </a:lnTo>
                    <a:lnTo>
                      <a:pt x="659758" y="895135"/>
                    </a:lnTo>
                    <a:lnTo>
                      <a:pt x="682236" y="938337"/>
                    </a:lnTo>
                    <a:lnTo>
                      <a:pt x="709694" y="978148"/>
                    </a:lnTo>
                    <a:lnTo>
                      <a:pt x="741490" y="1013836"/>
                    </a:lnTo>
                    <a:lnTo>
                      <a:pt x="776978" y="1044672"/>
                    </a:lnTo>
                    <a:lnTo>
                      <a:pt x="815514" y="1069927"/>
                    </a:lnTo>
                    <a:lnTo>
                      <a:pt x="856455" y="1088869"/>
                    </a:lnTo>
                    <a:lnTo>
                      <a:pt x="899157" y="1100770"/>
                    </a:lnTo>
                    <a:lnTo>
                      <a:pt x="942975" y="1104900"/>
                    </a:lnTo>
                    <a:lnTo>
                      <a:pt x="965040" y="1107749"/>
                    </a:lnTo>
                    <a:lnTo>
                      <a:pt x="1008806" y="1129752"/>
                    </a:lnTo>
                    <a:lnTo>
                      <a:pt x="1051477" y="1171744"/>
                    </a:lnTo>
                    <a:lnTo>
                      <a:pt x="1092323" y="1231618"/>
                    </a:lnTo>
                    <a:lnTo>
                      <a:pt x="1111834" y="1267605"/>
                    </a:lnTo>
                    <a:lnTo>
                      <a:pt x="1130615" y="1307273"/>
                    </a:lnTo>
                    <a:lnTo>
                      <a:pt x="1148574" y="1350360"/>
                    </a:lnTo>
                    <a:lnTo>
                      <a:pt x="1165621" y="1396603"/>
                    </a:lnTo>
                    <a:lnTo>
                      <a:pt x="1181665" y="1445738"/>
                    </a:lnTo>
                    <a:lnTo>
                      <a:pt x="1196613" y="1497504"/>
                    </a:lnTo>
                    <a:lnTo>
                      <a:pt x="1210376" y="1551637"/>
                    </a:lnTo>
                    <a:lnTo>
                      <a:pt x="1222861" y="1607874"/>
                    </a:lnTo>
                    <a:lnTo>
                      <a:pt x="1233977" y="1665951"/>
                    </a:lnTo>
                    <a:lnTo>
                      <a:pt x="1243634" y="1725607"/>
                    </a:lnTo>
                    <a:lnTo>
                      <a:pt x="1251739" y="1786577"/>
                    </a:lnTo>
                    <a:lnTo>
                      <a:pt x="1258202" y="1848600"/>
                    </a:lnTo>
                    <a:lnTo>
                      <a:pt x="1262931" y="1911412"/>
                    </a:lnTo>
                    <a:lnTo>
                      <a:pt x="1265836" y="1974749"/>
                    </a:lnTo>
                    <a:lnTo>
                      <a:pt x="1266825" y="2038350"/>
                    </a:lnTo>
                  </a:path>
                  <a:path w="2143125" h="2038350">
                    <a:moveTo>
                      <a:pt x="1266825" y="2038350"/>
                    </a:moveTo>
                    <a:lnTo>
                      <a:pt x="1266290" y="1978406"/>
                    </a:lnTo>
                    <a:lnTo>
                      <a:pt x="1264700" y="1918508"/>
                    </a:lnTo>
                    <a:lnTo>
                      <a:pt x="1262077" y="1858703"/>
                    </a:lnTo>
                    <a:lnTo>
                      <a:pt x="1258441" y="1799035"/>
                    </a:lnTo>
                    <a:lnTo>
                      <a:pt x="1253815" y="1739553"/>
                    </a:lnTo>
                    <a:lnTo>
                      <a:pt x="1248220" y="1680300"/>
                    </a:lnTo>
                    <a:lnTo>
                      <a:pt x="1241678" y="1621325"/>
                    </a:lnTo>
                    <a:lnTo>
                      <a:pt x="1234210" y="1562671"/>
                    </a:lnTo>
                    <a:lnTo>
                      <a:pt x="1225838" y="1504387"/>
                    </a:lnTo>
                    <a:lnTo>
                      <a:pt x="1216583" y="1446518"/>
                    </a:lnTo>
                    <a:lnTo>
                      <a:pt x="1206466" y="1389110"/>
                    </a:lnTo>
                    <a:lnTo>
                      <a:pt x="1195510" y="1332208"/>
                    </a:lnTo>
                    <a:lnTo>
                      <a:pt x="1183736" y="1275860"/>
                    </a:lnTo>
                    <a:lnTo>
                      <a:pt x="1171165" y="1220111"/>
                    </a:lnTo>
                    <a:lnTo>
                      <a:pt x="1157819" y="1165008"/>
                    </a:lnTo>
                    <a:lnTo>
                      <a:pt x="1143720" y="1110596"/>
                    </a:lnTo>
                    <a:lnTo>
                      <a:pt x="1128888" y="1056922"/>
                    </a:lnTo>
                    <a:lnTo>
                      <a:pt x="1113347" y="1004031"/>
                    </a:lnTo>
                    <a:lnTo>
                      <a:pt x="1097116" y="951970"/>
                    </a:lnTo>
                    <a:lnTo>
                      <a:pt x="1080218" y="900785"/>
                    </a:lnTo>
                    <a:lnTo>
                      <a:pt x="1062674" y="850522"/>
                    </a:lnTo>
                    <a:lnTo>
                      <a:pt x="1044506" y="801227"/>
                    </a:lnTo>
                    <a:lnTo>
                      <a:pt x="1025735" y="752946"/>
                    </a:lnTo>
                    <a:lnTo>
                      <a:pt x="1006383" y="705726"/>
                    </a:lnTo>
                    <a:lnTo>
                      <a:pt x="986471" y="659612"/>
                    </a:lnTo>
                    <a:lnTo>
                      <a:pt x="966021" y="614650"/>
                    </a:lnTo>
                    <a:lnTo>
                      <a:pt x="945055" y="570887"/>
                    </a:lnTo>
                    <a:lnTo>
                      <a:pt x="923593" y="528368"/>
                    </a:lnTo>
                    <a:lnTo>
                      <a:pt x="901658" y="487141"/>
                    </a:lnTo>
                    <a:lnTo>
                      <a:pt x="879272" y="447250"/>
                    </a:lnTo>
                    <a:lnTo>
                      <a:pt x="856454" y="408742"/>
                    </a:lnTo>
                    <a:lnTo>
                      <a:pt x="833228" y="371663"/>
                    </a:lnTo>
                    <a:lnTo>
                      <a:pt x="809615" y="336060"/>
                    </a:lnTo>
                    <a:lnTo>
                      <a:pt x="785636" y="301977"/>
                    </a:lnTo>
                    <a:lnTo>
                      <a:pt x="761312" y="269462"/>
                    </a:lnTo>
                    <a:lnTo>
                      <a:pt x="736666" y="238561"/>
                    </a:lnTo>
                    <a:lnTo>
                      <a:pt x="711719" y="209319"/>
                    </a:lnTo>
                    <a:lnTo>
                      <a:pt x="661007" y="155998"/>
                    </a:lnTo>
                    <a:lnTo>
                      <a:pt x="609349" y="109868"/>
                    </a:lnTo>
                    <a:lnTo>
                      <a:pt x="556917" y="71299"/>
                    </a:lnTo>
                    <a:lnTo>
                      <a:pt x="503884" y="40659"/>
                    </a:lnTo>
                    <a:lnTo>
                      <a:pt x="450422" y="18316"/>
                    </a:lnTo>
                    <a:lnTo>
                      <a:pt x="396703" y="4640"/>
                    </a:lnTo>
                    <a:lnTo>
                      <a:pt x="369801" y="1167"/>
                    </a:lnTo>
                    <a:lnTo>
                      <a:pt x="342900" y="0"/>
                    </a:lnTo>
                  </a:path>
                  <a:path w="2143125" h="2038350">
                    <a:moveTo>
                      <a:pt x="2143125" y="1476375"/>
                    </a:moveTo>
                    <a:lnTo>
                      <a:pt x="1266825" y="203835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54" name="object 81"/>
            <p:cNvSpPr txBox="1"/>
            <p:nvPr/>
          </p:nvSpPr>
          <p:spPr>
            <a:xfrm>
              <a:off x="5759450" y="5043170"/>
              <a:ext cx="796925" cy="1112677"/>
            </a:xfrm>
            <a:prstGeom prst="rect">
              <a:avLst/>
            </a:prstGeom>
          </p:spPr>
          <p:txBody>
            <a:bodyPr vert="horz" wrap="square" lIns="0" tIns="12700" rIns="0" bIns="0" rtlCol="0">
              <a:spAutoFit/>
            </a:bodyPr>
            <a:lstStyle/>
            <a:p>
              <a:pPr marL="12700" marR="5080">
                <a:lnSpc>
                  <a:spcPct val="148800"/>
                </a:lnSpc>
                <a:spcBef>
                  <a:spcPts val="100"/>
                </a:spcBef>
              </a:pPr>
              <a:r>
                <a:rPr sz="1200" b="1" dirty="0">
                  <a:latin typeface="Cambria" pitchFamily="18" charset="0"/>
                  <a:ea typeface="Cambria" pitchFamily="18" charset="0"/>
                  <a:cs typeface="Arial"/>
                </a:rPr>
                <a:t>signaling  </a:t>
              </a:r>
              <a:r>
                <a:rPr sz="1200" b="1" spc="5" dirty="0">
                  <a:latin typeface="Cambria" pitchFamily="18" charset="0"/>
                  <a:ea typeface="Cambria" pitchFamily="18" charset="0"/>
                  <a:cs typeface="Arial"/>
                </a:rPr>
                <a:t>ISDN, </a:t>
              </a:r>
              <a:r>
                <a:rPr sz="1200" b="1" spc="10" dirty="0">
                  <a:latin typeface="Cambria" pitchFamily="18" charset="0"/>
                  <a:ea typeface="Cambria" pitchFamily="18" charset="0"/>
                  <a:cs typeface="Arial"/>
                </a:rPr>
                <a:t>PSTN</a:t>
              </a:r>
              <a:endParaRPr sz="1200" b="1" dirty="0">
                <a:latin typeface="Cambria" pitchFamily="18" charset="0"/>
                <a:ea typeface="Cambria" pitchFamily="18" charset="0"/>
                <a:cs typeface="Arial"/>
              </a:endParaRPr>
            </a:p>
            <a:p>
              <a:pPr marL="327025">
                <a:spcBef>
                  <a:spcPts val="690"/>
                </a:spcBef>
              </a:pPr>
              <a:r>
                <a:rPr sz="1200" b="1" spc="30" dirty="0">
                  <a:latin typeface="Cambria" pitchFamily="18" charset="0"/>
                  <a:ea typeface="Cambria" pitchFamily="18" charset="0"/>
                  <a:cs typeface="Arial"/>
                </a:rPr>
                <a:t>PDN</a:t>
              </a:r>
              <a:endParaRPr sz="1200" b="1" dirty="0">
                <a:latin typeface="Cambria" pitchFamily="18" charset="0"/>
                <a:ea typeface="Cambria" pitchFamily="18" charset="0"/>
                <a:cs typeface="Arial"/>
              </a:endParaRPr>
            </a:p>
          </p:txBody>
        </p:sp>
        <p:sp>
          <p:nvSpPr>
            <p:cNvPr id="55" name="object 85"/>
            <p:cNvSpPr txBox="1"/>
            <p:nvPr/>
          </p:nvSpPr>
          <p:spPr>
            <a:xfrm>
              <a:off x="3997326" y="5845175"/>
              <a:ext cx="1166495" cy="197490"/>
            </a:xfrm>
            <a:prstGeom prst="rect">
              <a:avLst/>
            </a:prstGeom>
          </p:spPr>
          <p:txBody>
            <a:bodyPr vert="horz" wrap="square" lIns="0" tIns="12700" rIns="0" bIns="0" rtlCol="0">
              <a:spAutoFit/>
            </a:bodyPr>
            <a:lstStyle/>
            <a:p>
              <a:pPr marL="12700">
                <a:spcBef>
                  <a:spcPts val="100"/>
                </a:spcBef>
                <a:tabLst>
                  <a:tab pos="1153160" algn="l"/>
                </a:tabLst>
              </a:pPr>
              <a:r>
                <a:rPr sz="1200" b="1" dirty="0">
                  <a:latin typeface="Cambria" pitchFamily="18" charset="0"/>
                  <a:ea typeface="Cambria" pitchFamily="18" charset="0"/>
                  <a:cs typeface="Arial"/>
                </a:rPr>
                <a:t>O</a:t>
              </a:r>
              <a:r>
                <a:rPr sz="1200" b="1" spc="3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grpSp>
    </p:spTree>
    <p:extLst>
      <p:ext uri="{BB962C8B-B14F-4D97-AF65-F5344CB8AC3E}">
        <p14:creationId xmlns:p14="http://schemas.microsoft.com/office/powerpoint/2010/main" val="414502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20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20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200" y="869825"/>
            <a:ext cx="4419610" cy="369973"/>
          </a:xfrm>
          <a:prstGeom prst="rect">
            <a:avLst/>
          </a:prstGeom>
        </p:spPr>
        <p:txBody>
          <a:bodyPr wrap="square">
            <a:spAutoFit/>
          </a:bodyPr>
          <a:lstStyle/>
          <a:p>
            <a:pPr marL="274320" indent="-274320" algn="ctr">
              <a:lnSpc>
                <a:spcPct val="80000"/>
              </a:lnSpc>
              <a:spcBef>
                <a:spcPct val="20000"/>
              </a:spcBef>
              <a:buClr>
                <a:schemeClr val="tx1"/>
              </a:buClr>
              <a:buSzPct val="95000"/>
              <a:defRPr/>
            </a:pPr>
            <a:r>
              <a:rPr lang="en-US" sz="2200" b="1" dirty="0">
                <a:latin typeface="Cambria" pitchFamily="18" charset="0"/>
                <a:ea typeface="Cambria" pitchFamily="18" charset="0"/>
              </a:rPr>
              <a:t>Mobile Switching Center (MSC)</a:t>
            </a:r>
          </a:p>
        </p:txBody>
      </p:sp>
      <p:sp>
        <p:nvSpPr>
          <p:cNvPr id="12" name="Rectangle 11"/>
          <p:cNvSpPr/>
          <p:nvPr/>
        </p:nvSpPr>
        <p:spPr>
          <a:xfrm>
            <a:off x="304800" y="1371600"/>
            <a:ext cx="7516336" cy="4764381"/>
          </a:xfrm>
          <a:prstGeom prst="rect">
            <a:avLst/>
          </a:prstGeom>
        </p:spPr>
        <p:txBody>
          <a:bodyPr wrap="square">
            <a:spAutoFit/>
          </a:bodyPr>
          <a:lstStyle/>
          <a:p>
            <a:pPr marL="274320" indent="-274320">
              <a:spcBef>
                <a:spcPct val="20000"/>
              </a:spcBef>
              <a:buClr>
                <a:schemeClr val="tx1"/>
              </a:buClr>
              <a:buSzPct val="95000"/>
              <a:buFont typeface="Wingdings 2"/>
              <a:buChar char=""/>
              <a:defRPr/>
            </a:pPr>
            <a:r>
              <a:rPr lang="en-US" sz="2200" b="1" dirty="0">
                <a:latin typeface="Cambria" pitchFamily="18" charset="0"/>
                <a:ea typeface="Cambria" pitchFamily="18" charset="0"/>
              </a:rPr>
              <a:t>Heart</a:t>
            </a:r>
            <a:r>
              <a:rPr lang="en-US" sz="2200" dirty="0">
                <a:latin typeface="Cambria" pitchFamily="18" charset="0"/>
                <a:ea typeface="Cambria" pitchFamily="18" charset="0"/>
              </a:rPr>
              <a:t> of the network</a:t>
            </a:r>
          </a:p>
          <a:p>
            <a:pPr marL="274320" indent="-274320">
              <a:spcBef>
                <a:spcPct val="20000"/>
              </a:spcBef>
              <a:buClr>
                <a:schemeClr val="tx1"/>
              </a:buClr>
              <a:buSzPct val="95000"/>
              <a:buFont typeface="Wingdings 2"/>
              <a:buChar char=""/>
              <a:defRPr/>
            </a:pPr>
            <a:r>
              <a:rPr lang="en-US" sz="2200" dirty="0">
                <a:latin typeface="Cambria" pitchFamily="18" charset="0"/>
                <a:ea typeface="Cambria" pitchFamily="18" charset="0"/>
              </a:rPr>
              <a:t>Manages communication between GSM and other networks</a:t>
            </a:r>
          </a:p>
          <a:p>
            <a:pPr marL="274320" indent="-274320">
              <a:spcBef>
                <a:spcPct val="20000"/>
              </a:spcBef>
              <a:buClr>
                <a:schemeClr val="tx1"/>
              </a:buClr>
              <a:buSzPct val="95000"/>
              <a:buFont typeface="Wingdings 2"/>
              <a:buChar char=""/>
              <a:defRPr/>
            </a:pPr>
            <a:r>
              <a:rPr lang="en-US" sz="2200" dirty="0">
                <a:latin typeface="Cambria" pitchFamily="18" charset="0"/>
                <a:ea typeface="Cambria" pitchFamily="18" charset="0"/>
              </a:rPr>
              <a:t>Call </a:t>
            </a:r>
            <a:r>
              <a:rPr lang="en-US" sz="2200" b="1" dirty="0">
                <a:latin typeface="Cambria" pitchFamily="18" charset="0"/>
                <a:ea typeface="Cambria" pitchFamily="18" charset="0"/>
              </a:rPr>
              <a:t>setup</a:t>
            </a:r>
            <a:r>
              <a:rPr lang="en-US" sz="2200" dirty="0">
                <a:latin typeface="Cambria" pitchFamily="18" charset="0"/>
                <a:ea typeface="Cambria" pitchFamily="18" charset="0"/>
              </a:rPr>
              <a:t> function and basic switching</a:t>
            </a:r>
          </a:p>
          <a:p>
            <a:pPr marL="274320" indent="-274320">
              <a:spcBef>
                <a:spcPct val="20000"/>
              </a:spcBef>
              <a:buClr>
                <a:schemeClr val="tx1"/>
              </a:buClr>
              <a:buSzPct val="95000"/>
              <a:buFont typeface="Wingdings 2"/>
              <a:buChar char=""/>
              <a:defRPr/>
            </a:pPr>
            <a:r>
              <a:rPr lang="en-US" sz="2200" dirty="0">
                <a:latin typeface="Cambria" pitchFamily="18" charset="0"/>
                <a:ea typeface="Cambria" pitchFamily="18" charset="0"/>
              </a:rPr>
              <a:t>Call </a:t>
            </a:r>
            <a:r>
              <a:rPr lang="en-US" sz="2200" b="1" dirty="0">
                <a:latin typeface="Cambria" pitchFamily="18" charset="0"/>
                <a:ea typeface="Cambria" pitchFamily="18" charset="0"/>
              </a:rPr>
              <a:t>routing</a:t>
            </a:r>
            <a:r>
              <a:rPr lang="en-US" sz="2200" dirty="0">
                <a:latin typeface="Cambria" pitchFamily="18" charset="0"/>
                <a:ea typeface="Cambria" pitchFamily="18" charset="0"/>
              </a:rPr>
              <a:t> </a:t>
            </a:r>
          </a:p>
          <a:p>
            <a:pPr marL="274320" indent="-274320">
              <a:spcBef>
                <a:spcPct val="20000"/>
              </a:spcBef>
              <a:buClr>
                <a:schemeClr val="tx1"/>
              </a:buClr>
              <a:buSzPct val="95000"/>
              <a:buFont typeface="Wingdings 2"/>
              <a:buChar char=""/>
              <a:defRPr/>
            </a:pPr>
            <a:r>
              <a:rPr lang="en-US" sz="2200" dirty="0">
                <a:latin typeface="Cambria" pitchFamily="18" charset="0"/>
                <a:ea typeface="Cambria" pitchFamily="18" charset="0"/>
              </a:rPr>
              <a:t>Billing information and collection</a:t>
            </a:r>
          </a:p>
          <a:p>
            <a:pPr marL="274320" indent="-274320">
              <a:spcBef>
                <a:spcPct val="20000"/>
              </a:spcBef>
              <a:buClr>
                <a:schemeClr val="tx1"/>
              </a:buClr>
              <a:buSzPct val="95000"/>
              <a:buFont typeface="Wingdings 2"/>
              <a:buChar char=""/>
              <a:defRPr/>
            </a:pPr>
            <a:r>
              <a:rPr lang="en-US" sz="2200" b="1" dirty="0">
                <a:latin typeface="Cambria" pitchFamily="18" charset="0"/>
                <a:ea typeface="Cambria" pitchFamily="18" charset="0"/>
              </a:rPr>
              <a:t>Mobility</a:t>
            </a:r>
            <a:r>
              <a:rPr lang="en-US" sz="2200" dirty="0">
                <a:latin typeface="Cambria" pitchFamily="18" charset="0"/>
                <a:ea typeface="Cambria" pitchFamily="18" charset="0"/>
              </a:rPr>
              <a:t> management</a:t>
            </a:r>
          </a:p>
          <a:p>
            <a:pPr marL="274320" indent="-274320">
              <a:spcBef>
                <a:spcPct val="20000"/>
              </a:spcBef>
              <a:buClr>
                <a:schemeClr val="tx1"/>
              </a:buClr>
              <a:buSzPct val="95000"/>
              <a:defRPr/>
            </a:pPr>
            <a:r>
              <a:rPr lang="en-US" sz="2200" dirty="0">
                <a:latin typeface="Cambria" pitchFamily="18" charset="0"/>
                <a:ea typeface="Cambria" pitchFamily="18" charset="0"/>
              </a:rPr>
              <a:t>	- Registration</a:t>
            </a:r>
          </a:p>
          <a:p>
            <a:pPr marL="274320" indent="-274320">
              <a:spcBef>
                <a:spcPct val="20000"/>
              </a:spcBef>
              <a:buClr>
                <a:schemeClr val="tx1"/>
              </a:buClr>
              <a:buSzPct val="95000"/>
              <a:defRPr/>
            </a:pPr>
            <a:r>
              <a:rPr lang="en-US" sz="2200" dirty="0">
                <a:latin typeface="Cambria" pitchFamily="18" charset="0"/>
                <a:ea typeface="Cambria" pitchFamily="18" charset="0"/>
              </a:rPr>
              <a:t>	- Location Updating</a:t>
            </a:r>
          </a:p>
          <a:p>
            <a:pPr marL="274320" indent="-274320">
              <a:spcBef>
                <a:spcPct val="20000"/>
              </a:spcBef>
              <a:buClr>
                <a:schemeClr val="tx1"/>
              </a:buClr>
              <a:buSzPct val="95000"/>
              <a:defRPr/>
            </a:pPr>
            <a:r>
              <a:rPr lang="en-US" sz="2200" dirty="0">
                <a:latin typeface="Cambria" pitchFamily="18" charset="0"/>
                <a:ea typeface="Cambria" pitchFamily="18" charset="0"/>
              </a:rPr>
              <a:t>	- Inter BSS and inter MSC call handoff</a:t>
            </a:r>
          </a:p>
          <a:p>
            <a:pPr marL="274320" indent="-274320">
              <a:spcBef>
                <a:spcPct val="20000"/>
              </a:spcBef>
              <a:buClr>
                <a:schemeClr val="tx1"/>
              </a:buClr>
              <a:buSzPct val="95000"/>
              <a:buFont typeface="Wingdings 2"/>
              <a:buChar char=""/>
              <a:defRPr/>
            </a:pPr>
            <a:r>
              <a:rPr lang="en-US" sz="2200" dirty="0">
                <a:latin typeface="Cambria" pitchFamily="18" charset="0"/>
                <a:ea typeface="Cambria" pitchFamily="18" charset="0"/>
              </a:rPr>
              <a:t>MSC does gateway function while its customer roams to other network by using </a:t>
            </a:r>
            <a:r>
              <a:rPr lang="en-US" sz="2200" b="1" dirty="0">
                <a:latin typeface="Cambria" pitchFamily="18" charset="0"/>
                <a:ea typeface="Cambria" pitchFamily="18" charset="0"/>
              </a:rPr>
              <a:t>HLR/VLR</a:t>
            </a:r>
            <a:r>
              <a:rPr lang="en-US" sz="2200" dirty="0">
                <a:latin typeface="Cambria" pitchFamily="18" charset="0"/>
                <a:ea typeface="Cambria" pitchFamily="18" charset="0"/>
              </a:rPr>
              <a:t>.</a:t>
            </a:r>
          </a:p>
        </p:txBody>
      </p:sp>
      <p:sp>
        <p:nvSpPr>
          <p:cNvPr id="13" name="Rectangle 12"/>
          <p:cNvSpPr/>
          <p:nvPr/>
        </p:nvSpPr>
        <p:spPr>
          <a:xfrm>
            <a:off x="4495810" y="65265"/>
            <a:ext cx="4453463" cy="461665"/>
          </a:xfrm>
          <a:prstGeom prst="rect">
            <a:avLst/>
          </a:prstGeom>
        </p:spPr>
        <p:txBody>
          <a:bodyPr wrap="none">
            <a:spAutoFit/>
          </a:bodyPr>
          <a:lstStyle/>
          <a:p>
            <a:pPr lvl="0">
              <a:spcBef>
                <a:spcPct val="0"/>
              </a:spcBef>
              <a:defRPr/>
            </a:pPr>
            <a:r>
              <a:rPr lang="en-US" sz="2400" b="1" dirty="0">
                <a:solidFill>
                  <a:srgbClr val="C00000"/>
                </a:solidFill>
                <a:latin typeface="Cambria" pitchFamily="18" charset="0"/>
                <a:ea typeface="Cambria" pitchFamily="18" charset="0"/>
              </a:rPr>
              <a:t>Network Switching Subsystem</a:t>
            </a:r>
            <a:endParaRPr lang="en-US" sz="2400" dirty="0">
              <a:solidFill>
                <a:srgbClr val="C00000"/>
              </a:solidFill>
              <a:latin typeface="Cambria" pitchFamily="18" charset="0"/>
              <a:ea typeface="Cambria" pitchFamily="18" charset="0"/>
            </a:endParaRPr>
          </a:p>
        </p:txBody>
      </p:sp>
      <p:grpSp>
        <p:nvGrpSpPr>
          <p:cNvPr id="5" name="Group 4"/>
          <p:cNvGrpSpPr/>
          <p:nvPr/>
        </p:nvGrpSpPr>
        <p:grpSpPr>
          <a:xfrm>
            <a:off x="7358380" y="1027112"/>
            <a:ext cx="4605020" cy="5156200"/>
            <a:chOff x="1997075" y="1320800"/>
            <a:chExt cx="4605020" cy="5156200"/>
          </a:xfrm>
        </p:grpSpPr>
        <p:grpSp>
          <p:nvGrpSpPr>
            <p:cNvPr id="6" name="object 4"/>
            <p:cNvGrpSpPr/>
            <p:nvPr/>
          </p:nvGrpSpPr>
          <p:grpSpPr>
            <a:xfrm>
              <a:off x="3031331" y="1320800"/>
              <a:ext cx="3200400" cy="3048000"/>
              <a:chOff x="3031331" y="1320800"/>
              <a:chExt cx="3200400" cy="3048000"/>
            </a:xfrm>
          </p:grpSpPr>
          <p:sp>
            <p:nvSpPr>
              <p:cNvPr id="77" name="object 5"/>
              <p:cNvSpPr/>
              <p:nvPr/>
            </p:nvSpPr>
            <p:spPr>
              <a:xfrm>
                <a:off x="4450556" y="2406650"/>
                <a:ext cx="1685925" cy="1352550"/>
              </a:xfrm>
              <a:custGeom>
                <a:avLst/>
                <a:gdLst/>
                <a:ahLst/>
                <a:cxnLst/>
                <a:rect l="l" t="t" r="r" b="b"/>
                <a:pathLst>
                  <a:path w="1685925" h="1352550">
                    <a:moveTo>
                      <a:pt x="1266825" y="0"/>
                    </a:moveTo>
                    <a:lnTo>
                      <a:pt x="428625" y="0"/>
                    </a:lnTo>
                    <a:lnTo>
                      <a:pt x="0" y="676275"/>
                    </a:lnTo>
                    <a:lnTo>
                      <a:pt x="428625" y="1352550"/>
                    </a:lnTo>
                    <a:lnTo>
                      <a:pt x="1266825" y="1352550"/>
                    </a:lnTo>
                    <a:lnTo>
                      <a:pt x="1685925" y="676275"/>
                    </a:lnTo>
                    <a:lnTo>
                      <a:pt x="1266825"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78" name="object 6"/>
              <p:cNvSpPr/>
              <p:nvPr/>
            </p:nvSpPr>
            <p:spPr>
              <a:xfrm>
                <a:off x="4450556" y="2406650"/>
                <a:ext cx="1685925" cy="1352550"/>
              </a:xfrm>
              <a:custGeom>
                <a:avLst/>
                <a:gdLst/>
                <a:ahLst/>
                <a:cxnLst/>
                <a:rect l="l" t="t" r="r" b="b"/>
                <a:pathLst>
                  <a:path w="1685925" h="1352550">
                    <a:moveTo>
                      <a:pt x="428625" y="0"/>
                    </a:moveTo>
                    <a:lnTo>
                      <a:pt x="0" y="676275"/>
                    </a:lnTo>
                    <a:lnTo>
                      <a:pt x="428625" y="1352550"/>
                    </a:lnTo>
                    <a:lnTo>
                      <a:pt x="1266825" y="1352550"/>
                    </a:lnTo>
                    <a:lnTo>
                      <a:pt x="1685925" y="676275"/>
                    </a:lnTo>
                    <a:lnTo>
                      <a:pt x="1266825" y="0"/>
                    </a:lnTo>
                    <a:lnTo>
                      <a:pt x="428625"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9" name="object 7"/>
              <p:cNvSpPr/>
              <p:nvPr/>
            </p:nvSpPr>
            <p:spPr>
              <a:xfrm>
                <a:off x="3193256" y="1720850"/>
                <a:ext cx="1676400" cy="1362075"/>
              </a:xfrm>
              <a:custGeom>
                <a:avLst/>
                <a:gdLst/>
                <a:ahLst/>
                <a:cxnLst/>
                <a:rect l="l" t="t" r="r" b="b"/>
                <a:pathLst>
                  <a:path w="1676400" h="1362075">
                    <a:moveTo>
                      <a:pt x="1257300" y="0"/>
                    </a:moveTo>
                    <a:lnTo>
                      <a:pt x="419100" y="0"/>
                    </a:lnTo>
                    <a:lnTo>
                      <a:pt x="0" y="685800"/>
                    </a:lnTo>
                    <a:lnTo>
                      <a:pt x="419100" y="1362075"/>
                    </a:lnTo>
                    <a:lnTo>
                      <a:pt x="1257300" y="1362075"/>
                    </a:lnTo>
                    <a:lnTo>
                      <a:pt x="1676400" y="685800"/>
                    </a:lnTo>
                    <a:lnTo>
                      <a:pt x="1257300"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80" name="object 8"/>
              <p:cNvSpPr/>
              <p:nvPr/>
            </p:nvSpPr>
            <p:spPr>
              <a:xfrm>
                <a:off x="3193256" y="1720850"/>
                <a:ext cx="1676400" cy="1362075"/>
              </a:xfrm>
              <a:custGeom>
                <a:avLst/>
                <a:gdLst/>
                <a:ahLst/>
                <a:cxnLst/>
                <a:rect l="l" t="t" r="r" b="b"/>
                <a:pathLst>
                  <a:path w="1676400" h="1362075">
                    <a:moveTo>
                      <a:pt x="419100" y="0"/>
                    </a:moveTo>
                    <a:lnTo>
                      <a:pt x="0" y="685800"/>
                    </a:lnTo>
                    <a:lnTo>
                      <a:pt x="419100" y="1362075"/>
                    </a:lnTo>
                    <a:lnTo>
                      <a:pt x="1257300" y="1362075"/>
                    </a:lnTo>
                    <a:lnTo>
                      <a:pt x="1676400" y="685800"/>
                    </a:lnTo>
                    <a:lnTo>
                      <a:pt x="1257300" y="0"/>
                    </a:lnTo>
                    <a:lnTo>
                      <a:pt x="419100"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1" name="object 9"/>
              <p:cNvSpPr/>
              <p:nvPr/>
            </p:nvSpPr>
            <p:spPr>
              <a:xfrm>
                <a:off x="3031331" y="1320800"/>
                <a:ext cx="3200400" cy="3048000"/>
              </a:xfrm>
              <a:custGeom>
                <a:avLst/>
                <a:gdLst/>
                <a:ahLst/>
                <a:cxnLst/>
                <a:rect l="l" t="t" r="r" b="b"/>
                <a:pathLst>
                  <a:path w="3200400" h="3048000">
                    <a:moveTo>
                      <a:pt x="3200400" y="1524000"/>
                    </a:moveTo>
                    <a:lnTo>
                      <a:pt x="3199640" y="1476721"/>
                    </a:lnTo>
                    <a:lnTo>
                      <a:pt x="3197377" y="1429789"/>
                    </a:lnTo>
                    <a:lnTo>
                      <a:pt x="3193631" y="1383225"/>
                    </a:lnTo>
                    <a:lnTo>
                      <a:pt x="3188426" y="1337052"/>
                    </a:lnTo>
                    <a:lnTo>
                      <a:pt x="3181782" y="1291290"/>
                    </a:lnTo>
                    <a:lnTo>
                      <a:pt x="3173721" y="1245961"/>
                    </a:lnTo>
                    <a:lnTo>
                      <a:pt x="3164266" y="1201087"/>
                    </a:lnTo>
                    <a:lnTo>
                      <a:pt x="3153438" y="1156688"/>
                    </a:lnTo>
                    <a:lnTo>
                      <a:pt x="3141259" y="1112788"/>
                    </a:lnTo>
                    <a:lnTo>
                      <a:pt x="3127751" y="1069406"/>
                    </a:lnTo>
                    <a:lnTo>
                      <a:pt x="3112937" y="1026564"/>
                    </a:lnTo>
                    <a:lnTo>
                      <a:pt x="3096836" y="984285"/>
                    </a:lnTo>
                    <a:lnTo>
                      <a:pt x="3079473" y="942589"/>
                    </a:lnTo>
                    <a:lnTo>
                      <a:pt x="3060868" y="901498"/>
                    </a:lnTo>
                    <a:lnTo>
                      <a:pt x="3041044" y="861034"/>
                    </a:lnTo>
                    <a:lnTo>
                      <a:pt x="3020022" y="821217"/>
                    </a:lnTo>
                    <a:lnTo>
                      <a:pt x="2997824" y="782070"/>
                    </a:lnTo>
                    <a:lnTo>
                      <a:pt x="2974472" y="743614"/>
                    </a:lnTo>
                    <a:lnTo>
                      <a:pt x="2949988" y="705871"/>
                    </a:lnTo>
                    <a:lnTo>
                      <a:pt x="2924394" y="668861"/>
                    </a:lnTo>
                    <a:lnTo>
                      <a:pt x="2897712" y="632607"/>
                    </a:lnTo>
                    <a:lnTo>
                      <a:pt x="2869963" y="597130"/>
                    </a:lnTo>
                    <a:lnTo>
                      <a:pt x="2841170" y="562452"/>
                    </a:lnTo>
                    <a:lnTo>
                      <a:pt x="2811354" y="528593"/>
                    </a:lnTo>
                    <a:lnTo>
                      <a:pt x="2780537" y="495576"/>
                    </a:lnTo>
                    <a:lnTo>
                      <a:pt x="2748742" y="463421"/>
                    </a:lnTo>
                    <a:lnTo>
                      <a:pt x="2715989" y="432151"/>
                    </a:lnTo>
                    <a:lnTo>
                      <a:pt x="2682302" y="401788"/>
                    </a:lnTo>
                    <a:lnTo>
                      <a:pt x="2647701" y="372351"/>
                    </a:lnTo>
                    <a:lnTo>
                      <a:pt x="2612209" y="343864"/>
                    </a:lnTo>
                    <a:lnTo>
                      <a:pt x="2575847" y="316346"/>
                    </a:lnTo>
                    <a:lnTo>
                      <a:pt x="2538638" y="289821"/>
                    </a:lnTo>
                    <a:lnTo>
                      <a:pt x="2500603" y="264310"/>
                    </a:lnTo>
                    <a:lnTo>
                      <a:pt x="2461764" y="239833"/>
                    </a:lnTo>
                    <a:lnTo>
                      <a:pt x="2422143" y="216412"/>
                    </a:lnTo>
                    <a:lnTo>
                      <a:pt x="2381762" y="194070"/>
                    </a:lnTo>
                    <a:lnTo>
                      <a:pt x="2340643" y="172827"/>
                    </a:lnTo>
                    <a:lnTo>
                      <a:pt x="2298808" y="152705"/>
                    </a:lnTo>
                    <a:lnTo>
                      <a:pt x="2256278" y="133725"/>
                    </a:lnTo>
                    <a:lnTo>
                      <a:pt x="2213076" y="115909"/>
                    </a:lnTo>
                    <a:lnTo>
                      <a:pt x="2169223" y="99279"/>
                    </a:lnTo>
                    <a:lnTo>
                      <a:pt x="2124741" y="83855"/>
                    </a:lnTo>
                    <a:lnTo>
                      <a:pt x="2079652" y="69660"/>
                    </a:lnTo>
                    <a:lnTo>
                      <a:pt x="2033979" y="56715"/>
                    </a:lnTo>
                    <a:lnTo>
                      <a:pt x="1987742" y="45041"/>
                    </a:lnTo>
                    <a:lnTo>
                      <a:pt x="1940964" y="34660"/>
                    </a:lnTo>
                    <a:lnTo>
                      <a:pt x="1893666" y="25593"/>
                    </a:lnTo>
                    <a:lnTo>
                      <a:pt x="1845871" y="17862"/>
                    </a:lnTo>
                    <a:lnTo>
                      <a:pt x="1797601" y="11489"/>
                    </a:lnTo>
                    <a:lnTo>
                      <a:pt x="1748876" y="6495"/>
                    </a:lnTo>
                    <a:lnTo>
                      <a:pt x="1699720" y="2901"/>
                    </a:lnTo>
                    <a:lnTo>
                      <a:pt x="1650154" y="728"/>
                    </a:lnTo>
                    <a:lnTo>
                      <a:pt x="1600200" y="0"/>
                    </a:lnTo>
                    <a:lnTo>
                      <a:pt x="1550245" y="728"/>
                    </a:lnTo>
                    <a:lnTo>
                      <a:pt x="1500679" y="2901"/>
                    </a:lnTo>
                    <a:lnTo>
                      <a:pt x="1451523" y="6495"/>
                    </a:lnTo>
                    <a:lnTo>
                      <a:pt x="1402798" y="11489"/>
                    </a:lnTo>
                    <a:lnTo>
                      <a:pt x="1354528" y="17862"/>
                    </a:lnTo>
                    <a:lnTo>
                      <a:pt x="1306733" y="25593"/>
                    </a:lnTo>
                    <a:lnTo>
                      <a:pt x="1259435" y="34660"/>
                    </a:lnTo>
                    <a:lnTo>
                      <a:pt x="1212657" y="45041"/>
                    </a:lnTo>
                    <a:lnTo>
                      <a:pt x="1166420" y="56715"/>
                    </a:lnTo>
                    <a:lnTo>
                      <a:pt x="1120747" y="69660"/>
                    </a:lnTo>
                    <a:lnTo>
                      <a:pt x="1075658" y="83855"/>
                    </a:lnTo>
                    <a:lnTo>
                      <a:pt x="1031176" y="99279"/>
                    </a:lnTo>
                    <a:lnTo>
                      <a:pt x="987323" y="115909"/>
                    </a:lnTo>
                    <a:lnTo>
                      <a:pt x="944121" y="133725"/>
                    </a:lnTo>
                    <a:lnTo>
                      <a:pt x="901591" y="152705"/>
                    </a:lnTo>
                    <a:lnTo>
                      <a:pt x="859756" y="172827"/>
                    </a:lnTo>
                    <a:lnTo>
                      <a:pt x="818637" y="194070"/>
                    </a:lnTo>
                    <a:lnTo>
                      <a:pt x="778256" y="216412"/>
                    </a:lnTo>
                    <a:lnTo>
                      <a:pt x="738635" y="239833"/>
                    </a:lnTo>
                    <a:lnTo>
                      <a:pt x="699796" y="264310"/>
                    </a:lnTo>
                    <a:lnTo>
                      <a:pt x="661761" y="289821"/>
                    </a:lnTo>
                    <a:lnTo>
                      <a:pt x="624552" y="316346"/>
                    </a:lnTo>
                    <a:lnTo>
                      <a:pt x="588190" y="343864"/>
                    </a:lnTo>
                    <a:lnTo>
                      <a:pt x="552698" y="372351"/>
                    </a:lnTo>
                    <a:lnTo>
                      <a:pt x="518097" y="401788"/>
                    </a:lnTo>
                    <a:lnTo>
                      <a:pt x="484410" y="432151"/>
                    </a:lnTo>
                    <a:lnTo>
                      <a:pt x="451657" y="463421"/>
                    </a:lnTo>
                    <a:lnTo>
                      <a:pt x="419862" y="495576"/>
                    </a:lnTo>
                    <a:lnTo>
                      <a:pt x="389045" y="528593"/>
                    </a:lnTo>
                    <a:lnTo>
                      <a:pt x="359229" y="562452"/>
                    </a:lnTo>
                    <a:lnTo>
                      <a:pt x="330436" y="597130"/>
                    </a:lnTo>
                    <a:lnTo>
                      <a:pt x="302687" y="632607"/>
                    </a:lnTo>
                    <a:lnTo>
                      <a:pt x="276005" y="668861"/>
                    </a:lnTo>
                    <a:lnTo>
                      <a:pt x="250411" y="705871"/>
                    </a:lnTo>
                    <a:lnTo>
                      <a:pt x="225927" y="743614"/>
                    </a:lnTo>
                    <a:lnTo>
                      <a:pt x="202575" y="782070"/>
                    </a:lnTo>
                    <a:lnTo>
                      <a:pt x="180377" y="821217"/>
                    </a:lnTo>
                    <a:lnTo>
                      <a:pt x="159355" y="861034"/>
                    </a:lnTo>
                    <a:lnTo>
                      <a:pt x="139531" y="901498"/>
                    </a:lnTo>
                    <a:lnTo>
                      <a:pt x="120926" y="942589"/>
                    </a:lnTo>
                    <a:lnTo>
                      <a:pt x="103563" y="984285"/>
                    </a:lnTo>
                    <a:lnTo>
                      <a:pt x="87462" y="1026564"/>
                    </a:lnTo>
                    <a:lnTo>
                      <a:pt x="72648" y="1069406"/>
                    </a:lnTo>
                    <a:lnTo>
                      <a:pt x="59140" y="1112788"/>
                    </a:lnTo>
                    <a:lnTo>
                      <a:pt x="46961" y="1156688"/>
                    </a:lnTo>
                    <a:lnTo>
                      <a:pt x="36133" y="1201087"/>
                    </a:lnTo>
                    <a:lnTo>
                      <a:pt x="26678" y="1245961"/>
                    </a:lnTo>
                    <a:lnTo>
                      <a:pt x="18617" y="1291290"/>
                    </a:lnTo>
                    <a:lnTo>
                      <a:pt x="11973" y="1337052"/>
                    </a:lnTo>
                    <a:lnTo>
                      <a:pt x="6768" y="1383225"/>
                    </a:lnTo>
                    <a:lnTo>
                      <a:pt x="3022" y="1429789"/>
                    </a:lnTo>
                    <a:lnTo>
                      <a:pt x="759" y="1476721"/>
                    </a:lnTo>
                    <a:lnTo>
                      <a:pt x="0" y="1524000"/>
                    </a:lnTo>
                    <a:lnTo>
                      <a:pt x="759" y="1571278"/>
                    </a:lnTo>
                    <a:lnTo>
                      <a:pt x="3022" y="1618210"/>
                    </a:lnTo>
                    <a:lnTo>
                      <a:pt x="6768" y="1664774"/>
                    </a:lnTo>
                    <a:lnTo>
                      <a:pt x="11973" y="1710947"/>
                    </a:lnTo>
                    <a:lnTo>
                      <a:pt x="18617" y="1756709"/>
                    </a:lnTo>
                    <a:lnTo>
                      <a:pt x="26678" y="1802038"/>
                    </a:lnTo>
                    <a:lnTo>
                      <a:pt x="36133" y="1846912"/>
                    </a:lnTo>
                    <a:lnTo>
                      <a:pt x="46961" y="1891311"/>
                    </a:lnTo>
                    <a:lnTo>
                      <a:pt x="59140" y="1935211"/>
                    </a:lnTo>
                    <a:lnTo>
                      <a:pt x="72648" y="1978593"/>
                    </a:lnTo>
                    <a:lnTo>
                      <a:pt x="87462" y="2021435"/>
                    </a:lnTo>
                    <a:lnTo>
                      <a:pt x="103563" y="2063714"/>
                    </a:lnTo>
                    <a:lnTo>
                      <a:pt x="120926" y="2105410"/>
                    </a:lnTo>
                    <a:lnTo>
                      <a:pt x="139531" y="2146501"/>
                    </a:lnTo>
                    <a:lnTo>
                      <a:pt x="159355" y="2186965"/>
                    </a:lnTo>
                    <a:lnTo>
                      <a:pt x="180377" y="2226782"/>
                    </a:lnTo>
                    <a:lnTo>
                      <a:pt x="202575" y="2265929"/>
                    </a:lnTo>
                    <a:lnTo>
                      <a:pt x="225927" y="2304385"/>
                    </a:lnTo>
                    <a:lnTo>
                      <a:pt x="250411" y="2342128"/>
                    </a:lnTo>
                    <a:lnTo>
                      <a:pt x="276005" y="2379138"/>
                    </a:lnTo>
                    <a:lnTo>
                      <a:pt x="302687" y="2415392"/>
                    </a:lnTo>
                    <a:lnTo>
                      <a:pt x="330436" y="2450869"/>
                    </a:lnTo>
                    <a:lnTo>
                      <a:pt x="359229" y="2485547"/>
                    </a:lnTo>
                    <a:lnTo>
                      <a:pt x="389045" y="2519406"/>
                    </a:lnTo>
                    <a:lnTo>
                      <a:pt x="419862" y="2552423"/>
                    </a:lnTo>
                    <a:lnTo>
                      <a:pt x="451657" y="2584578"/>
                    </a:lnTo>
                    <a:lnTo>
                      <a:pt x="484410" y="2615848"/>
                    </a:lnTo>
                    <a:lnTo>
                      <a:pt x="518097" y="2646211"/>
                    </a:lnTo>
                    <a:lnTo>
                      <a:pt x="552698" y="2675648"/>
                    </a:lnTo>
                    <a:lnTo>
                      <a:pt x="588190" y="2704135"/>
                    </a:lnTo>
                    <a:lnTo>
                      <a:pt x="624552" y="2731653"/>
                    </a:lnTo>
                    <a:lnTo>
                      <a:pt x="661761" y="2758178"/>
                    </a:lnTo>
                    <a:lnTo>
                      <a:pt x="699796" y="2783689"/>
                    </a:lnTo>
                    <a:lnTo>
                      <a:pt x="738635" y="2808166"/>
                    </a:lnTo>
                    <a:lnTo>
                      <a:pt x="778256" y="2831587"/>
                    </a:lnTo>
                    <a:lnTo>
                      <a:pt x="818637" y="2853929"/>
                    </a:lnTo>
                    <a:lnTo>
                      <a:pt x="859756" y="2875172"/>
                    </a:lnTo>
                    <a:lnTo>
                      <a:pt x="901591" y="2895294"/>
                    </a:lnTo>
                    <a:lnTo>
                      <a:pt x="944121" y="2914274"/>
                    </a:lnTo>
                    <a:lnTo>
                      <a:pt x="987323" y="2932090"/>
                    </a:lnTo>
                    <a:lnTo>
                      <a:pt x="1031176" y="2948720"/>
                    </a:lnTo>
                    <a:lnTo>
                      <a:pt x="1075658" y="2964144"/>
                    </a:lnTo>
                    <a:lnTo>
                      <a:pt x="1120747" y="2978339"/>
                    </a:lnTo>
                    <a:lnTo>
                      <a:pt x="1166420" y="2991284"/>
                    </a:lnTo>
                    <a:lnTo>
                      <a:pt x="1212657" y="3002958"/>
                    </a:lnTo>
                    <a:lnTo>
                      <a:pt x="1259435" y="3013339"/>
                    </a:lnTo>
                    <a:lnTo>
                      <a:pt x="1306733" y="3022406"/>
                    </a:lnTo>
                    <a:lnTo>
                      <a:pt x="1354528" y="3030137"/>
                    </a:lnTo>
                    <a:lnTo>
                      <a:pt x="1402798" y="3036510"/>
                    </a:lnTo>
                    <a:lnTo>
                      <a:pt x="1451523" y="3041504"/>
                    </a:lnTo>
                    <a:lnTo>
                      <a:pt x="1500679" y="3045098"/>
                    </a:lnTo>
                    <a:lnTo>
                      <a:pt x="1550245" y="3047271"/>
                    </a:lnTo>
                    <a:lnTo>
                      <a:pt x="1600200" y="3048000"/>
                    </a:lnTo>
                    <a:lnTo>
                      <a:pt x="1650154" y="3047271"/>
                    </a:lnTo>
                    <a:lnTo>
                      <a:pt x="1699720" y="3045098"/>
                    </a:lnTo>
                    <a:lnTo>
                      <a:pt x="1748876" y="3041504"/>
                    </a:lnTo>
                    <a:lnTo>
                      <a:pt x="1797601" y="3036510"/>
                    </a:lnTo>
                    <a:lnTo>
                      <a:pt x="1845871" y="3030137"/>
                    </a:lnTo>
                    <a:lnTo>
                      <a:pt x="1893666" y="3022406"/>
                    </a:lnTo>
                    <a:lnTo>
                      <a:pt x="1940964" y="3013339"/>
                    </a:lnTo>
                    <a:lnTo>
                      <a:pt x="1987742" y="3002958"/>
                    </a:lnTo>
                    <a:lnTo>
                      <a:pt x="2033979" y="2991284"/>
                    </a:lnTo>
                    <a:lnTo>
                      <a:pt x="2079652" y="2978339"/>
                    </a:lnTo>
                    <a:lnTo>
                      <a:pt x="2124741" y="2964144"/>
                    </a:lnTo>
                    <a:lnTo>
                      <a:pt x="2169223" y="2948720"/>
                    </a:lnTo>
                    <a:lnTo>
                      <a:pt x="2213076" y="2932090"/>
                    </a:lnTo>
                    <a:lnTo>
                      <a:pt x="2256278" y="2914274"/>
                    </a:lnTo>
                    <a:lnTo>
                      <a:pt x="2298808" y="2895294"/>
                    </a:lnTo>
                    <a:lnTo>
                      <a:pt x="2340643" y="2875172"/>
                    </a:lnTo>
                    <a:lnTo>
                      <a:pt x="2381762" y="2853929"/>
                    </a:lnTo>
                    <a:lnTo>
                      <a:pt x="2422143" y="2831587"/>
                    </a:lnTo>
                    <a:lnTo>
                      <a:pt x="2461764" y="2808166"/>
                    </a:lnTo>
                    <a:lnTo>
                      <a:pt x="2500603" y="2783689"/>
                    </a:lnTo>
                    <a:lnTo>
                      <a:pt x="2538638" y="2758178"/>
                    </a:lnTo>
                    <a:lnTo>
                      <a:pt x="2575847" y="2731653"/>
                    </a:lnTo>
                    <a:lnTo>
                      <a:pt x="2612209" y="2704135"/>
                    </a:lnTo>
                    <a:lnTo>
                      <a:pt x="2647701" y="2675648"/>
                    </a:lnTo>
                    <a:lnTo>
                      <a:pt x="2682302" y="2646211"/>
                    </a:lnTo>
                    <a:lnTo>
                      <a:pt x="2715989" y="2615848"/>
                    </a:lnTo>
                    <a:lnTo>
                      <a:pt x="2748742" y="2584578"/>
                    </a:lnTo>
                    <a:lnTo>
                      <a:pt x="2780537" y="2552423"/>
                    </a:lnTo>
                    <a:lnTo>
                      <a:pt x="2811354" y="2519406"/>
                    </a:lnTo>
                    <a:lnTo>
                      <a:pt x="2841170" y="2485547"/>
                    </a:lnTo>
                    <a:lnTo>
                      <a:pt x="2869963" y="2450869"/>
                    </a:lnTo>
                    <a:lnTo>
                      <a:pt x="2897712" y="2415392"/>
                    </a:lnTo>
                    <a:lnTo>
                      <a:pt x="2924394" y="2379138"/>
                    </a:lnTo>
                    <a:lnTo>
                      <a:pt x="2949988" y="2342128"/>
                    </a:lnTo>
                    <a:lnTo>
                      <a:pt x="2974472" y="2304385"/>
                    </a:lnTo>
                    <a:lnTo>
                      <a:pt x="2997824" y="2265929"/>
                    </a:lnTo>
                    <a:lnTo>
                      <a:pt x="3020022" y="2226782"/>
                    </a:lnTo>
                    <a:lnTo>
                      <a:pt x="3041044" y="2186965"/>
                    </a:lnTo>
                    <a:lnTo>
                      <a:pt x="3060868" y="2146501"/>
                    </a:lnTo>
                    <a:lnTo>
                      <a:pt x="3079473" y="2105410"/>
                    </a:lnTo>
                    <a:lnTo>
                      <a:pt x="3096836" y="2063714"/>
                    </a:lnTo>
                    <a:lnTo>
                      <a:pt x="3112937" y="2021435"/>
                    </a:lnTo>
                    <a:lnTo>
                      <a:pt x="3127751" y="1978593"/>
                    </a:lnTo>
                    <a:lnTo>
                      <a:pt x="3141259" y="1935211"/>
                    </a:lnTo>
                    <a:lnTo>
                      <a:pt x="3153438" y="1891311"/>
                    </a:lnTo>
                    <a:lnTo>
                      <a:pt x="3164266" y="1846912"/>
                    </a:lnTo>
                    <a:lnTo>
                      <a:pt x="3173721" y="1802038"/>
                    </a:lnTo>
                    <a:lnTo>
                      <a:pt x="3181782" y="1756709"/>
                    </a:lnTo>
                    <a:lnTo>
                      <a:pt x="3188426" y="1710947"/>
                    </a:lnTo>
                    <a:lnTo>
                      <a:pt x="3193631" y="1664774"/>
                    </a:lnTo>
                    <a:lnTo>
                      <a:pt x="3197377" y="1618210"/>
                    </a:lnTo>
                    <a:lnTo>
                      <a:pt x="3199640" y="1571278"/>
                    </a:lnTo>
                    <a:lnTo>
                      <a:pt x="3200400" y="1524000"/>
                    </a:lnTo>
                    <a:close/>
                  </a:path>
                </a:pathLst>
              </a:custGeom>
              <a:ln w="19050">
                <a:solidFill>
                  <a:srgbClr val="000000"/>
                </a:solidFill>
                <a:prstDash val="sysDot"/>
              </a:ln>
            </p:spPr>
            <p:txBody>
              <a:bodyPr wrap="square" lIns="0" tIns="0" rIns="0" bIns="0" rtlCol="0"/>
              <a:lstStyle/>
              <a:p>
                <a:endParaRPr sz="1200" b="1">
                  <a:latin typeface="Cambria" pitchFamily="18" charset="0"/>
                  <a:ea typeface="Cambria" pitchFamily="18" charset="0"/>
                </a:endParaRPr>
              </a:p>
            </p:txBody>
          </p:sp>
        </p:grpSp>
        <p:sp>
          <p:nvSpPr>
            <p:cNvPr id="7" name="object 10"/>
            <p:cNvSpPr txBox="1"/>
            <p:nvPr/>
          </p:nvSpPr>
          <p:spPr>
            <a:xfrm>
              <a:off x="1997075" y="51212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NSS</a:t>
              </a:r>
              <a:endParaRPr sz="1200" b="1">
                <a:latin typeface="Cambria" pitchFamily="18" charset="0"/>
                <a:ea typeface="Cambria" pitchFamily="18" charset="0"/>
                <a:cs typeface="Arial"/>
              </a:endParaRPr>
            </a:p>
          </p:txBody>
        </p:sp>
        <p:grpSp>
          <p:nvGrpSpPr>
            <p:cNvPr id="8" name="object 11"/>
            <p:cNvGrpSpPr/>
            <p:nvPr/>
          </p:nvGrpSpPr>
          <p:grpSpPr>
            <a:xfrm>
              <a:off x="3593306" y="1958975"/>
              <a:ext cx="876300" cy="822324"/>
              <a:chOff x="3593306" y="1958975"/>
              <a:chExt cx="876300" cy="822324"/>
            </a:xfrm>
          </p:grpSpPr>
          <p:sp>
            <p:nvSpPr>
              <p:cNvPr id="71" name="object 12"/>
              <p:cNvSpPr/>
              <p:nvPr/>
            </p:nvSpPr>
            <p:spPr>
              <a:xfrm>
                <a:off x="3593306" y="19589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2" name="object 13"/>
              <p:cNvSpPr/>
              <p:nvPr/>
            </p:nvSpPr>
            <p:spPr>
              <a:xfrm>
                <a:off x="3593306" y="19589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3" name="object 14"/>
              <p:cNvSpPr/>
              <p:nvPr/>
            </p:nvSpPr>
            <p:spPr>
              <a:xfrm>
                <a:off x="4155281" y="1958975"/>
                <a:ext cx="314325" cy="323850"/>
              </a:xfrm>
              <a:custGeom>
                <a:avLst/>
                <a:gdLst/>
                <a:ahLst/>
                <a:cxnLst/>
                <a:rect l="l" t="t" r="r" b="b"/>
                <a:pathLst>
                  <a:path w="314325" h="323850">
                    <a:moveTo>
                      <a:pt x="161925" y="0"/>
                    </a:move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lnTo>
                      <a:pt x="306704" y="112166"/>
                    </a:lnTo>
                    <a:lnTo>
                      <a:pt x="285368" y="67894"/>
                    </a:lnTo>
                    <a:lnTo>
                      <a:pt x="252602" y="32308"/>
                    </a:lnTo>
                    <a:lnTo>
                      <a:pt x="210692"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4" name="object 15"/>
              <p:cNvSpPr/>
              <p:nvPr/>
            </p:nvSpPr>
            <p:spPr>
              <a:xfrm>
                <a:off x="4155281" y="1958975"/>
                <a:ext cx="314325" cy="323850"/>
              </a:xfrm>
              <a:custGeom>
                <a:avLst/>
                <a:gdLst/>
                <a:ahLst/>
                <a:cxnLst/>
                <a:rect l="l" t="t" r="r" b="b"/>
                <a:pathLst>
                  <a:path w="314325" h="323850">
                    <a:moveTo>
                      <a:pt x="314325" y="161925"/>
                    </a:moveTo>
                    <a:lnTo>
                      <a:pt x="306704" y="112166"/>
                    </a:lnTo>
                    <a:lnTo>
                      <a:pt x="285368" y="67894"/>
                    </a:lnTo>
                    <a:lnTo>
                      <a:pt x="252602" y="32308"/>
                    </a:lnTo>
                    <a:lnTo>
                      <a:pt x="210692" y="8610"/>
                    </a:lnTo>
                    <a:lnTo>
                      <a:pt x="161925" y="0"/>
                    </a:ln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5" name="object 16"/>
              <p:cNvSpPr/>
              <p:nvPr/>
            </p:nvSpPr>
            <p:spPr>
              <a:xfrm>
                <a:off x="3831431" y="2349500"/>
                <a:ext cx="161925" cy="352425"/>
              </a:xfrm>
              <a:custGeom>
                <a:avLst/>
                <a:gdLst/>
                <a:ahLst/>
                <a:cxnLst/>
                <a:rect l="l" t="t" r="r" b="b"/>
                <a:pathLst>
                  <a:path w="161925" h="352425">
                    <a:moveTo>
                      <a:pt x="123825" y="352425"/>
                    </a:moveTo>
                    <a:lnTo>
                      <a:pt x="0" y="142875"/>
                    </a:lnTo>
                    <a:lnTo>
                      <a:pt x="161925" y="209550"/>
                    </a:lnTo>
                    <a:lnTo>
                      <a:pt x="38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6" name="object 17"/>
              <p:cNvSpPr/>
              <p:nvPr/>
            </p:nvSpPr>
            <p:spPr>
              <a:xfrm>
                <a:off x="3829050" y="2285999"/>
                <a:ext cx="171450" cy="495300"/>
              </a:xfrm>
              <a:custGeom>
                <a:avLst/>
                <a:gdLst/>
                <a:ahLst/>
                <a:cxnLst/>
                <a:rect l="l" t="t" r="r" b="b"/>
                <a:pathLst>
                  <a:path w="171450" h="495300">
                    <a:moveTo>
                      <a:pt x="104775" y="66675"/>
                    </a:moveTo>
                    <a:lnTo>
                      <a:pt x="0" y="0"/>
                    </a:lnTo>
                    <a:lnTo>
                      <a:pt x="19050" y="123825"/>
                    </a:lnTo>
                    <a:lnTo>
                      <a:pt x="104775" y="66675"/>
                    </a:lnTo>
                    <a:close/>
                  </a:path>
                  <a:path w="171450" h="495300">
                    <a:moveTo>
                      <a:pt x="171450" y="495300"/>
                    </a:moveTo>
                    <a:lnTo>
                      <a:pt x="152400" y="371475"/>
                    </a:lnTo>
                    <a:lnTo>
                      <a:pt x="66675" y="428625"/>
                    </a:lnTo>
                    <a:lnTo>
                      <a:pt x="171450" y="49530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9" name="object 18"/>
            <p:cNvSpPr txBox="1"/>
            <p:nvPr/>
          </p:nvSpPr>
          <p:spPr>
            <a:xfrm>
              <a:off x="3831431" y="276860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73660">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10" name="object 19"/>
            <p:cNvSpPr txBox="1"/>
            <p:nvPr/>
          </p:nvSpPr>
          <p:spPr>
            <a:xfrm>
              <a:off x="3031331" y="404495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14" name="object 20"/>
            <p:cNvSpPr/>
            <p:nvPr/>
          </p:nvSpPr>
          <p:spPr>
            <a:xfrm>
              <a:off x="5031581" y="5407025"/>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15" name="object 21"/>
            <p:cNvSpPr txBox="1"/>
            <p:nvPr/>
          </p:nvSpPr>
          <p:spPr>
            <a:xfrm>
              <a:off x="5031582" y="5407025"/>
              <a:ext cx="400051" cy="226344"/>
            </a:xfrm>
            <a:prstGeom prst="rect">
              <a:avLst/>
            </a:prstGeom>
            <a:ln w="9525">
              <a:solidFill>
                <a:srgbClr val="000000"/>
              </a:solidFill>
            </a:ln>
          </p:spPr>
          <p:txBody>
            <a:bodyPr vert="horz" wrap="square" lIns="0" tIns="41275" rIns="0" bIns="0" rtlCol="0">
              <a:spAutoFit/>
            </a:bodyPr>
            <a:lstStyle/>
            <a:p>
              <a:pPr>
                <a:spcBef>
                  <a:spcPts val="325"/>
                </a:spcBef>
              </a:pPr>
              <a:r>
                <a:rPr sz="1200" b="1" spc="-20" dirty="0">
                  <a:latin typeface="Cambria" pitchFamily="18" charset="0"/>
                  <a:ea typeface="Cambria" pitchFamily="18" charset="0"/>
                  <a:cs typeface="Arial"/>
                </a:rPr>
                <a:t>GMSC</a:t>
              </a:r>
              <a:endParaRPr sz="1200" b="1">
                <a:latin typeface="Cambria" pitchFamily="18" charset="0"/>
                <a:ea typeface="Cambria" pitchFamily="18" charset="0"/>
                <a:cs typeface="Arial"/>
              </a:endParaRPr>
            </a:p>
          </p:txBody>
        </p:sp>
        <p:sp>
          <p:nvSpPr>
            <p:cNvPr id="16" name="object 22"/>
            <p:cNvSpPr txBox="1"/>
            <p:nvPr/>
          </p:nvSpPr>
          <p:spPr>
            <a:xfrm>
              <a:off x="5250656" y="5645150"/>
              <a:ext cx="419100" cy="226344"/>
            </a:xfrm>
            <a:prstGeom prst="rect">
              <a:avLst/>
            </a:prstGeom>
            <a:solidFill>
              <a:srgbClr val="D9D9F5"/>
            </a:solidFill>
            <a:ln w="9525">
              <a:solidFill>
                <a:srgbClr val="000000"/>
              </a:solidFill>
            </a:ln>
          </p:spPr>
          <p:txBody>
            <a:bodyPr vert="horz" wrap="square" lIns="0" tIns="41275" rIns="0" bIns="0" rtlCol="0">
              <a:spAutoFit/>
            </a:bodyPr>
            <a:lstStyle/>
            <a:p>
              <a:pPr marL="102235">
                <a:spcBef>
                  <a:spcPts val="325"/>
                </a:spcBef>
              </a:pPr>
              <a:r>
                <a:rPr sz="1200" b="1" spc="-45" dirty="0">
                  <a:latin typeface="Cambria" pitchFamily="18" charset="0"/>
                  <a:ea typeface="Cambria" pitchFamily="18" charset="0"/>
                  <a:cs typeface="Arial"/>
                </a:rPr>
                <a:t>IWF</a:t>
              </a:r>
              <a:endParaRPr sz="1200" b="1">
                <a:latin typeface="Cambria" pitchFamily="18" charset="0"/>
                <a:ea typeface="Cambria" pitchFamily="18" charset="0"/>
                <a:cs typeface="Arial"/>
              </a:endParaRPr>
            </a:p>
          </p:txBody>
        </p:sp>
        <p:sp>
          <p:nvSpPr>
            <p:cNvPr id="17" name="object 23"/>
            <p:cNvSpPr txBox="1"/>
            <p:nvPr/>
          </p:nvSpPr>
          <p:spPr>
            <a:xfrm>
              <a:off x="4155282"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35560">
                <a:spcBef>
                  <a:spcPts val="325"/>
                </a:spcBef>
              </a:pPr>
              <a:r>
                <a:rPr sz="1200" b="1" spc="-45" dirty="0">
                  <a:latin typeface="Cambria" pitchFamily="18" charset="0"/>
                  <a:ea typeface="Cambria" pitchFamily="18" charset="0"/>
                  <a:cs typeface="Arial"/>
                </a:rPr>
                <a:t>OMC</a:t>
              </a:r>
              <a:endParaRPr sz="1200" b="1">
                <a:latin typeface="Cambria" pitchFamily="18" charset="0"/>
                <a:ea typeface="Cambria" pitchFamily="18" charset="0"/>
                <a:cs typeface="Arial"/>
              </a:endParaRPr>
            </a:p>
          </p:txBody>
        </p:sp>
        <p:grpSp>
          <p:nvGrpSpPr>
            <p:cNvPr id="18" name="object 24"/>
            <p:cNvGrpSpPr/>
            <p:nvPr/>
          </p:nvGrpSpPr>
          <p:grpSpPr>
            <a:xfrm>
              <a:off x="4069556" y="2285999"/>
              <a:ext cx="161925" cy="495300"/>
              <a:chOff x="4069556" y="2285999"/>
              <a:chExt cx="161925" cy="495300"/>
            </a:xfrm>
          </p:grpSpPr>
          <p:sp>
            <p:nvSpPr>
              <p:cNvPr id="69" name="object 25"/>
              <p:cNvSpPr/>
              <p:nvPr/>
            </p:nvSpPr>
            <p:spPr>
              <a:xfrm>
                <a:off x="4069556" y="2349500"/>
                <a:ext cx="161925" cy="352425"/>
              </a:xfrm>
              <a:custGeom>
                <a:avLst/>
                <a:gdLst/>
                <a:ahLst/>
                <a:cxnLst/>
                <a:rect l="l" t="t" r="r" b="b"/>
                <a:pathLst>
                  <a:path w="161925" h="352425">
                    <a:moveTo>
                      <a:pt x="38100" y="352425"/>
                    </a:moveTo>
                    <a:lnTo>
                      <a:pt x="161925" y="142875"/>
                    </a:lnTo>
                    <a:lnTo>
                      <a:pt x="0" y="209550"/>
                    </a:lnTo>
                    <a:lnTo>
                      <a:pt x="1238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0" name="object 26"/>
              <p:cNvSpPr/>
              <p:nvPr/>
            </p:nvSpPr>
            <p:spPr>
              <a:xfrm>
                <a:off x="4076700" y="2285999"/>
                <a:ext cx="152400" cy="495300"/>
              </a:xfrm>
              <a:custGeom>
                <a:avLst/>
                <a:gdLst/>
                <a:ahLst/>
                <a:cxnLst/>
                <a:rect l="l" t="t" r="r" b="b"/>
                <a:pathLst>
                  <a:path w="152400" h="495300">
                    <a:moveTo>
                      <a:pt x="95250" y="428625"/>
                    </a:moveTo>
                    <a:lnTo>
                      <a:pt x="9525" y="371475"/>
                    </a:lnTo>
                    <a:lnTo>
                      <a:pt x="0" y="495300"/>
                    </a:lnTo>
                    <a:lnTo>
                      <a:pt x="95250" y="428625"/>
                    </a:lnTo>
                    <a:close/>
                  </a:path>
                  <a:path w="152400" h="49530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19" name="object 27"/>
            <p:cNvSpPr txBox="1"/>
            <p:nvPr/>
          </p:nvSpPr>
          <p:spPr>
            <a:xfrm>
              <a:off x="5117306" y="340677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20" name="object 28"/>
            <p:cNvSpPr/>
            <p:nvPr/>
          </p:nvSpPr>
          <p:spPr>
            <a:xfrm>
              <a:off x="4317206" y="4044950"/>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21" name="object 29"/>
            <p:cNvSpPr txBox="1"/>
            <p:nvPr/>
          </p:nvSpPr>
          <p:spPr>
            <a:xfrm>
              <a:off x="4317206" y="4044950"/>
              <a:ext cx="400051" cy="226344"/>
            </a:xfrm>
            <a:prstGeom prst="rect">
              <a:avLst/>
            </a:prstGeom>
            <a:ln w="9525">
              <a:solidFill>
                <a:srgbClr val="000000"/>
              </a:solidFill>
            </a:ln>
          </p:spPr>
          <p:txBody>
            <a:bodyPr vert="horz" wrap="square" lIns="0" tIns="41275" rIns="0" bIns="0" rtlCol="0">
              <a:spAutoFit/>
            </a:bodyPr>
            <a:lstStyle/>
            <a:p>
              <a:pPr marL="54610">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22" name="object 30"/>
            <p:cNvSpPr txBox="1"/>
            <p:nvPr/>
          </p:nvSpPr>
          <p:spPr>
            <a:xfrm>
              <a:off x="3517106"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45085">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sp>
          <p:nvSpPr>
            <p:cNvPr id="23" name="object 31"/>
            <p:cNvSpPr txBox="1"/>
            <p:nvPr/>
          </p:nvSpPr>
          <p:spPr>
            <a:xfrm>
              <a:off x="5031582"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grpSp>
          <p:nvGrpSpPr>
            <p:cNvPr id="24" name="object 32"/>
            <p:cNvGrpSpPr/>
            <p:nvPr/>
          </p:nvGrpSpPr>
          <p:grpSpPr>
            <a:xfrm>
              <a:off x="2869406" y="3006725"/>
              <a:ext cx="3686175" cy="1676400"/>
              <a:chOff x="2869406" y="3006725"/>
              <a:chExt cx="3686175" cy="1676400"/>
            </a:xfrm>
          </p:grpSpPr>
          <p:sp>
            <p:nvSpPr>
              <p:cNvPr id="63" name="object 33"/>
              <p:cNvSpPr/>
              <p:nvPr/>
            </p:nvSpPr>
            <p:spPr>
              <a:xfrm>
                <a:off x="4031456" y="3006725"/>
                <a:ext cx="1285875" cy="1162050"/>
              </a:xfrm>
              <a:custGeom>
                <a:avLst/>
                <a:gdLst/>
                <a:ahLst/>
                <a:cxnLst/>
                <a:rect l="l" t="t" r="r" b="b"/>
                <a:pathLst>
                  <a:path w="1285875" h="1162050">
                    <a:moveTo>
                      <a:pt x="0" y="0"/>
                    </a:moveTo>
                    <a:lnTo>
                      <a:pt x="485775" y="1038225"/>
                    </a:lnTo>
                  </a:path>
                  <a:path w="1285875" h="1162050">
                    <a:moveTo>
                      <a:pt x="1285875" y="638175"/>
                    </a:moveTo>
                    <a:lnTo>
                      <a:pt x="685800" y="11620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4" name="object 34"/>
              <p:cNvSpPr/>
              <p:nvPr/>
            </p:nvSpPr>
            <p:spPr>
              <a:xfrm>
                <a:off x="3431381" y="4168775"/>
                <a:ext cx="1085850" cy="514350"/>
              </a:xfrm>
              <a:custGeom>
                <a:avLst/>
                <a:gdLst/>
                <a:ahLst/>
                <a:cxnLst/>
                <a:rect l="l" t="t" r="r" b="b"/>
                <a:pathLst>
                  <a:path w="1085850" h="514350">
                    <a:moveTo>
                      <a:pt x="1085850" y="114300"/>
                    </a:moveTo>
                    <a:lnTo>
                      <a:pt x="285750" y="514350"/>
                    </a:lnTo>
                  </a:path>
                  <a:path w="1085850" h="514350">
                    <a:moveTo>
                      <a:pt x="0" y="0"/>
                    </a:moveTo>
                    <a:lnTo>
                      <a:pt x="285750" y="5143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5" name="object 35"/>
              <p:cNvSpPr/>
              <p:nvPr/>
            </p:nvSpPr>
            <p:spPr>
              <a:xfrm>
                <a:off x="3031331" y="3073400"/>
                <a:ext cx="2400300" cy="971550"/>
              </a:xfrm>
              <a:custGeom>
                <a:avLst/>
                <a:gdLst/>
                <a:ahLst/>
                <a:cxnLst/>
                <a:rect l="l" t="t" r="r" b="b"/>
                <a:pathLst>
                  <a:path w="2400300" h="971550">
                    <a:moveTo>
                      <a:pt x="200025" y="971550"/>
                    </a:moveTo>
                    <a:lnTo>
                      <a:pt x="0" y="571500"/>
                    </a:lnTo>
                  </a:path>
                  <a:path w="2400300" h="971550">
                    <a:moveTo>
                      <a:pt x="2276475" y="266700"/>
                    </a:moveTo>
                    <a:lnTo>
                      <a:pt x="2400300" y="104775"/>
                    </a:lnTo>
                    <a:lnTo>
                      <a:pt x="2238375" y="161925"/>
                    </a:lnTo>
                    <a:lnTo>
                      <a:pt x="23622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6" name="object 36"/>
              <p:cNvSpPr/>
              <p:nvPr/>
            </p:nvSpPr>
            <p:spPr>
              <a:xfrm>
                <a:off x="5276850" y="3009899"/>
                <a:ext cx="152400" cy="400050"/>
              </a:xfrm>
              <a:custGeom>
                <a:avLst/>
                <a:gdLst/>
                <a:ahLst/>
                <a:cxnLst/>
                <a:rect l="l" t="t" r="r" b="b"/>
                <a:pathLst>
                  <a:path w="152400" h="400050">
                    <a:moveTo>
                      <a:pt x="95250" y="342900"/>
                    </a:moveTo>
                    <a:lnTo>
                      <a:pt x="9525" y="285750"/>
                    </a:lnTo>
                    <a:lnTo>
                      <a:pt x="0" y="400050"/>
                    </a:lnTo>
                    <a:lnTo>
                      <a:pt x="95250" y="342900"/>
                    </a:lnTo>
                    <a:close/>
                  </a:path>
                  <a:path w="152400" h="40005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sp>
            <p:nvSpPr>
              <p:cNvPr id="67" name="object 37"/>
              <p:cNvSpPr/>
              <p:nvPr/>
            </p:nvSpPr>
            <p:spPr>
              <a:xfrm>
                <a:off x="5231606" y="4130675"/>
                <a:ext cx="657225" cy="552450"/>
              </a:xfrm>
              <a:custGeom>
                <a:avLst/>
                <a:gdLst/>
                <a:ahLst/>
                <a:cxnLst/>
                <a:rect l="l" t="t" r="r" b="b"/>
                <a:pathLst>
                  <a:path w="657225" h="552450">
                    <a:moveTo>
                      <a:pt x="0" y="552450"/>
                    </a:moveTo>
                    <a:lnTo>
                      <a:pt x="6572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8" name="object 38"/>
              <p:cNvSpPr/>
              <p:nvPr/>
            </p:nvSpPr>
            <p:spPr>
              <a:xfrm>
                <a:off x="2869406" y="3883025"/>
                <a:ext cx="3686175" cy="0"/>
              </a:xfrm>
              <a:custGeom>
                <a:avLst/>
                <a:gdLst/>
                <a:ahLst/>
                <a:cxnLst/>
                <a:rect l="l" t="t" r="r" b="b"/>
                <a:pathLst>
                  <a:path w="3686175">
                    <a:moveTo>
                      <a:pt x="3686175" y="0"/>
                    </a:moveTo>
                    <a:lnTo>
                      <a:pt x="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25" name="object 39"/>
            <p:cNvSpPr txBox="1"/>
            <p:nvPr/>
          </p:nvSpPr>
          <p:spPr>
            <a:xfrm>
              <a:off x="2609850" y="3797300"/>
              <a:ext cx="304800" cy="382156"/>
            </a:xfrm>
            <a:prstGeom prst="rect">
              <a:avLst/>
            </a:prstGeom>
          </p:spPr>
          <p:txBody>
            <a:bodyPr vert="horz" wrap="square" lIns="0" tIns="12700" rIns="0" bIns="0" rtlCol="0">
              <a:spAutoFit/>
            </a:bodyPr>
            <a:lstStyle/>
            <a:p>
              <a:pPr marL="38100">
                <a:spcBef>
                  <a:spcPts val="100"/>
                </a:spcBef>
              </a:pPr>
              <a:r>
                <a:rPr sz="1200" b="1" spc="44" baseline="15873" dirty="0">
                  <a:latin typeface="Cambria" pitchFamily="18" charset="0"/>
                  <a:ea typeface="Cambria" pitchFamily="18" charset="0"/>
                  <a:cs typeface="Arial"/>
                </a:rPr>
                <a:t>A</a:t>
              </a:r>
              <a:r>
                <a:rPr sz="1200" b="1" spc="30" dirty="0">
                  <a:latin typeface="Cambria" pitchFamily="18" charset="0"/>
                  <a:ea typeface="Cambria" pitchFamily="18" charset="0"/>
                  <a:cs typeface="Arial"/>
                </a:rPr>
                <a:t>bis</a:t>
              </a:r>
              <a:endParaRPr sz="1200" b="1" dirty="0">
                <a:latin typeface="Cambria" pitchFamily="18" charset="0"/>
                <a:ea typeface="Cambria" pitchFamily="18" charset="0"/>
                <a:cs typeface="Arial"/>
              </a:endParaRPr>
            </a:p>
          </p:txBody>
        </p:sp>
        <p:sp>
          <p:nvSpPr>
            <p:cNvPr id="26" name="object 40"/>
            <p:cNvSpPr/>
            <p:nvPr/>
          </p:nvSpPr>
          <p:spPr>
            <a:xfrm>
              <a:off x="3593306" y="2520950"/>
              <a:ext cx="876300" cy="0"/>
            </a:xfrm>
            <a:custGeom>
              <a:avLst/>
              <a:gdLst/>
              <a:ahLst/>
              <a:cxnLst/>
              <a:rect l="l" t="t" r="r" b="b"/>
              <a:pathLst>
                <a:path w="876300">
                  <a:moveTo>
                    <a:pt x="0" y="0"/>
                  </a:moveTo>
                  <a:lnTo>
                    <a:pt x="87630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sp>
          <p:nvSpPr>
            <p:cNvPr id="27" name="object 41"/>
            <p:cNvSpPr txBox="1"/>
            <p:nvPr/>
          </p:nvSpPr>
          <p:spPr>
            <a:xfrm>
              <a:off x="3324226" y="2397125"/>
              <a:ext cx="241300" cy="197490"/>
            </a:xfrm>
            <a:prstGeom prst="rect">
              <a:avLst/>
            </a:prstGeom>
          </p:spPr>
          <p:txBody>
            <a:bodyPr vert="horz" wrap="square" lIns="0" tIns="12700" rIns="0" bIns="0" rtlCol="0">
              <a:spAutoFit/>
            </a:bodyPr>
            <a:lstStyle/>
            <a:p>
              <a:pPr marL="38100">
                <a:spcBef>
                  <a:spcPts val="100"/>
                </a:spcBef>
              </a:pPr>
              <a:r>
                <a:rPr sz="1200" b="1" spc="-45" dirty="0">
                  <a:latin typeface="Cambria" pitchFamily="18" charset="0"/>
                  <a:ea typeface="Cambria" pitchFamily="18" charset="0"/>
                  <a:cs typeface="Arial"/>
                </a:rPr>
                <a:t>U</a:t>
              </a:r>
              <a:r>
                <a:rPr sz="1200" b="1" spc="-67" baseline="-22222" dirty="0">
                  <a:latin typeface="Cambria" pitchFamily="18" charset="0"/>
                  <a:ea typeface="Cambria" pitchFamily="18" charset="0"/>
                  <a:cs typeface="Arial"/>
                </a:rPr>
                <a:t>m</a:t>
              </a:r>
              <a:endParaRPr sz="1200" b="1" baseline="-22222">
                <a:latin typeface="Cambria" pitchFamily="18" charset="0"/>
                <a:ea typeface="Cambria" pitchFamily="18" charset="0"/>
                <a:cs typeface="Arial"/>
              </a:endParaRPr>
            </a:p>
          </p:txBody>
        </p:sp>
        <p:grpSp>
          <p:nvGrpSpPr>
            <p:cNvPr id="28" name="object 42"/>
            <p:cNvGrpSpPr/>
            <p:nvPr/>
          </p:nvGrpSpPr>
          <p:grpSpPr>
            <a:xfrm>
              <a:off x="2869405" y="6121400"/>
              <a:ext cx="454821" cy="355600"/>
              <a:chOff x="2869405" y="6121400"/>
              <a:chExt cx="454821" cy="355600"/>
            </a:xfrm>
          </p:grpSpPr>
          <p:sp>
            <p:nvSpPr>
              <p:cNvPr id="61" name="object 43"/>
              <p:cNvSpPr/>
              <p:nvPr/>
            </p:nvSpPr>
            <p:spPr>
              <a:xfrm>
                <a:off x="2869405" y="6124575"/>
                <a:ext cx="454821"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2" name="object 44"/>
              <p:cNvSpPr/>
              <p:nvPr/>
            </p:nvSpPr>
            <p:spPr>
              <a:xfrm>
                <a:off x="2869406" y="6121400"/>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 w="428625" h="352425">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29" name="object 45"/>
            <p:cNvSpPr txBox="1"/>
            <p:nvPr/>
          </p:nvSpPr>
          <p:spPr>
            <a:xfrm>
              <a:off x="2959100" y="6226175"/>
              <a:ext cx="338931" cy="197490"/>
            </a:xfrm>
            <a:prstGeom prst="rect">
              <a:avLst/>
            </a:prstGeom>
          </p:spPr>
          <p:txBody>
            <a:bodyPr vert="horz" wrap="square" lIns="0" tIns="12700" rIns="0" bIns="0" rtlCol="0">
              <a:spAutoFit/>
            </a:bodyPr>
            <a:lstStyle/>
            <a:p>
              <a:pPr marL="12700">
                <a:spcBef>
                  <a:spcPts val="100"/>
                </a:spcBef>
              </a:pPr>
              <a:r>
                <a:rPr sz="1200" b="1" spc="-60" dirty="0">
                  <a:latin typeface="Cambria" pitchFamily="18" charset="0"/>
                  <a:ea typeface="Cambria" pitchFamily="18" charset="0"/>
                  <a:cs typeface="Arial"/>
                </a:rPr>
                <a:t>EIR</a:t>
              </a:r>
              <a:endParaRPr sz="1200" b="1" dirty="0">
                <a:latin typeface="Cambria" pitchFamily="18" charset="0"/>
                <a:ea typeface="Cambria" pitchFamily="18" charset="0"/>
                <a:cs typeface="Arial"/>
              </a:endParaRPr>
            </a:p>
          </p:txBody>
        </p:sp>
        <p:grpSp>
          <p:nvGrpSpPr>
            <p:cNvPr id="30" name="object 46"/>
            <p:cNvGrpSpPr/>
            <p:nvPr/>
          </p:nvGrpSpPr>
          <p:grpSpPr>
            <a:xfrm>
              <a:off x="3590925" y="5321300"/>
              <a:ext cx="431006" cy="355600"/>
              <a:chOff x="3590925" y="5321300"/>
              <a:chExt cx="431006" cy="355600"/>
            </a:xfrm>
          </p:grpSpPr>
          <p:sp>
            <p:nvSpPr>
              <p:cNvPr id="59" name="object 47"/>
              <p:cNvSpPr/>
              <p:nvPr/>
            </p:nvSpPr>
            <p:spPr>
              <a:xfrm>
                <a:off x="3590925" y="5324475"/>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0" name="object 48"/>
              <p:cNvSpPr/>
              <p:nvPr/>
            </p:nvSpPr>
            <p:spPr>
              <a:xfrm>
                <a:off x="3593306" y="5321300"/>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 w="428625" h="352425">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1" name="object 49"/>
            <p:cNvSpPr txBox="1"/>
            <p:nvPr/>
          </p:nvSpPr>
          <p:spPr>
            <a:xfrm>
              <a:off x="3663950" y="5426075"/>
              <a:ext cx="405606"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HLR</a:t>
              </a:r>
              <a:endParaRPr sz="1200" b="1">
                <a:latin typeface="Cambria" pitchFamily="18" charset="0"/>
                <a:ea typeface="Cambria" pitchFamily="18" charset="0"/>
                <a:cs typeface="Arial"/>
              </a:endParaRPr>
            </a:p>
          </p:txBody>
        </p:sp>
        <p:grpSp>
          <p:nvGrpSpPr>
            <p:cNvPr id="32" name="object 50"/>
            <p:cNvGrpSpPr/>
            <p:nvPr/>
          </p:nvGrpSpPr>
          <p:grpSpPr>
            <a:xfrm>
              <a:off x="2952750" y="5083175"/>
              <a:ext cx="431006" cy="346075"/>
              <a:chOff x="2952750" y="5083175"/>
              <a:chExt cx="431006" cy="346075"/>
            </a:xfrm>
          </p:grpSpPr>
          <p:sp>
            <p:nvSpPr>
              <p:cNvPr id="57" name="object 51"/>
              <p:cNvSpPr/>
              <p:nvPr/>
            </p:nvSpPr>
            <p:spPr>
              <a:xfrm>
                <a:off x="2952750" y="5086350"/>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8" name="object 52"/>
              <p:cNvSpPr/>
              <p:nvPr/>
            </p:nvSpPr>
            <p:spPr>
              <a:xfrm>
                <a:off x="2955131" y="5083175"/>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 w="428625" h="342900">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3" name="object 53"/>
            <p:cNvSpPr txBox="1"/>
            <p:nvPr/>
          </p:nvSpPr>
          <p:spPr>
            <a:xfrm>
              <a:off x="3025775"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dirty="0">
                <a:latin typeface="Cambria" pitchFamily="18" charset="0"/>
                <a:ea typeface="Cambria" pitchFamily="18" charset="0"/>
                <a:cs typeface="Arial"/>
              </a:endParaRPr>
            </a:p>
          </p:txBody>
        </p:sp>
        <p:grpSp>
          <p:nvGrpSpPr>
            <p:cNvPr id="34" name="object 54"/>
            <p:cNvGrpSpPr/>
            <p:nvPr/>
          </p:nvGrpSpPr>
          <p:grpSpPr>
            <a:xfrm>
              <a:off x="4467225" y="5083175"/>
              <a:ext cx="431006" cy="346075"/>
              <a:chOff x="4467225" y="5083175"/>
              <a:chExt cx="431006" cy="346075"/>
            </a:xfrm>
          </p:grpSpPr>
          <p:sp>
            <p:nvSpPr>
              <p:cNvPr id="55" name="object 55"/>
              <p:cNvSpPr/>
              <p:nvPr/>
            </p:nvSpPr>
            <p:spPr>
              <a:xfrm>
                <a:off x="4467225" y="5086350"/>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6" name="object 56"/>
              <p:cNvSpPr/>
              <p:nvPr/>
            </p:nvSpPr>
            <p:spPr>
              <a:xfrm>
                <a:off x="4469606" y="5083175"/>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 w="428625" h="342900">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5" name="object 57"/>
            <p:cNvSpPr txBox="1"/>
            <p:nvPr/>
          </p:nvSpPr>
          <p:spPr>
            <a:xfrm>
              <a:off x="4540250"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a:latin typeface="Cambria" pitchFamily="18" charset="0"/>
                <a:ea typeface="Cambria" pitchFamily="18" charset="0"/>
                <a:cs typeface="Arial"/>
              </a:endParaRPr>
            </a:p>
          </p:txBody>
        </p:sp>
        <p:grpSp>
          <p:nvGrpSpPr>
            <p:cNvPr id="36" name="object 58"/>
            <p:cNvGrpSpPr/>
            <p:nvPr/>
          </p:nvGrpSpPr>
          <p:grpSpPr>
            <a:xfrm>
              <a:off x="3164681" y="4806950"/>
              <a:ext cx="2066925" cy="600075"/>
              <a:chOff x="3164681" y="4806950"/>
              <a:chExt cx="2066925" cy="600075"/>
            </a:xfrm>
          </p:grpSpPr>
          <p:sp>
            <p:nvSpPr>
              <p:cNvPr id="53" name="object 59"/>
              <p:cNvSpPr/>
              <p:nvPr/>
            </p:nvSpPr>
            <p:spPr>
              <a:xfrm>
                <a:off x="3917156" y="4806950"/>
                <a:ext cx="1314450" cy="600075"/>
              </a:xfrm>
              <a:custGeom>
                <a:avLst/>
                <a:gdLst/>
                <a:ahLst/>
                <a:cxnLst/>
                <a:rect l="l" t="t" r="r" b="b"/>
                <a:pathLst>
                  <a:path w="1314450" h="600075">
                    <a:moveTo>
                      <a:pt x="1114425" y="0"/>
                    </a:moveTo>
                    <a:lnTo>
                      <a:pt x="0" y="0"/>
                    </a:lnTo>
                  </a:path>
                  <a:path w="1314450" h="600075">
                    <a:moveTo>
                      <a:pt x="1314450" y="114300"/>
                    </a:moveTo>
                    <a:lnTo>
                      <a:pt x="1314450" y="600075"/>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4" name="object 60"/>
              <p:cNvSpPr/>
              <p:nvPr/>
            </p:nvSpPr>
            <p:spPr>
              <a:xfrm>
                <a:off x="3164681" y="4806950"/>
                <a:ext cx="352425" cy="276225"/>
              </a:xfrm>
              <a:custGeom>
                <a:avLst/>
                <a:gdLst/>
                <a:ahLst/>
                <a:cxnLst/>
                <a:rect l="l" t="t" r="r" b="b"/>
                <a:pathLst>
                  <a:path w="352425" h="276225">
                    <a:moveTo>
                      <a:pt x="352425" y="0"/>
                    </a:moveTo>
                    <a:lnTo>
                      <a:pt x="0" y="276225"/>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37" name="object 61"/>
            <p:cNvSpPr txBox="1"/>
            <p:nvPr/>
          </p:nvSpPr>
          <p:spPr>
            <a:xfrm>
              <a:off x="2720975" y="4321175"/>
              <a:ext cx="3881120" cy="197490"/>
            </a:xfrm>
            <a:prstGeom prst="rect">
              <a:avLst/>
            </a:prstGeom>
          </p:spPr>
          <p:txBody>
            <a:bodyPr vert="horz" wrap="square" lIns="0" tIns="12700" rIns="0" bIns="0" rtlCol="0">
              <a:spAutoFit/>
            </a:bodyPr>
            <a:lstStyle/>
            <a:p>
              <a:pPr marL="12700">
                <a:spcBef>
                  <a:spcPts val="100"/>
                </a:spcBef>
                <a:tabLst>
                  <a:tab pos="3867785" algn="l"/>
                </a:tabLst>
              </a:pPr>
              <a:r>
                <a:rPr sz="1200" b="1" dirty="0">
                  <a:latin typeface="Cambria" pitchFamily="18" charset="0"/>
                  <a:ea typeface="Cambria" pitchFamily="18" charset="0"/>
                  <a:cs typeface="Arial"/>
                </a:rPr>
                <a:t>A</a:t>
              </a:r>
              <a:r>
                <a:rPr sz="1200" b="1" spc="7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sp>
          <p:nvSpPr>
            <p:cNvPr id="38" name="object 62"/>
            <p:cNvSpPr txBox="1"/>
            <p:nvPr/>
          </p:nvSpPr>
          <p:spPr>
            <a:xfrm>
              <a:off x="5321300" y="1920875"/>
              <a:ext cx="282575"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BSS</a:t>
              </a:r>
              <a:endParaRPr sz="1200" b="1">
                <a:latin typeface="Cambria" pitchFamily="18" charset="0"/>
                <a:ea typeface="Cambria" pitchFamily="18" charset="0"/>
                <a:cs typeface="Arial"/>
              </a:endParaRPr>
            </a:p>
          </p:txBody>
        </p:sp>
        <p:sp>
          <p:nvSpPr>
            <p:cNvPr id="39" name="object 63"/>
            <p:cNvSpPr txBox="1"/>
            <p:nvPr/>
          </p:nvSpPr>
          <p:spPr>
            <a:xfrm>
              <a:off x="2073275" y="27971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RSS</a:t>
              </a:r>
              <a:endParaRPr sz="1200" b="1">
                <a:latin typeface="Cambria" pitchFamily="18" charset="0"/>
                <a:ea typeface="Cambria" pitchFamily="18" charset="0"/>
                <a:cs typeface="Arial"/>
              </a:endParaRPr>
            </a:p>
          </p:txBody>
        </p:sp>
        <p:sp>
          <p:nvSpPr>
            <p:cNvPr id="40" name="object 64"/>
            <p:cNvSpPr txBox="1"/>
            <p:nvPr/>
          </p:nvSpPr>
          <p:spPr>
            <a:xfrm>
              <a:off x="3635375" y="1758950"/>
              <a:ext cx="777875" cy="497572"/>
            </a:xfrm>
            <a:prstGeom prst="rect">
              <a:avLst/>
            </a:prstGeom>
          </p:spPr>
          <p:txBody>
            <a:bodyPr vert="horz" wrap="square" lIns="0" tIns="12700" rIns="0" bIns="0" rtlCol="0">
              <a:spAutoFit/>
            </a:bodyPr>
            <a:lstStyle/>
            <a:p>
              <a:pPr marL="18415" algn="ctr">
                <a:spcBef>
                  <a:spcPts val="100"/>
                </a:spcBef>
              </a:pPr>
              <a:r>
                <a:rPr sz="1200" b="1" spc="5" dirty="0">
                  <a:latin typeface="Cambria" pitchFamily="18" charset="0"/>
                  <a:ea typeface="Cambria" pitchFamily="18" charset="0"/>
                  <a:cs typeface="Arial"/>
                </a:rPr>
                <a:t>radio</a:t>
              </a:r>
              <a:r>
                <a:rPr sz="1200" b="1"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a:p>
              <a:pPr algn="ctr">
                <a:spcBef>
                  <a:spcPts val="915"/>
                </a:spcBef>
                <a:tabLst>
                  <a:tab pos="561340" algn="l"/>
                </a:tabLst>
              </a:pPr>
              <a:r>
                <a:rPr sz="1200" b="1" spc="-40" dirty="0">
                  <a:latin typeface="Cambria" pitchFamily="18" charset="0"/>
                  <a:ea typeface="Cambria" pitchFamily="18" charset="0"/>
                  <a:cs typeface="Arial"/>
                </a:rPr>
                <a:t>M</a:t>
              </a:r>
              <a:r>
                <a:rPr sz="1200" b="1" dirty="0">
                  <a:latin typeface="Cambria" pitchFamily="18" charset="0"/>
                  <a:ea typeface="Cambria" pitchFamily="18" charset="0"/>
                  <a:cs typeface="Arial"/>
                </a:rPr>
                <a:t>S	</a:t>
              </a: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1" name="object 65"/>
            <p:cNvSpPr txBox="1"/>
            <p:nvPr/>
          </p:nvSpPr>
          <p:spPr>
            <a:xfrm>
              <a:off x="5035550" y="2397125"/>
              <a:ext cx="568325" cy="382156"/>
            </a:xfrm>
            <a:prstGeom prst="rect">
              <a:avLst/>
            </a:prstGeom>
          </p:spPr>
          <p:txBody>
            <a:bodyPr vert="horz" wrap="square" lIns="0" tIns="12700" rIns="0" bIns="0" rtlCol="0">
              <a:spAutoFit/>
            </a:bodyPr>
            <a:lstStyle/>
            <a:p>
              <a:pPr marL="12700">
                <a:spcBef>
                  <a:spcPts val="100"/>
                </a:spcBef>
              </a:pPr>
              <a:r>
                <a:rPr sz="1200" b="1" spc="5" dirty="0">
                  <a:latin typeface="Cambria" pitchFamily="18" charset="0"/>
                  <a:ea typeface="Cambria" pitchFamily="18" charset="0"/>
                  <a:cs typeface="Arial"/>
                </a:rPr>
                <a:t>radio</a:t>
              </a:r>
              <a:r>
                <a:rPr sz="1200" b="1" spc="-30"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p:txBody>
        </p:sp>
        <p:grpSp>
          <p:nvGrpSpPr>
            <p:cNvPr id="42" name="object 66"/>
            <p:cNvGrpSpPr/>
            <p:nvPr/>
          </p:nvGrpSpPr>
          <p:grpSpPr>
            <a:xfrm>
              <a:off x="5269706" y="2682875"/>
              <a:ext cx="323850" cy="323850"/>
              <a:chOff x="5269706" y="2682875"/>
              <a:chExt cx="323850" cy="323850"/>
            </a:xfrm>
          </p:grpSpPr>
          <p:sp>
            <p:nvSpPr>
              <p:cNvPr id="51" name="object 67"/>
              <p:cNvSpPr/>
              <p:nvPr/>
            </p:nvSpPr>
            <p:spPr>
              <a:xfrm>
                <a:off x="5269706" y="26828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2" name="object 68"/>
              <p:cNvSpPr/>
              <p:nvPr/>
            </p:nvSpPr>
            <p:spPr>
              <a:xfrm>
                <a:off x="5269706" y="26828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43" name="object 69"/>
            <p:cNvSpPr txBox="1"/>
            <p:nvPr/>
          </p:nvSpPr>
          <p:spPr>
            <a:xfrm>
              <a:off x="5321300" y="2749550"/>
              <a:ext cx="215900" cy="197490"/>
            </a:xfrm>
            <a:prstGeom prst="rect">
              <a:avLst/>
            </a:prstGeom>
          </p:spPr>
          <p:txBody>
            <a:bodyPr vert="horz" wrap="square" lIns="0" tIns="12700" rIns="0" bIns="0" rtlCol="0">
              <a:spAutoFit/>
            </a:bodyPr>
            <a:lstStyle/>
            <a:p>
              <a:pPr marL="12700">
                <a:spcBef>
                  <a:spcPts val="100"/>
                </a:spcBef>
              </a:pP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4" name="object 73"/>
            <p:cNvSpPr txBox="1"/>
            <p:nvPr/>
          </p:nvSpPr>
          <p:spPr>
            <a:xfrm>
              <a:off x="3593306"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20" dirty="0">
                  <a:latin typeface="Cambria" pitchFamily="18" charset="0"/>
                  <a:ea typeface="Cambria" pitchFamily="18" charset="0"/>
                  <a:cs typeface="Arial"/>
                </a:rPr>
                <a:t>AUC</a:t>
              </a:r>
              <a:endParaRPr sz="1200" b="1">
                <a:latin typeface="Cambria" pitchFamily="18" charset="0"/>
                <a:ea typeface="Cambria" pitchFamily="18" charset="0"/>
                <a:cs typeface="Arial"/>
              </a:endParaRPr>
            </a:p>
          </p:txBody>
        </p:sp>
        <p:sp>
          <p:nvSpPr>
            <p:cNvPr id="45" name="object 77"/>
            <p:cNvSpPr txBox="1"/>
            <p:nvPr/>
          </p:nvSpPr>
          <p:spPr>
            <a:xfrm>
              <a:off x="1997075" y="6159500"/>
              <a:ext cx="301625"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OSS</a:t>
              </a:r>
              <a:endParaRPr sz="1200" b="1">
                <a:latin typeface="Cambria" pitchFamily="18" charset="0"/>
                <a:ea typeface="Cambria" pitchFamily="18" charset="0"/>
                <a:cs typeface="Arial"/>
              </a:endParaRPr>
            </a:p>
          </p:txBody>
        </p:sp>
        <p:grpSp>
          <p:nvGrpSpPr>
            <p:cNvPr id="46" name="object 78"/>
            <p:cNvGrpSpPr/>
            <p:nvPr/>
          </p:nvGrpSpPr>
          <p:grpSpPr>
            <a:xfrm>
              <a:off x="3088481" y="4168775"/>
              <a:ext cx="3324225" cy="2038350"/>
              <a:chOff x="3088481" y="4168775"/>
              <a:chExt cx="3324225" cy="2038350"/>
            </a:xfrm>
          </p:grpSpPr>
          <p:sp>
            <p:nvSpPr>
              <p:cNvPr id="49" name="object 79"/>
              <p:cNvSpPr/>
              <p:nvPr/>
            </p:nvSpPr>
            <p:spPr>
              <a:xfrm>
                <a:off x="5231606" y="4178300"/>
                <a:ext cx="1181100" cy="504825"/>
              </a:xfrm>
              <a:custGeom>
                <a:avLst/>
                <a:gdLst/>
                <a:ahLst/>
                <a:cxnLst/>
                <a:rect l="l" t="t" r="r" b="b"/>
                <a:pathLst>
                  <a:path w="1181100" h="504825">
                    <a:moveTo>
                      <a:pt x="0" y="504825"/>
                    </a:moveTo>
                    <a:lnTo>
                      <a:pt x="1181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0" name="object 80"/>
              <p:cNvSpPr/>
              <p:nvPr/>
            </p:nvSpPr>
            <p:spPr>
              <a:xfrm>
                <a:off x="3088481" y="4168775"/>
                <a:ext cx="2143125" cy="2038350"/>
              </a:xfrm>
              <a:custGeom>
                <a:avLst/>
                <a:gdLst/>
                <a:ahLst/>
                <a:cxnLst/>
                <a:rect l="l" t="t" r="r" b="b"/>
                <a:pathLst>
                  <a:path w="2143125" h="2038350">
                    <a:moveTo>
                      <a:pt x="1943100" y="638175"/>
                    </a:moveTo>
                    <a:lnTo>
                      <a:pt x="1600200" y="914400"/>
                    </a:lnTo>
                  </a:path>
                  <a:path w="2143125" h="2038350">
                    <a:moveTo>
                      <a:pt x="628650" y="752475"/>
                    </a:moveTo>
                    <a:lnTo>
                      <a:pt x="723900" y="1152525"/>
                    </a:lnTo>
                  </a:path>
                  <a:path w="2143125" h="2038350">
                    <a:moveTo>
                      <a:pt x="628650" y="752475"/>
                    </a:moveTo>
                    <a:lnTo>
                      <a:pt x="0" y="1952625"/>
                    </a:lnTo>
                  </a:path>
                  <a:path w="2143125" h="2038350">
                    <a:moveTo>
                      <a:pt x="723900" y="1504950"/>
                    </a:moveTo>
                    <a:lnTo>
                      <a:pt x="704850" y="2038350"/>
                    </a:lnTo>
                  </a:path>
                  <a:path w="2143125" h="2038350">
                    <a:moveTo>
                      <a:pt x="2143125" y="752475"/>
                    </a:moveTo>
                    <a:lnTo>
                      <a:pt x="1266825" y="2038350"/>
                    </a:lnTo>
                  </a:path>
                  <a:path w="2143125" h="2038350">
                    <a:moveTo>
                      <a:pt x="628650" y="752475"/>
                    </a:moveTo>
                    <a:lnTo>
                      <a:pt x="632321" y="801474"/>
                    </a:lnTo>
                    <a:lnTo>
                      <a:pt x="642905" y="849270"/>
                    </a:lnTo>
                    <a:lnTo>
                      <a:pt x="659758" y="895135"/>
                    </a:lnTo>
                    <a:lnTo>
                      <a:pt x="682236" y="938337"/>
                    </a:lnTo>
                    <a:lnTo>
                      <a:pt x="709694" y="978148"/>
                    </a:lnTo>
                    <a:lnTo>
                      <a:pt x="741490" y="1013836"/>
                    </a:lnTo>
                    <a:lnTo>
                      <a:pt x="776978" y="1044672"/>
                    </a:lnTo>
                    <a:lnTo>
                      <a:pt x="815514" y="1069927"/>
                    </a:lnTo>
                    <a:lnTo>
                      <a:pt x="856455" y="1088869"/>
                    </a:lnTo>
                    <a:lnTo>
                      <a:pt x="899157" y="1100770"/>
                    </a:lnTo>
                    <a:lnTo>
                      <a:pt x="942975" y="1104900"/>
                    </a:lnTo>
                    <a:lnTo>
                      <a:pt x="965040" y="1107749"/>
                    </a:lnTo>
                    <a:lnTo>
                      <a:pt x="1008806" y="1129752"/>
                    </a:lnTo>
                    <a:lnTo>
                      <a:pt x="1051477" y="1171744"/>
                    </a:lnTo>
                    <a:lnTo>
                      <a:pt x="1092323" y="1231618"/>
                    </a:lnTo>
                    <a:lnTo>
                      <a:pt x="1111834" y="1267605"/>
                    </a:lnTo>
                    <a:lnTo>
                      <a:pt x="1130615" y="1307273"/>
                    </a:lnTo>
                    <a:lnTo>
                      <a:pt x="1148574" y="1350360"/>
                    </a:lnTo>
                    <a:lnTo>
                      <a:pt x="1165621" y="1396603"/>
                    </a:lnTo>
                    <a:lnTo>
                      <a:pt x="1181665" y="1445738"/>
                    </a:lnTo>
                    <a:lnTo>
                      <a:pt x="1196613" y="1497504"/>
                    </a:lnTo>
                    <a:lnTo>
                      <a:pt x="1210376" y="1551637"/>
                    </a:lnTo>
                    <a:lnTo>
                      <a:pt x="1222861" y="1607874"/>
                    </a:lnTo>
                    <a:lnTo>
                      <a:pt x="1233977" y="1665951"/>
                    </a:lnTo>
                    <a:lnTo>
                      <a:pt x="1243634" y="1725607"/>
                    </a:lnTo>
                    <a:lnTo>
                      <a:pt x="1251739" y="1786577"/>
                    </a:lnTo>
                    <a:lnTo>
                      <a:pt x="1258202" y="1848600"/>
                    </a:lnTo>
                    <a:lnTo>
                      <a:pt x="1262931" y="1911412"/>
                    </a:lnTo>
                    <a:lnTo>
                      <a:pt x="1265836" y="1974749"/>
                    </a:lnTo>
                    <a:lnTo>
                      <a:pt x="1266825" y="2038350"/>
                    </a:lnTo>
                  </a:path>
                  <a:path w="2143125" h="2038350">
                    <a:moveTo>
                      <a:pt x="1266825" y="2038350"/>
                    </a:moveTo>
                    <a:lnTo>
                      <a:pt x="1266290" y="1978406"/>
                    </a:lnTo>
                    <a:lnTo>
                      <a:pt x="1264700" y="1918508"/>
                    </a:lnTo>
                    <a:lnTo>
                      <a:pt x="1262077" y="1858703"/>
                    </a:lnTo>
                    <a:lnTo>
                      <a:pt x="1258441" y="1799035"/>
                    </a:lnTo>
                    <a:lnTo>
                      <a:pt x="1253815" y="1739553"/>
                    </a:lnTo>
                    <a:lnTo>
                      <a:pt x="1248220" y="1680300"/>
                    </a:lnTo>
                    <a:lnTo>
                      <a:pt x="1241678" y="1621325"/>
                    </a:lnTo>
                    <a:lnTo>
                      <a:pt x="1234210" y="1562671"/>
                    </a:lnTo>
                    <a:lnTo>
                      <a:pt x="1225838" y="1504387"/>
                    </a:lnTo>
                    <a:lnTo>
                      <a:pt x="1216583" y="1446518"/>
                    </a:lnTo>
                    <a:lnTo>
                      <a:pt x="1206466" y="1389110"/>
                    </a:lnTo>
                    <a:lnTo>
                      <a:pt x="1195510" y="1332208"/>
                    </a:lnTo>
                    <a:lnTo>
                      <a:pt x="1183736" y="1275860"/>
                    </a:lnTo>
                    <a:lnTo>
                      <a:pt x="1171165" y="1220111"/>
                    </a:lnTo>
                    <a:lnTo>
                      <a:pt x="1157819" y="1165008"/>
                    </a:lnTo>
                    <a:lnTo>
                      <a:pt x="1143720" y="1110596"/>
                    </a:lnTo>
                    <a:lnTo>
                      <a:pt x="1128888" y="1056922"/>
                    </a:lnTo>
                    <a:lnTo>
                      <a:pt x="1113347" y="1004031"/>
                    </a:lnTo>
                    <a:lnTo>
                      <a:pt x="1097116" y="951970"/>
                    </a:lnTo>
                    <a:lnTo>
                      <a:pt x="1080218" y="900785"/>
                    </a:lnTo>
                    <a:lnTo>
                      <a:pt x="1062674" y="850522"/>
                    </a:lnTo>
                    <a:lnTo>
                      <a:pt x="1044506" y="801227"/>
                    </a:lnTo>
                    <a:lnTo>
                      <a:pt x="1025735" y="752946"/>
                    </a:lnTo>
                    <a:lnTo>
                      <a:pt x="1006383" y="705726"/>
                    </a:lnTo>
                    <a:lnTo>
                      <a:pt x="986471" y="659612"/>
                    </a:lnTo>
                    <a:lnTo>
                      <a:pt x="966021" y="614650"/>
                    </a:lnTo>
                    <a:lnTo>
                      <a:pt x="945055" y="570887"/>
                    </a:lnTo>
                    <a:lnTo>
                      <a:pt x="923593" y="528368"/>
                    </a:lnTo>
                    <a:lnTo>
                      <a:pt x="901658" y="487141"/>
                    </a:lnTo>
                    <a:lnTo>
                      <a:pt x="879272" y="447250"/>
                    </a:lnTo>
                    <a:lnTo>
                      <a:pt x="856454" y="408742"/>
                    </a:lnTo>
                    <a:lnTo>
                      <a:pt x="833228" y="371663"/>
                    </a:lnTo>
                    <a:lnTo>
                      <a:pt x="809615" y="336060"/>
                    </a:lnTo>
                    <a:lnTo>
                      <a:pt x="785636" y="301977"/>
                    </a:lnTo>
                    <a:lnTo>
                      <a:pt x="761312" y="269462"/>
                    </a:lnTo>
                    <a:lnTo>
                      <a:pt x="736666" y="238561"/>
                    </a:lnTo>
                    <a:lnTo>
                      <a:pt x="711719" y="209319"/>
                    </a:lnTo>
                    <a:lnTo>
                      <a:pt x="661007" y="155998"/>
                    </a:lnTo>
                    <a:lnTo>
                      <a:pt x="609349" y="109868"/>
                    </a:lnTo>
                    <a:lnTo>
                      <a:pt x="556917" y="71299"/>
                    </a:lnTo>
                    <a:lnTo>
                      <a:pt x="503884" y="40659"/>
                    </a:lnTo>
                    <a:lnTo>
                      <a:pt x="450422" y="18316"/>
                    </a:lnTo>
                    <a:lnTo>
                      <a:pt x="396703" y="4640"/>
                    </a:lnTo>
                    <a:lnTo>
                      <a:pt x="369801" y="1167"/>
                    </a:lnTo>
                    <a:lnTo>
                      <a:pt x="342900" y="0"/>
                    </a:lnTo>
                  </a:path>
                  <a:path w="2143125" h="2038350">
                    <a:moveTo>
                      <a:pt x="2143125" y="1476375"/>
                    </a:moveTo>
                    <a:lnTo>
                      <a:pt x="1266825" y="203835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47" name="object 81"/>
            <p:cNvSpPr txBox="1"/>
            <p:nvPr/>
          </p:nvSpPr>
          <p:spPr>
            <a:xfrm>
              <a:off x="5759450" y="5043170"/>
              <a:ext cx="796925" cy="1112677"/>
            </a:xfrm>
            <a:prstGeom prst="rect">
              <a:avLst/>
            </a:prstGeom>
          </p:spPr>
          <p:txBody>
            <a:bodyPr vert="horz" wrap="square" lIns="0" tIns="12700" rIns="0" bIns="0" rtlCol="0">
              <a:spAutoFit/>
            </a:bodyPr>
            <a:lstStyle/>
            <a:p>
              <a:pPr marL="12700" marR="5080">
                <a:lnSpc>
                  <a:spcPct val="148800"/>
                </a:lnSpc>
                <a:spcBef>
                  <a:spcPts val="100"/>
                </a:spcBef>
              </a:pPr>
              <a:r>
                <a:rPr sz="1200" b="1" dirty="0">
                  <a:latin typeface="Cambria" pitchFamily="18" charset="0"/>
                  <a:ea typeface="Cambria" pitchFamily="18" charset="0"/>
                  <a:cs typeface="Arial"/>
                </a:rPr>
                <a:t>signaling  </a:t>
              </a:r>
              <a:r>
                <a:rPr sz="1200" b="1" spc="5" dirty="0">
                  <a:latin typeface="Cambria" pitchFamily="18" charset="0"/>
                  <a:ea typeface="Cambria" pitchFamily="18" charset="0"/>
                  <a:cs typeface="Arial"/>
                </a:rPr>
                <a:t>ISDN, </a:t>
              </a:r>
              <a:r>
                <a:rPr sz="1200" b="1" spc="10" dirty="0">
                  <a:latin typeface="Cambria" pitchFamily="18" charset="0"/>
                  <a:ea typeface="Cambria" pitchFamily="18" charset="0"/>
                  <a:cs typeface="Arial"/>
                </a:rPr>
                <a:t>PSTN</a:t>
              </a:r>
              <a:endParaRPr sz="1200" b="1" dirty="0">
                <a:latin typeface="Cambria" pitchFamily="18" charset="0"/>
                <a:ea typeface="Cambria" pitchFamily="18" charset="0"/>
                <a:cs typeface="Arial"/>
              </a:endParaRPr>
            </a:p>
            <a:p>
              <a:pPr marL="327025">
                <a:spcBef>
                  <a:spcPts val="690"/>
                </a:spcBef>
              </a:pPr>
              <a:r>
                <a:rPr sz="1200" b="1" spc="30" dirty="0">
                  <a:latin typeface="Cambria" pitchFamily="18" charset="0"/>
                  <a:ea typeface="Cambria" pitchFamily="18" charset="0"/>
                  <a:cs typeface="Arial"/>
                </a:rPr>
                <a:t>PDN</a:t>
              </a:r>
              <a:endParaRPr sz="1200" b="1" dirty="0">
                <a:latin typeface="Cambria" pitchFamily="18" charset="0"/>
                <a:ea typeface="Cambria" pitchFamily="18" charset="0"/>
                <a:cs typeface="Arial"/>
              </a:endParaRPr>
            </a:p>
          </p:txBody>
        </p:sp>
        <p:sp>
          <p:nvSpPr>
            <p:cNvPr id="48" name="object 85"/>
            <p:cNvSpPr txBox="1"/>
            <p:nvPr/>
          </p:nvSpPr>
          <p:spPr>
            <a:xfrm>
              <a:off x="3997326" y="5845175"/>
              <a:ext cx="1166495" cy="197490"/>
            </a:xfrm>
            <a:prstGeom prst="rect">
              <a:avLst/>
            </a:prstGeom>
          </p:spPr>
          <p:txBody>
            <a:bodyPr vert="horz" wrap="square" lIns="0" tIns="12700" rIns="0" bIns="0" rtlCol="0">
              <a:spAutoFit/>
            </a:bodyPr>
            <a:lstStyle/>
            <a:p>
              <a:pPr marL="12700">
                <a:spcBef>
                  <a:spcPts val="100"/>
                </a:spcBef>
                <a:tabLst>
                  <a:tab pos="1153160" algn="l"/>
                </a:tabLst>
              </a:pPr>
              <a:r>
                <a:rPr sz="1200" b="1" dirty="0">
                  <a:latin typeface="Cambria" pitchFamily="18" charset="0"/>
                  <a:ea typeface="Cambria" pitchFamily="18" charset="0"/>
                  <a:cs typeface="Arial"/>
                </a:rPr>
                <a:t>O</a:t>
              </a:r>
              <a:r>
                <a:rPr sz="1200" b="1" spc="3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grpSp>
    </p:spTree>
    <p:extLst>
      <p:ext uri="{BB962C8B-B14F-4D97-AF65-F5344CB8AC3E}">
        <p14:creationId xmlns:p14="http://schemas.microsoft.com/office/powerpoint/2010/main" val="161017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2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20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20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20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20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fade">
                                      <p:cBhvr>
                                        <p:cTn id="32" dur="20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fade">
                                      <p:cBhvr>
                                        <p:cTn id="37" dur="2000"/>
                                        <p:tgtEl>
                                          <p:spTgt spid="1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Effect transition="in" filter="fade">
                                      <p:cBhvr>
                                        <p:cTn id="42" dur="2000"/>
                                        <p:tgtEl>
                                          <p:spTgt spid="1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7" end="7"/>
                                            </p:txEl>
                                          </p:spTgt>
                                        </p:tgtEl>
                                        <p:attrNameLst>
                                          <p:attrName>style.visibility</p:attrName>
                                        </p:attrNameLst>
                                      </p:cBhvr>
                                      <p:to>
                                        <p:strVal val="visible"/>
                                      </p:to>
                                    </p:set>
                                    <p:animEffect transition="in" filter="fade">
                                      <p:cBhvr>
                                        <p:cTn id="47" dur="2000"/>
                                        <p:tgtEl>
                                          <p:spTgt spid="1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8" end="8"/>
                                            </p:txEl>
                                          </p:spTgt>
                                        </p:tgtEl>
                                        <p:attrNameLst>
                                          <p:attrName>style.visibility</p:attrName>
                                        </p:attrNameLst>
                                      </p:cBhvr>
                                      <p:to>
                                        <p:strVal val="visible"/>
                                      </p:to>
                                    </p:set>
                                    <p:animEffect transition="in" filter="fade">
                                      <p:cBhvr>
                                        <p:cTn id="52" dur="2000"/>
                                        <p:tgtEl>
                                          <p:spTgt spid="1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xEl>
                                              <p:pRg st="9" end="9"/>
                                            </p:txEl>
                                          </p:spTgt>
                                        </p:tgtEl>
                                        <p:attrNameLst>
                                          <p:attrName>style.visibility</p:attrName>
                                        </p:attrNameLst>
                                      </p:cBhvr>
                                      <p:to>
                                        <p:strVal val="visible"/>
                                      </p:to>
                                    </p:set>
                                    <p:animEffect transition="in" filter="fade">
                                      <p:cBhvr>
                                        <p:cTn id="57" dur="2000"/>
                                        <p:tgtEl>
                                          <p:spTgt spid="12">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936187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04800"/>
            <a:ext cx="9335461" cy="196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4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arn(inVertical)">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963426" y="76210"/>
            <a:ext cx="4453463" cy="461665"/>
          </a:xfrm>
          <a:prstGeom prst="rect">
            <a:avLst/>
          </a:prstGeom>
        </p:spPr>
        <p:txBody>
          <a:bodyPr wrap="none">
            <a:spAutoFit/>
          </a:bodyPr>
          <a:lstStyle/>
          <a:p>
            <a:pPr lvl="0">
              <a:spcBef>
                <a:spcPct val="0"/>
              </a:spcBef>
              <a:defRPr/>
            </a:pPr>
            <a:r>
              <a:rPr lang="en-US" sz="2400" b="1" dirty="0">
                <a:solidFill>
                  <a:srgbClr val="C00000"/>
                </a:solidFill>
                <a:latin typeface="Cambria" pitchFamily="18" charset="0"/>
                <a:ea typeface="Cambria" pitchFamily="18" charset="0"/>
              </a:rPr>
              <a:t>Network Switching Subsystem</a:t>
            </a:r>
            <a:endParaRPr lang="en-US" sz="2400" dirty="0">
              <a:solidFill>
                <a:srgbClr val="C00000"/>
              </a:solidFill>
              <a:latin typeface="Cambria" pitchFamily="18" charset="0"/>
              <a:ea typeface="Cambria" pitchFamily="18" charset="0"/>
            </a:endParaRPr>
          </a:p>
        </p:txBody>
      </p:sp>
      <p:sp>
        <p:nvSpPr>
          <p:cNvPr id="12" name="Rectangle 11"/>
          <p:cNvSpPr/>
          <p:nvPr/>
        </p:nvSpPr>
        <p:spPr>
          <a:xfrm>
            <a:off x="609600" y="685803"/>
            <a:ext cx="10591800" cy="2228302"/>
          </a:xfrm>
          <a:prstGeom prst="rect">
            <a:avLst/>
          </a:prstGeom>
        </p:spPr>
        <p:txBody>
          <a:bodyPr wrap="square">
            <a:spAutoFit/>
          </a:bodyPr>
          <a:lstStyle/>
          <a:p>
            <a:pPr marL="274320" indent="-274320">
              <a:spcBef>
                <a:spcPct val="20000"/>
              </a:spcBef>
              <a:buClr>
                <a:schemeClr val="accent3"/>
              </a:buClr>
              <a:buSzPct val="95000"/>
              <a:defRPr/>
            </a:pPr>
            <a:r>
              <a:rPr lang="en-US" sz="2000" b="1" dirty="0">
                <a:latin typeface="Cambria" pitchFamily="18" charset="0"/>
                <a:ea typeface="Cambria" pitchFamily="18" charset="0"/>
              </a:rPr>
              <a:t>Home Location Registers (HLR)</a:t>
            </a:r>
          </a:p>
          <a:p>
            <a:pPr marL="285750" lvl="2" indent="-285750">
              <a:spcBef>
                <a:spcPct val="20000"/>
              </a:spcBef>
              <a:buClr>
                <a:schemeClr val="accent2"/>
              </a:buClr>
              <a:buSzPct val="70000"/>
              <a:buFont typeface="Arial" pitchFamily="34" charset="0"/>
              <a:buChar char="•"/>
              <a:defRPr/>
            </a:pPr>
            <a:r>
              <a:rPr lang="en-US" sz="2200" b="1" dirty="0">
                <a:latin typeface="Cambria" pitchFamily="18" charset="0"/>
                <a:ea typeface="Cambria" pitchFamily="18" charset="0"/>
              </a:rPr>
              <a:t>P</a:t>
            </a:r>
            <a:r>
              <a:rPr lang="en-US" sz="2200" b="1" dirty="0" smtClean="0">
                <a:latin typeface="Cambria" pitchFamily="18" charset="0"/>
                <a:ea typeface="Cambria" pitchFamily="18" charset="0"/>
              </a:rPr>
              <a:t>ermanent </a:t>
            </a:r>
            <a:r>
              <a:rPr lang="en-US" sz="2200" b="1" dirty="0">
                <a:latin typeface="Cambria" pitchFamily="18" charset="0"/>
                <a:ea typeface="Cambria" pitchFamily="18" charset="0"/>
              </a:rPr>
              <a:t>database </a:t>
            </a:r>
            <a:r>
              <a:rPr lang="en-US" sz="2200" dirty="0">
                <a:latin typeface="Cambria" pitchFamily="18" charset="0"/>
                <a:ea typeface="Cambria" pitchFamily="18" charset="0"/>
              </a:rPr>
              <a:t>about mobile subscribers in a large service </a:t>
            </a:r>
            <a:r>
              <a:rPr lang="en-US" sz="2200" dirty="0" smtClean="0">
                <a:latin typeface="Cambria" pitchFamily="18" charset="0"/>
                <a:ea typeface="Cambria" pitchFamily="18" charset="0"/>
              </a:rPr>
              <a:t>area (</a:t>
            </a:r>
            <a:r>
              <a:rPr lang="en-US" sz="2200" dirty="0">
                <a:latin typeface="Cambria" pitchFamily="18" charset="0"/>
                <a:ea typeface="Cambria" pitchFamily="18" charset="0"/>
              </a:rPr>
              <a:t>generally </a:t>
            </a:r>
            <a:r>
              <a:rPr lang="en-US" sz="2200" dirty="0" smtClean="0">
                <a:latin typeface="Cambria" pitchFamily="18" charset="0"/>
                <a:ea typeface="Cambria" pitchFamily="18" charset="0"/>
              </a:rPr>
              <a:t>one per </a:t>
            </a:r>
            <a:r>
              <a:rPr lang="en-US" sz="2200" dirty="0">
                <a:latin typeface="Cambria" pitchFamily="18" charset="0"/>
                <a:ea typeface="Cambria" pitchFamily="18" charset="0"/>
              </a:rPr>
              <a:t>GSM network operator) </a:t>
            </a:r>
          </a:p>
          <a:p>
            <a:pPr marL="285750" lvl="2" indent="-285750">
              <a:spcBef>
                <a:spcPct val="20000"/>
              </a:spcBef>
              <a:buClr>
                <a:schemeClr val="accent2"/>
              </a:buClr>
              <a:buSzPct val="70000"/>
              <a:buFont typeface="Arial" pitchFamily="34" charset="0"/>
              <a:buChar char="•"/>
              <a:defRPr/>
            </a:pPr>
            <a:r>
              <a:rPr lang="en-US" sz="2200" dirty="0">
                <a:latin typeface="Cambria" pitchFamily="18" charset="0"/>
                <a:ea typeface="Cambria" pitchFamily="18" charset="0"/>
              </a:rPr>
              <a:t>database contains </a:t>
            </a:r>
            <a:r>
              <a:rPr lang="en-US" sz="2200" b="1" dirty="0" smtClean="0">
                <a:latin typeface="Cambria" pitchFamily="18" charset="0"/>
                <a:ea typeface="Cambria" pitchFamily="18" charset="0"/>
              </a:rPr>
              <a:t>IMSI </a:t>
            </a:r>
            <a:r>
              <a:rPr lang="en-US" sz="2200" dirty="0" smtClean="0">
                <a:latin typeface="Cambria" pitchFamily="18" charset="0"/>
                <a:ea typeface="Cambria" pitchFamily="18" charset="0"/>
              </a:rPr>
              <a:t>(</a:t>
            </a:r>
            <a:r>
              <a:rPr lang="en-US" sz="2200" dirty="0">
                <a:latin typeface="Cambria" pitchFamily="18" charset="0"/>
                <a:ea typeface="Cambria" pitchFamily="18" charset="0"/>
              </a:rPr>
              <a:t>International Mobile Subscriber Identity</a:t>
            </a:r>
            <a:r>
              <a:rPr lang="en-US" sz="2200" dirty="0" smtClean="0">
                <a:latin typeface="Cambria" pitchFamily="18" charset="0"/>
                <a:ea typeface="Cambria" pitchFamily="18" charset="0"/>
              </a:rPr>
              <a:t>), </a:t>
            </a:r>
            <a:r>
              <a:rPr lang="en-US" sz="2200" b="1" dirty="0" smtClean="0">
                <a:latin typeface="Cambria" pitchFamily="18" charset="0"/>
                <a:ea typeface="Cambria" pitchFamily="18" charset="0"/>
              </a:rPr>
              <a:t>MSISDN </a:t>
            </a:r>
            <a:r>
              <a:rPr lang="en-US" sz="2200" dirty="0" smtClean="0">
                <a:latin typeface="Cambria" pitchFamily="18" charset="0"/>
                <a:ea typeface="Cambria" pitchFamily="18" charset="0"/>
              </a:rPr>
              <a:t>(</a:t>
            </a:r>
            <a:r>
              <a:rPr lang="en-GB" sz="2200" dirty="0">
                <a:latin typeface="Cambria" pitchFamily="18" charset="0"/>
                <a:ea typeface="Cambria" pitchFamily="18" charset="0"/>
              </a:rPr>
              <a:t>Mobile Station International Subscriber Directory Number</a:t>
            </a:r>
            <a:r>
              <a:rPr lang="en-US" sz="2200" dirty="0" smtClean="0">
                <a:latin typeface="Cambria" pitchFamily="18" charset="0"/>
                <a:ea typeface="Cambria" pitchFamily="18" charset="0"/>
              </a:rPr>
              <a:t>), </a:t>
            </a:r>
            <a:r>
              <a:rPr lang="en-US" sz="2200" dirty="0">
                <a:latin typeface="Cambria" pitchFamily="18" charset="0"/>
                <a:ea typeface="Cambria" pitchFamily="18" charset="0"/>
              </a:rPr>
              <a:t>prepaid/postpaid, roaming restrictions, supplementary services</a:t>
            </a:r>
          </a:p>
        </p:txBody>
      </p:sp>
      <p:sp>
        <p:nvSpPr>
          <p:cNvPr id="13" name="Rectangle 12"/>
          <p:cNvSpPr/>
          <p:nvPr/>
        </p:nvSpPr>
        <p:spPr>
          <a:xfrm>
            <a:off x="685800" y="3393722"/>
            <a:ext cx="10782300" cy="2702278"/>
          </a:xfrm>
          <a:prstGeom prst="rect">
            <a:avLst/>
          </a:prstGeom>
        </p:spPr>
        <p:txBody>
          <a:bodyPr wrap="square">
            <a:spAutoFit/>
          </a:bodyPr>
          <a:lstStyle/>
          <a:p>
            <a:pPr marL="274320" indent="-274320" algn="just">
              <a:spcBef>
                <a:spcPct val="20000"/>
              </a:spcBef>
              <a:buClr>
                <a:schemeClr val="accent3"/>
              </a:buClr>
              <a:buSzPct val="95000"/>
              <a:defRPr/>
            </a:pPr>
            <a:r>
              <a:rPr lang="en-US" sz="2000" b="1" dirty="0">
                <a:latin typeface="Cambria" pitchFamily="18" charset="0"/>
                <a:ea typeface="Cambria" pitchFamily="18" charset="0"/>
              </a:rPr>
              <a:t>Visitor Location Registers (VLR)</a:t>
            </a:r>
          </a:p>
          <a:p>
            <a:pPr marL="285750" lvl="2" indent="-285750">
              <a:spcBef>
                <a:spcPct val="20000"/>
              </a:spcBef>
              <a:buClr>
                <a:schemeClr val="accent2"/>
              </a:buClr>
              <a:buSzPct val="70000"/>
              <a:buFont typeface="Arial" pitchFamily="34" charset="0"/>
              <a:buChar char="•"/>
              <a:defRPr/>
            </a:pPr>
            <a:r>
              <a:rPr lang="en-US" sz="2200" b="1" dirty="0">
                <a:latin typeface="Cambria" pitchFamily="18" charset="0"/>
                <a:ea typeface="Cambria" pitchFamily="18" charset="0"/>
              </a:rPr>
              <a:t>Temporary database </a:t>
            </a:r>
            <a:r>
              <a:rPr lang="en-US" sz="2200" dirty="0">
                <a:latin typeface="Cambria" pitchFamily="18" charset="0"/>
                <a:ea typeface="Cambria" pitchFamily="18" charset="0"/>
              </a:rPr>
              <a:t>which updates whenever new MS enters its area, by HLR database</a:t>
            </a:r>
          </a:p>
          <a:p>
            <a:pPr marL="285750" lvl="2" indent="-285750">
              <a:spcBef>
                <a:spcPct val="20000"/>
              </a:spcBef>
              <a:buClr>
                <a:schemeClr val="accent2"/>
              </a:buClr>
              <a:buSzPct val="70000"/>
              <a:buFont typeface="Arial" pitchFamily="34" charset="0"/>
              <a:buChar char="•"/>
              <a:defRPr/>
            </a:pPr>
            <a:r>
              <a:rPr lang="en-US" sz="2200" dirty="0">
                <a:latin typeface="Cambria" pitchFamily="18" charset="0"/>
                <a:ea typeface="Cambria" pitchFamily="18" charset="0"/>
              </a:rPr>
              <a:t>Controls those mobiles </a:t>
            </a:r>
            <a:r>
              <a:rPr lang="en-US" sz="2200" b="1" dirty="0">
                <a:latin typeface="Cambria" pitchFamily="18" charset="0"/>
                <a:ea typeface="Cambria" pitchFamily="18" charset="0"/>
              </a:rPr>
              <a:t>roaming</a:t>
            </a:r>
            <a:r>
              <a:rPr lang="en-US" sz="2200" dirty="0">
                <a:latin typeface="Cambria" pitchFamily="18" charset="0"/>
                <a:ea typeface="Cambria" pitchFamily="18" charset="0"/>
              </a:rPr>
              <a:t> in its area </a:t>
            </a:r>
          </a:p>
          <a:p>
            <a:pPr marL="285750" lvl="2" indent="-285750">
              <a:spcBef>
                <a:spcPct val="20000"/>
              </a:spcBef>
              <a:buClr>
                <a:schemeClr val="accent2"/>
              </a:buClr>
              <a:buSzPct val="70000"/>
              <a:buFont typeface="Arial" pitchFamily="34" charset="0"/>
              <a:buChar char="•"/>
              <a:defRPr/>
            </a:pPr>
            <a:r>
              <a:rPr lang="en-US" sz="2200" dirty="0">
                <a:latin typeface="Cambria" pitchFamily="18" charset="0"/>
                <a:ea typeface="Cambria" pitchFamily="18" charset="0"/>
              </a:rPr>
              <a:t>Reduces number of queries to HLR </a:t>
            </a:r>
          </a:p>
          <a:p>
            <a:pPr marL="285750" lvl="2" indent="-285750">
              <a:spcBef>
                <a:spcPct val="20000"/>
              </a:spcBef>
              <a:buClr>
                <a:schemeClr val="accent2"/>
              </a:buClr>
              <a:buSzPct val="70000"/>
              <a:buFont typeface="Arial" pitchFamily="34" charset="0"/>
              <a:buChar char="•"/>
              <a:defRPr/>
            </a:pPr>
            <a:r>
              <a:rPr lang="en-US" sz="2200" dirty="0">
                <a:latin typeface="Cambria" pitchFamily="18" charset="0"/>
                <a:ea typeface="Cambria" pitchFamily="18" charset="0"/>
              </a:rPr>
              <a:t>Database contains </a:t>
            </a:r>
            <a:r>
              <a:rPr lang="en-US" sz="2200" b="1" dirty="0">
                <a:latin typeface="Cambria" pitchFamily="18" charset="0"/>
                <a:ea typeface="Cambria" pitchFamily="18" charset="0"/>
              </a:rPr>
              <a:t>IMSI</a:t>
            </a:r>
            <a:r>
              <a:rPr lang="en-US" sz="2200" dirty="0">
                <a:latin typeface="Cambria" pitchFamily="18" charset="0"/>
                <a:ea typeface="Cambria" pitchFamily="18" charset="0"/>
              </a:rPr>
              <a:t>,</a:t>
            </a:r>
            <a:r>
              <a:rPr lang="en-US" sz="2200" b="1" dirty="0">
                <a:latin typeface="Cambria" pitchFamily="18" charset="0"/>
                <a:ea typeface="Cambria" pitchFamily="18" charset="0"/>
              </a:rPr>
              <a:t>TMSI</a:t>
            </a:r>
            <a:r>
              <a:rPr lang="en-US" sz="2200" dirty="0">
                <a:latin typeface="Cambria" pitchFamily="18" charset="0"/>
                <a:ea typeface="Cambria" pitchFamily="18" charset="0"/>
              </a:rPr>
              <a:t> (Temporary Mobile Subscriber Identity), </a:t>
            </a:r>
            <a:r>
              <a:rPr lang="en-US" sz="2200" b="1" dirty="0">
                <a:latin typeface="Cambria" pitchFamily="18" charset="0"/>
                <a:ea typeface="Cambria" pitchFamily="18" charset="0"/>
              </a:rPr>
              <a:t>MSISDN</a:t>
            </a:r>
            <a:r>
              <a:rPr lang="en-US" sz="2200" dirty="0">
                <a:latin typeface="Cambria" pitchFamily="18" charset="0"/>
                <a:ea typeface="Cambria" pitchFamily="18" charset="0"/>
              </a:rPr>
              <a:t>, </a:t>
            </a:r>
            <a:r>
              <a:rPr lang="en-US" sz="2200" b="1" dirty="0">
                <a:latin typeface="Cambria" pitchFamily="18" charset="0"/>
                <a:ea typeface="Cambria" pitchFamily="18" charset="0"/>
              </a:rPr>
              <a:t>MSRN</a:t>
            </a:r>
            <a:r>
              <a:rPr lang="en-US" sz="2200" dirty="0">
                <a:latin typeface="Cambria" pitchFamily="18" charset="0"/>
                <a:ea typeface="Cambria" pitchFamily="18" charset="0"/>
              </a:rPr>
              <a:t> (Mobile Station Roaming Number), Location Area, authentication key</a:t>
            </a:r>
          </a:p>
        </p:txBody>
      </p:sp>
    </p:spTree>
    <p:extLst>
      <p:ext uri="{BB962C8B-B14F-4D97-AF65-F5344CB8AC3E}">
        <p14:creationId xmlns:p14="http://schemas.microsoft.com/office/powerpoint/2010/main" val="11605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20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2000"/>
                                        <p:tgtEl>
                                          <p:spTgt spid="1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2000"/>
                                        <p:tgtEl>
                                          <p:spTgt spid="1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2000"/>
                                        <p:tgtEl>
                                          <p:spTgt spid="1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2000"/>
                                        <p:tgtEl>
                                          <p:spTgt spid="1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2000"/>
                                        <p:tgtEl>
                                          <p:spTgt spid="1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Effect transition="in" filter="fade">
                                      <p:cBhvr>
                                        <p:cTn id="30" dur="20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124200" y="57126"/>
            <a:ext cx="5562600" cy="523220"/>
          </a:xfrm>
          <a:prstGeom prst="rect">
            <a:avLst/>
          </a:prstGeom>
        </p:spPr>
        <p:txBody>
          <a:bodyPr wrap="square">
            <a:spAutoFit/>
          </a:bodyPr>
          <a:lstStyle/>
          <a:p>
            <a:pPr marL="342900" indent="-342900" algn="ctr">
              <a:spcBef>
                <a:spcPct val="0"/>
              </a:spcBef>
              <a:defRPr/>
            </a:pPr>
            <a:r>
              <a:rPr lang="en-US" sz="2400" b="1" dirty="0" smtClean="0">
                <a:solidFill>
                  <a:srgbClr val="C00000"/>
                </a:solidFill>
                <a:latin typeface="Cambria" pitchFamily="18" charset="0"/>
                <a:ea typeface="Cambria" pitchFamily="18" charset="0"/>
              </a:rPr>
              <a:t>OPERATION SUBSYSTEM</a:t>
            </a:r>
            <a:r>
              <a:rPr lang="en-US" sz="2800" b="1" dirty="0" smtClean="0">
                <a:solidFill>
                  <a:srgbClr val="C00000"/>
                </a:solidFill>
                <a:latin typeface="Cambria" pitchFamily="18" charset="0"/>
                <a:ea typeface="Cambria" pitchFamily="18" charset="0"/>
              </a:rPr>
              <a:t> </a:t>
            </a:r>
            <a:endParaRPr lang="en-US" sz="2800" b="1" dirty="0">
              <a:solidFill>
                <a:srgbClr val="C00000"/>
              </a:solidFill>
              <a:latin typeface="Cambria" pitchFamily="18" charset="0"/>
              <a:ea typeface="Cambria" pitchFamily="18" charset="0"/>
            </a:endParaRPr>
          </a:p>
        </p:txBody>
      </p:sp>
      <p:sp>
        <p:nvSpPr>
          <p:cNvPr id="12" name="Rectangle 11"/>
          <p:cNvSpPr/>
          <p:nvPr/>
        </p:nvSpPr>
        <p:spPr>
          <a:xfrm>
            <a:off x="457200" y="713723"/>
            <a:ext cx="7467600" cy="1615827"/>
          </a:xfrm>
          <a:prstGeom prst="rect">
            <a:avLst/>
          </a:prstGeom>
        </p:spPr>
        <p:txBody>
          <a:bodyPr wrap="square">
            <a:spAutoFit/>
          </a:bodyPr>
          <a:lstStyle/>
          <a:p>
            <a:pPr marL="379413" indent="-379413" defTabSz="1014413">
              <a:lnSpc>
                <a:spcPct val="90000"/>
              </a:lnSpc>
              <a:spcBef>
                <a:spcPct val="20000"/>
              </a:spcBef>
              <a:buClr>
                <a:schemeClr val="accent3"/>
              </a:buClr>
              <a:buSzPct val="95000"/>
            </a:pPr>
            <a:r>
              <a:rPr lang="en-US" sz="2200" b="1" dirty="0">
                <a:latin typeface="Cambria" pitchFamily="18" charset="0"/>
                <a:ea typeface="Cambria" pitchFamily="18" charset="0"/>
              </a:rPr>
              <a:t>Operation and maintenance centre(OMC)</a:t>
            </a:r>
          </a:p>
          <a:p>
            <a:pPr marL="836613" lvl="1" indent="-379413" defTabSz="1014413">
              <a:spcBef>
                <a:spcPct val="20000"/>
              </a:spcBef>
              <a:buClr>
                <a:schemeClr val="accent3"/>
              </a:buClr>
              <a:buSzPct val="95000"/>
              <a:buFont typeface="Wingdings 2"/>
              <a:buChar char=""/>
            </a:pPr>
            <a:r>
              <a:rPr lang="en-US" sz="2200" dirty="0" smtClean="0">
                <a:latin typeface="Cambria" pitchFamily="18" charset="0"/>
                <a:ea typeface="Cambria" pitchFamily="18" charset="0"/>
              </a:rPr>
              <a:t>Traffic monitoring</a:t>
            </a:r>
          </a:p>
          <a:p>
            <a:pPr marL="836613" lvl="1" indent="-379413" defTabSz="1014413">
              <a:spcBef>
                <a:spcPct val="20000"/>
              </a:spcBef>
              <a:buClr>
                <a:schemeClr val="accent3"/>
              </a:buClr>
              <a:buSzPct val="95000"/>
              <a:buFont typeface="Wingdings 2"/>
              <a:buChar char=""/>
            </a:pPr>
            <a:r>
              <a:rPr lang="en-US" sz="2200" dirty="0" smtClean="0">
                <a:latin typeface="Cambria" pitchFamily="18" charset="0"/>
                <a:ea typeface="Cambria" pitchFamily="18" charset="0"/>
              </a:rPr>
              <a:t>Security management</a:t>
            </a:r>
          </a:p>
          <a:p>
            <a:pPr marL="836613" lvl="1" indent="-379413" defTabSz="1014413">
              <a:spcBef>
                <a:spcPct val="20000"/>
              </a:spcBef>
              <a:buClr>
                <a:schemeClr val="accent3"/>
              </a:buClr>
              <a:buSzPct val="95000"/>
              <a:buFont typeface="Wingdings 2"/>
              <a:buChar char=""/>
            </a:pPr>
            <a:r>
              <a:rPr lang="en-US" sz="2200" dirty="0" smtClean="0">
                <a:latin typeface="Cambria" pitchFamily="18" charset="0"/>
                <a:ea typeface="Cambria" pitchFamily="18" charset="0"/>
              </a:rPr>
              <a:t>Accounting/billing</a:t>
            </a:r>
            <a:endParaRPr lang="en-US" sz="2200" dirty="0">
              <a:latin typeface="Cambria" pitchFamily="18" charset="0"/>
              <a:ea typeface="Cambria" pitchFamily="18" charset="0"/>
            </a:endParaRPr>
          </a:p>
        </p:txBody>
      </p:sp>
      <p:sp>
        <p:nvSpPr>
          <p:cNvPr id="13" name="Rectangle 12"/>
          <p:cNvSpPr/>
          <p:nvPr/>
        </p:nvSpPr>
        <p:spPr>
          <a:xfrm>
            <a:off x="457200" y="2656820"/>
            <a:ext cx="7467600" cy="1615827"/>
          </a:xfrm>
          <a:prstGeom prst="rect">
            <a:avLst/>
          </a:prstGeom>
        </p:spPr>
        <p:txBody>
          <a:bodyPr wrap="square">
            <a:spAutoFit/>
          </a:bodyPr>
          <a:lstStyle/>
          <a:p>
            <a:pPr marL="379413" indent="-379413" defTabSz="1014413">
              <a:lnSpc>
                <a:spcPct val="90000"/>
              </a:lnSpc>
              <a:spcBef>
                <a:spcPct val="20000"/>
              </a:spcBef>
              <a:buClr>
                <a:schemeClr val="accent3"/>
              </a:buClr>
              <a:buSzPct val="95000"/>
              <a:defRPr/>
            </a:pPr>
            <a:r>
              <a:rPr lang="en-US" sz="2200" b="1" dirty="0">
                <a:latin typeface="Cambria" pitchFamily="18" charset="0"/>
                <a:ea typeface="Cambria" pitchFamily="18" charset="0"/>
              </a:rPr>
              <a:t>Authentication Center (AUC)</a:t>
            </a:r>
            <a:r>
              <a:rPr lang="en-US" sz="2200" dirty="0">
                <a:latin typeface="Cambria" pitchFamily="18" charset="0"/>
                <a:ea typeface="Cambria" pitchFamily="18" charset="0"/>
              </a:rPr>
              <a:t> </a:t>
            </a:r>
          </a:p>
          <a:p>
            <a:pPr marL="836613" lvl="1" indent="-379413" defTabSz="1014413">
              <a:spcBef>
                <a:spcPct val="20000"/>
              </a:spcBef>
              <a:buClr>
                <a:schemeClr val="accent3"/>
              </a:buClr>
              <a:buSzPct val="95000"/>
              <a:buFont typeface="Wingdings 2"/>
              <a:buChar char=""/>
              <a:defRPr/>
            </a:pPr>
            <a:r>
              <a:rPr lang="en-US" sz="2200" dirty="0">
                <a:latin typeface="Cambria" pitchFamily="18" charset="0"/>
                <a:ea typeface="Cambria" pitchFamily="18" charset="0"/>
              </a:rPr>
              <a:t>Protects against </a:t>
            </a:r>
            <a:r>
              <a:rPr lang="en-US" sz="2200" b="1" dirty="0">
                <a:latin typeface="Cambria" pitchFamily="18" charset="0"/>
                <a:ea typeface="Cambria" pitchFamily="18" charset="0"/>
              </a:rPr>
              <a:t>intruders</a:t>
            </a:r>
            <a:r>
              <a:rPr lang="en-US" sz="2200" dirty="0">
                <a:latin typeface="Cambria" pitchFamily="18" charset="0"/>
                <a:ea typeface="Cambria" pitchFamily="18" charset="0"/>
              </a:rPr>
              <a:t> in air interface</a:t>
            </a:r>
          </a:p>
          <a:p>
            <a:pPr marL="836613" lvl="1" indent="-379413" defTabSz="1014413">
              <a:spcBef>
                <a:spcPct val="20000"/>
              </a:spcBef>
              <a:buClr>
                <a:schemeClr val="accent3"/>
              </a:buClr>
              <a:buSzPct val="95000"/>
              <a:buFont typeface="Wingdings 2"/>
              <a:buChar char=""/>
              <a:defRPr/>
            </a:pPr>
            <a:r>
              <a:rPr lang="en-US" sz="2200" dirty="0">
                <a:latin typeface="Cambria" pitchFamily="18" charset="0"/>
                <a:ea typeface="Cambria" pitchFamily="18" charset="0"/>
              </a:rPr>
              <a:t>Maintains authentication keys .</a:t>
            </a:r>
          </a:p>
          <a:p>
            <a:pPr marL="836613" lvl="1" indent="-379413" defTabSz="1014413">
              <a:spcBef>
                <a:spcPct val="20000"/>
              </a:spcBef>
              <a:buClr>
                <a:schemeClr val="accent3"/>
              </a:buClr>
              <a:buSzPct val="95000"/>
              <a:buFont typeface="Wingdings 2"/>
              <a:buChar char=""/>
              <a:defRPr/>
            </a:pPr>
            <a:r>
              <a:rPr lang="en-US" sz="2200" dirty="0">
                <a:latin typeface="Cambria" pitchFamily="18" charset="0"/>
                <a:ea typeface="Cambria" pitchFamily="18" charset="0"/>
              </a:rPr>
              <a:t>Generally associated with HLR</a:t>
            </a:r>
          </a:p>
        </p:txBody>
      </p:sp>
      <p:sp>
        <p:nvSpPr>
          <p:cNvPr id="14" name="Rectangle 13"/>
          <p:cNvSpPr/>
          <p:nvPr/>
        </p:nvSpPr>
        <p:spPr>
          <a:xfrm>
            <a:off x="76200" y="4293376"/>
            <a:ext cx="8001000" cy="1920526"/>
          </a:xfrm>
          <a:prstGeom prst="rect">
            <a:avLst/>
          </a:prstGeom>
        </p:spPr>
        <p:txBody>
          <a:bodyPr wrap="square">
            <a:spAutoFit/>
          </a:bodyPr>
          <a:lstStyle/>
          <a:p>
            <a:pPr lvl="2" indent="-395288" defTabSz="1014413">
              <a:lnSpc>
                <a:spcPct val="90000"/>
              </a:lnSpc>
              <a:spcBef>
                <a:spcPct val="20000"/>
              </a:spcBef>
              <a:buClr>
                <a:schemeClr val="accent2"/>
              </a:buClr>
              <a:buSzPct val="70000"/>
              <a:buFont typeface="Arial" pitchFamily="34" charset="0"/>
              <a:buChar char="•"/>
              <a:defRPr/>
            </a:pPr>
            <a:endParaRPr lang="en-US" sz="2200" dirty="0">
              <a:latin typeface="Cambria" pitchFamily="18" charset="0"/>
              <a:ea typeface="Cambria" pitchFamily="18" charset="0"/>
            </a:endParaRPr>
          </a:p>
          <a:p>
            <a:pPr marL="379413" indent="-379413" defTabSz="1014413">
              <a:lnSpc>
                <a:spcPct val="90000"/>
              </a:lnSpc>
              <a:spcBef>
                <a:spcPct val="20000"/>
              </a:spcBef>
              <a:buClr>
                <a:schemeClr val="accent3"/>
              </a:buClr>
              <a:buSzPct val="95000"/>
              <a:defRPr/>
            </a:pPr>
            <a:r>
              <a:rPr lang="en-US" sz="2200" b="1" dirty="0">
                <a:latin typeface="Cambria" pitchFamily="18" charset="0"/>
                <a:ea typeface="Cambria" pitchFamily="18" charset="0"/>
              </a:rPr>
              <a:t>       Equipment Identity Register (EIR)</a:t>
            </a:r>
          </a:p>
          <a:p>
            <a:pPr marL="836613" lvl="1" indent="-379413" defTabSz="1014413">
              <a:spcBef>
                <a:spcPct val="20000"/>
              </a:spcBef>
              <a:buClr>
                <a:schemeClr val="accent3"/>
              </a:buClr>
              <a:buSzPct val="95000"/>
              <a:buFont typeface="Wingdings 2"/>
              <a:buChar char=""/>
              <a:defRPr/>
            </a:pPr>
            <a:r>
              <a:rPr lang="en-US" sz="2200" dirty="0" smtClean="0">
                <a:latin typeface="Cambria" pitchFamily="18" charset="0"/>
                <a:ea typeface="Cambria" pitchFamily="18" charset="0"/>
              </a:rPr>
              <a:t>Database </a:t>
            </a:r>
            <a:r>
              <a:rPr lang="en-US" sz="2200" dirty="0">
                <a:latin typeface="Cambria" pitchFamily="18" charset="0"/>
                <a:ea typeface="Cambria" pitchFamily="18" charset="0"/>
              </a:rPr>
              <a:t>that is used to track handsets using the </a:t>
            </a:r>
            <a:r>
              <a:rPr lang="en-US" sz="2200" b="1" dirty="0">
                <a:latin typeface="Cambria" pitchFamily="18" charset="0"/>
                <a:ea typeface="Cambria" pitchFamily="18" charset="0"/>
              </a:rPr>
              <a:t>IMEI </a:t>
            </a:r>
            <a:r>
              <a:rPr lang="en-US" sz="2200" dirty="0">
                <a:latin typeface="Cambria" pitchFamily="18" charset="0"/>
                <a:ea typeface="Cambria" pitchFamily="18" charset="0"/>
              </a:rPr>
              <a:t>(International Mobile Equipment Identity)</a:t>
            </a:r>
          </a:p>
          <a:p>
            <a:pPr marL="836613" lvl="1" indent="-379413" defTabSz="1014413">
              <a:spcBef>
                <a:spcPct val="20000"/>
              </a:spcBef>
              <a:buClr>
                <a:schemeClr val="accent3"/>
              </a:buClr>
              <a:buSzPct val="95000"/>
              <a:buFont typeface="Wingdings 2"/>
              <a:buChar char=""/>
              <a:defRPr/>
            </a:pPr>
            <a:r>
              <a:rPr lang="en-US" sz="2200" dirty="0">
                <a:latin typeface="Cambria" pitchFamily="18" charset="0"/>
                <a:ea typeface="Cambria" pitchFamily="18" charset="0"/>
              </a:rPr>
              <a:t>EIR blacklist the stolen </a:t>
            </a:r>
            <a:r>
              <a:rPr lang="en-US" sz="2200" dirty="0" smtClean="0">
                <a:latin typeface="Cambria" pitchFamily="18" charset="0"/>
                <a:ea typeface="Cambria" pitchFamily="18" charset="0"/>
              </a:rPr>
              <a:t>mobile</a:t>
            </a:r>
            <a:endParaRPr lang="en-US" sz="2200" dirty="0">
              <a:latin typeface="Cambria" pitchFamily="18" charset="0"/>
              <a:ea typeface="Cambria" pitchFamily="18" charset="0"/>
            </a:endParaRPr>
          </a:p>
        </p:txBody>
      </p:sp>
      <p:grpSp>
        <p:nvGrpSpPr>
          <p:cNvPr id="6" name="Group 5"/>
          <p:cNvGrpSpPr/>
          <p:nvPr/>
        </p:nvGrpSpPr>
        <p:grpSpPr>
          <a:xfrm>
            <a:off x="7210745" y="1004367"/>
            <a:ext cx="4605020" cy="5156200"/>
            <a:chOff x="1997075" y="1320800"/>
            <a:chExt cx="4605020" cy="5156200"/>
          </a:xfrm>
        </p:grpSpPr>
        <p:grpSp>
          <p:nvGrpSpPr>
            <p:cNvPr id="7" name="object 4"/>
            <p:cNvGrpSpPr/>
            <p:nvPr/>
          </p:nvGrpSpPr>
          <p:grpSpPr>
            <a:xfrm>
              <a:off x="3031331" y="1320800"/>
              <a:ext cx="3200400" cy="3048000"/>
              <a:chOff x="3031331" y="1320800"/>
              <a:chExt cx="3200400" cy="3048000"/>
            </a:xfrm>
          </p:grpSpPr>
          <p:sp>
            <p:nvSpPr>
              <p:cNvPr id="79" name="object 5"/>
              <p:cNvSpPr/>
              <p:nvPr/>
            </p:nvSpPr>
            <p:spPr>
              <a:xfrm>
                <a:off x="4450556" y="2406650"/>
                <a:ext cx="1685925" cy="1352550"/>
              </a:xfrm>
              <a:custGeom>
                <a:avLst/>
                <a:gdLst/>
                <a:ahLst/>
                <a:cxnLst/>
                <a:rect l="l" t="t" r="r" b="b"/>
                <a:pathLst>
                  <a:path w="1685925" h="1352550">
                    <a:moveTo>
                      <a:pt x="1266825" y="0"/>
                    </a:moveTo>
                    <a:lnTo>
                      <a:pt x="428625" y="0"/>
                    </a:lnTo>
                    <a:lnTo>
                      <a:pt x="0" y="676275"/>
                    </a:lnTo>
                    <a:lnTo>
                      <a:pt x="428625" y="1352550"/>
                    </a:lnTo>
                    <a:lnTo>
                      <a:pt x="1266825" y="1352550"/>
                    </a:lnTo>
                    <a:lnTo>
                      <a:pt x="1685925" y="676275"/>
                    </a:lnTo>
                    <a:lnTo>
                      <a:pt x="1266825"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80" name="object 6"/>
              <p:cNvSpPr/>
              <p:nvPr/>
            </p:nvSpPr>
            <p:spPr>
              <a:xfrm>
                <a:off x="4450556" y="2406650"/>
                <a:ext cx="1685925" cy="1352550"/>
              </a:xfrm>
              <a:custGeom>
                <a:avLst/>
                <a:gdLst/>
                <a:ahLst/>
                <a:cxnLst/>
                <a:rect l="l" t="t" r="r" b="b"/>
                <a:pathLst>
                  <a:path w="1685925" h="1352550">
                    <a:moveTo>
                      <a:pt x="428625" y="0"/>
                    </a:moveTo>
                    <a:lnTo>
                      <a:pt x="0" y="676275"/>
                    </a:lnTo>
                    <a:lnTo>
                      <a:pt x="428625" y="1352550"/>
                    </a:lnTo>
                    <a:lnTo>
                      <a:pt x="1266825" y="1352550"/>
                    </a:lnTo>
                    <a:lnTo>
                      <a:pt x="1685925" y="676275"/>
                    </a:lnTo>
                    <a:lnTo>
                      <a:pt x="1266825" y="0"/>
                    </a:lnTo>
                    <a:lnTo>
                      <a:pt x="428625"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1" name="object 7"/>
              <p:cNvSpPr/>
              <p:nvPr/>
            </p:nvSpPr>
            <p:spPr>
              <a:xfrm>
                <a:off x="3193256" y="1720850"/>
                <a:ext cx="1676400" cy="1362075"/>
              </a:xfrm>
              <a:custGeom>
                <a:avLst/>
                <a:gdLst/>
                <a:ahLst/>
                <a:cxnLst/>
                <a:rect l="l" t="t" r="r" b="b"/>
                <a:pathLst>
                  <a:path w="1676400" h="1362075">
                    <a:moveTo>
                      <a:pt x="1257300" y="0"/>
                    </a:moveTo>
                    <a:lnTo>
                      <a:pt x="419100" y="0"/>
                    </a:lnTo>
                    <a:lnTo>
                      <a:pt x="0" y="685800"/>
                    </a:lnTo>
                    <a:lnTo>
                      <a:pt x="419100" y="1362075"/>
                    </a:lnTo>
                    <a:lnTo>
                      <a:pt x="1257300" y="1362075"/>
                    </a:lnTo>
                    <a:lnTo>
                      <a:pt x="1676400" y="685800"/>
                    </a:lnTo>
                    <a:lnTo>
                      <a:pt x="1257300" y="0"/>
                    </a:lnTo>
                    <a:close/>
                  </a:path>
                </a:pathLst>
              </a:custGeom>
              <a:solidFill>
                <a:srgbClr val="00FFBC"/>
              </a:solidFill>
            </p:spPr>
            <p:txBody>
              <a:bodyPr wrap="square" lIns="0" tIns="0" rIns="0" bIns="0" rtlCol="0"/>
              <a:lstStyle/>
              <a:p>
                <a:endParaRPr sz="1200" b="1">
                  <a:latin typeface="Cambria" pitchFamily="18" charset="0"/>
                  <a:ea typeface="Cambria" pitchFamily="18" charset="0"/>
                </a:endParaRPr>
              </a:p>
            </p:txBody>
          </p:sp>
          <p:sp>
            <p:nvSpPr>
              <p:cNvPr id="82" name="object 8"/>
              <p:cNvSpPr/>
              <p:nvPr/>
            </p:nvSpPr>
            <p:spPr>
              <a:xfrm>
                <a:off x="3193256" y="1720850"/>
                <a:ext cx="1676400" cy="1362075"/>
              </a:xfrm>
              <a:custGeom>
                <a:avLst/>
                <a:gdLst/>
                <a:ahLst/>
                <a:cxnLst/>
                <a:rect l="l" t="t" r="r" b="b"/>
                <a:pathLst>
                  <a:path w="1676400" h="1362075">
                    <a:moveTo>
                      <a:pt x="419100" y="0"/>
                    </a:moveTo>
                    <a:lnTo>
                      <a:pt x="0" y="685800"/>
                    </a:lnTo>
                    <a:lnTo>
                      <a:pt x="419100" y="1362075"/>
                    </a:lnTo>
                    <a:lnTo>
                      <a:pt x="1257300" y="1362075"/>
                    </a:lnTo>
                    <a:lnTo>
                      <a:pt x="1676400" y="685800"/>
                    </a:lnTo>
                    <a:lnTo>
                      <a:pt x="1257300" y="0"/>
                    </a:lnTo>
                    <a:lnTo>
                      <a:pt x="419100" y="0"/>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83" name="object 9"/>
              <p:cNvSpPr/>
              <p:nvPr/>
            </p:nvSpPr>
            <p:spPr>
              <a:xfrm>
                <a:off x="3031331" y="1320800"/>
                <a:ext cx="3200400" cy="3048000"/>
              </a:xfrm>
              <a:custGeom>
                <a:avLst/>
                <a:gdLst/>
                <a:ahLst/>
                <a:cxnLst/>
                <a:rect l="l" t="t" r="r" b="b"/>
                <a:pathLst>
                  <a:path w="3200400" h="3048000">
                    <a:moveTo>
                      <a:pt x="3200400" y="1524000"/>
                    </a:moveTo>
                    <a:lnTo>
                      <a:pt x="3199640" y="1476721"/>
                    </a:lnTo>
                    <a:lnTo>
                      <a:pt x="3197377" y="1429789"/>
                    </a:lnTo>
                    <a:lnTo>
                      <a:pt x="3193631" y="1383225"/>
                    </a:lnTo>
                    <a:lnTo>
                      <a:pt x="3188426" y="1337052"/>
                    </a:lnTo>
                    <a:lnTo>
                      <a:pt x="3181782" y="1291290"/>
                    </a:lnTo>
                    <a:lnTo>
                      <a:pt x="3173721" y="1245961"/>
                    </a:lnTo>
                    <a:lnTo>
                      <a:pt x="3164266" y="1201087"/>
                    </a:lnTo>
                    <a:lnTo>
                      <a:pt x="3153438" y="1156688"/>
                    </a:lnTo>
                    <a:lnTo>
                      <a:pt x="3141259" y="1112788"/>
                    </a:lnTo>
                    <a:lnTo>
                      <a:pt x="3127751" y="1069406"/>
                    </a:lnTo>
                    <a:lnTo>
                      <a:pt x="3112937" y="1026564"/>
                    </a:lnTo>
                    <a:lnTo>
                      <a:pt x="3096836" y="984285"/>
                    </a:lnTo>
                    <a:lnTo>
                      <a:pt x="3079473" y="942589"/>
                    </a:lnTo>
                    <a:lnTo>
                      <a:pt x="3060868" y="901498"/>
                    </a:lnTo>
                    <a:lnTo>
                      <a:pt x="3041044" y="861034"/>
                    </a:lnTo>
                    <a:lnTo>
                      <a:pt x="3020022" y="821217"/>
                    </a:lnTo>
                    <a:lnTo>
                      <a:pt x="2997824" y="782070"/>
                    </a:lnTo>
                    <a:lnTo>
                      <a:pt x="2974472" y="743614"/>
                    </a:lnTo>
                    <a:lnTo>
                      <a:pt x="2949988" y="705871"/>
                    </a:lnTo>
                    <a:lnTo>
                      <a:pt x="2924394" y="668861"/>
                    </a:lnTo>
                    <a:lnTo>
                      <a:pt x="2897712" y="632607"/>
                    </a:lnTo>
                    <a:lnTo>
                      <a:pt x="2869963" y="597130"/>
                    </a:lnTo>
                    <a:lnTo>
                      <a:pt x="2841170" y="562452"/>
                    </a:lnTo>
                    <a:lnTo>
                      <a:pt x="2811354" y="528593"/>
                    </a:lnTo>
                    <a:lnTo>
                      <a:pt x="2780537" y="495576"/>
                    </a:lnTo>
                    <a:lnTo>
                      <a:pt x="2748742" y="463421"/>
                    </a:lnTo>
                    <a:lnTo>
                      <a:pt x="2715989" y="432151"/>
                    </a:lnTo>
                    <a:lnTo>
                      <a:pt x="2682302" y="401788"/>
                    </a:lnTo>
                    <a:lnTo>
                      <a:pt x="2647701" y="372351"/>
                    </a:lnTo>
                    <a:lnTo>
                      <a:pt x="2612209" y="343864"/>
                    </a:lnTo>
                    <a:lnTo>
                      <a:pt x="2575847" y="316346"/>
                    </a:lnTo>
                    <a:lnTo>
                      <a:pt x="2538638" y="289821"/>
                    </a:lnTo>
                    <a:lnTo>
                      <a:pt x="2500603" y="264310"/>
                    </a:lnTo>
                    <a:lnTo>
                      <a:pt x="2461764" y="239833"/>
                    </a:lnTo>
                    <a:lnTo>
                      <a:pt x="2422143" y="216412"/>
                    </a:lnTo>
                    <a:lnTo>
                      <a:pt x="2381762" y="194070"/>
                    </a:lnTo>
                    <a:lnTo>
                      <a:pt x="2340643" y="172827"/>
                    </a:lnTo>
                    <a:lnTo>
                      <a:pt x="2298808" y="152705"/>
                    </a:lnTo>
                    <a:lnTo>
                      <a:pt x="2256278" y="133725"/>
                    </a:lnTo>
                    <a:lnTo>
                      <a:pt x="2213076" y="115909"/>
                    </a:lnTo>
                    <a:lnTo>
                      <a:pt x="2169223" y="99279"/>
                    </a:lnTo>
                    <a:lnTo>
                      <a:pt x="2124741" y="83855"/>
                    </a:lnTo>
                    <a:lnTo>
                      <a:pt x="2079652" y="69660"/>
                    </a:lnTo>
                    <a:lnTo>
                      <a:pt x="2033979" y="56715"/>
                    </a:lnTo>
                    <a:lnTo>
                      <a:pt x="1987742" y="45041"/>
                    </a:lnTo>
                    <a:lnTo>
                      <a:pt x="1940964" y="34660"/>
                    </a:lnTo>
                    <a:lnTo>
                      <a:pt x="1893666" y="25593"/>
                    </a:lnTo>
                    <a:lnTo>
                      <a:pt x="1845871" y="17862"/>
                    </a:lnTo>
                    <a:lnTo>
                      <a:pt x="1797601" y="11489"/>
                    </a:lnTo>
                    <a:lnTo>
                      <a:pt x="1748876" y="6495"/>
                    </a:lnTo>
                    <a:lnTo>
                      <a:pt x="1699720" y="2901"/>
                    </a:lnTo>
                    <a:lnTo>
                      <a:pt x="1650154" y="728"/>
                    </a:lnTo>
                    <a:lnTo>
                      <a:pt x="1600200" y="0"/>
                    </a:lnTo>
                    <a:lnTo>
                      <a:pt x="1550245" y="728"/>
                    </a:lnTo>
                    <a:lnTo>
                      <a:pt x="1500679" y="2901"/>
                    </a:lnTo>
                    <a:lnTo>
                      <a:pt x="1451523" y="6495"/>
                    </a:lnTo>
                    <a:lnTo>
                      <a:pt x="1402798" y="11489"/>
                    </a:lnTo>
                    <a:lnTo>
                      <a:pt x="1354528" y="17862"/>
                    </a:lnTo>
                    <a:lnTo>
                      <a:pt x="1306733" y="25593"/>
                    </a:lnTo>
                    <a:lnTo>
                      <a:pt x="1259435" y="34660"/>
                    </a:lnTo>
                    <a:lnTo>
                      <a:pt x="1212657" y="45041"/>
                    </a:lnTo>
                    <a:lnTo>
                      <a:pt x="1166420" y="56715"/>
                    </a:lnTo>
                    <a:lnTo>
                      <a:pt x="1120747" y="69660"/>
                    </a:lnTo>
                    <a:lnTo>
                      <a:pt x="1075658" y="83855"/>
                    </a:lnTo>
                    <a:lnTo>
                      <a:pt x="1031176" y="99279"/>
                    </a:lnTo>
                    <a:lnTo>
                      <a:pt x="987323" y="115909"/>
                    </a:lnTo>
                    <a:lnTo>
                      <a:pt x="944121" y="133725"/>
                    </a:lnTo>
                    <a:lnTo>
                      <a:pt x="901591" y="152705"/>
                    </a:lnTo>
                    <a:lnTo>
                      <a:pt x="859756" y="172827"/>
                    </a:lnTo>
                    <a:lnTo>
                      <a:pt x="818637" y="194070"/>
                    </a:lnTo>
                    <a:lnTo>
                      <a:pt x="778256" y="216412"/>
                    </a:lnTo>
                    <a:lnTo>
                      <a:pt x="738635" y="239833"/>
                    </a:lnTo>
                    <a:lnTo>
                      <a:pt x="699796" y="264310"/>
                    </a:lnTo>
                    <a:lnTo>
                      <a:pt x="661761" y="289821"/>
                    </a:lnTo>
                    <a:lnTo>
                      <a:pt x="624552" y="316346"/>
                    </a:lnTo>
                    <a:lnTo>
                      <a:pt x="588190" y="343864"/>
                    </a:lnTo>
                    <a:lnTo>
                      <a:pt x="552698" y="372351"/>
                    </a:lnTo>
                    <a:lnTo>
                      <a:pt x="518097" y="401788"/>
                    </a:lnTo>
                    <a:lnTo>
                      <a:pt x="484410" y="432151"/>
                    </a:lnTo>
                    <a:lnTo>
                      <a:pt x="451657" y="463421"/>
                    </a:lnTo>
                    <a:lnTo>
                      <a:pt x="419862" y="495576"/>
                    </a:lnTo>
                    <a:lnTo>
                      <a:pt x="389045" y="528593"/>
                    </a:lnTo>
                    <a:lnTo>
                      <a:pt x="359229" y="562452"/>
                    </a:lnTo>
                    <a:lnTo>
                      <a:pt x="330436" y="597130"/>
                    </a:lnTo>
                    <a:lnTo>
                      <a:pt x="302687" y="632607"/>
                    </a:lnTo>
                    <a:lnTo>
                      <a:pt x="276005" y="668861"/>
                    </a:lnTo>
                    <a:lnTo>
                      <a:pt x="250411" y="705871"/>
                    </a:lnTo>
                    <a:lnTo>
                      <a:pt x="225927" y="743614"/>
                    </a:lnTo>
                    <a:lnTo>
                      <a:pt x="202575" y="782070"/>
                    </a:lnTo>
                    <a:lnTo>
                      <a:pt x="180377" y="821217"/>
                    </a:lnTo>
                    <a:lnTo>
                      <a:pt x="159355" y="861034"/>
                    </a:lnTo>
                    <a:lnTo>
                      <a:pt x="139531" y="901498"/>
                    </a:lnTo>
                    <a:lnTo>
                      <a:pt x="120926" y="942589"/>
                    </a:lnTo>
                    <a:lnTo>
                      <a:pt x="103563" y="984285"/>
                    </a:lnTo>
                    <a:lnTo>
                      <a:pt x="87462" y="1026564"/>
                    </a:lnTo>
                    <a:lnTo>
                      <a:pt x="72648" y="1069406"/>
                    </a:lnTo>
                    <a:lnTo>
                      <a:pt x="59140" y="1112788"/>
                    </a:lnTo>
                    <a:lnTo>
                      <a:pt x="46961" y="1156688"/>
                    </a:lnTo>
                    <a:lnTo>
                      <a:pt x="36133" y="1201087"/>
                    </a:lnTo>
                    <a:lnTo>
                      <a:pt x="26678" y="1245961"/>
                    </a:lnTo>
                    <a:lnTo>
                      <a:pt x="18617" y="1291290"/>
                    </a:lnTo>
                    <a:lnTo>
                      <a:pt x="11973" y="1337052"/>
                    </a:lnTo>
                    <a:lnTo>
                      <a:pt x="6768" y="1383225"/>
                    </a:lnTo>
                    <a:lnTo>
                      <a:pt x="3022" y="1429789"/>
                    </a:lnTo>
                    <a:lnTo>
                      <a:pt x="759" y="1476721"/>
                    </a:lnTo>
                    <a:lnTo>
                      <a:pt x="0" y="1524000"/>
                    </a:lnTo>
                    <a:lnTo>
                      <a:pt x="759" y="1571278"/>
                    </a:lnTo>
                    <a:lnTo>
                      <a:pt x="3022" y="1618210"/>
                    </a:lnTo>
                    <a:lnTo>
                      <a:pt x="6768" y="1664774"/>
                    </a:lnTo>
                    <a:lnTo>
                      <a:pt x="11973" y="1710947"/>
                    </a:lnTo>
                    <a:lnTo>
                      <a:pt x="18617" y="1756709"/>
                    </a:lnTo>
                    <a:lnTo>
                      <a:pt x="26678" y="1802038"/>
                    </a:lnTo>
                    <a:lnTo>
                      <a:pt x="36133" y="1846912"/>
                    </a:lnTo>
                    <a:lnTo>
                      <a:pt x="46961" y="1891311"/>
                    </a:lnTo>
                    <a:lnTo>
                      <a:pt x="59140" y="1935211"/>
                    </a:lnTo>
                    <a:lnTo>
                      <a:pt x="72648" y="1978593"/>
                    </a:lnTo>
                    <a:lnTo>
                      <a:pt x="87462" y="2021435"/>
                    </a:lnTo>
                    <a:lnTo>
                      <a:pt x="103563" y="2063714"/>
                    </a:lnTo>
                    <a:lnTo>
                      <a:pt x="120926" y="2105410"/>
                    </a:lnTo>
                    <a:lnTo>
                      <a:pt x="139531" y="2146501"/>
                    </a:lnTo>
                    <a:lnTo>
                      <a:pt x="159355" y="2186965"/>
                    </a:lnTo>
                    <a:lnTo>
                      <a:pt x="180377" y="2226782"/>
                    </a:lnTo>
                    <a:lnTo>
                      <a:pt x="202575" y="2265929"/>
                    </a:lnTo>
                    <a:lnTo>
                      <a:pt x="225927" y="2304385"/>
                    </a:lnTo>
                    <a:lnTo>
                      <a:pt x="250411" y="2342128"/>
                    </a:lnTo>
                    <a:lnTo>
                      <a:pt x="276005" y="2379138"/>
                    </a:lnTo>
                    <a:lnTo>
                      <a:pt x="302687" y="2415392"/>
                    </a:lnTo>
                    <a:lnTo>
                      <a:pt x="330436" y="2450869"/>
                    </a:lnTo>
                    <a:lnTo>
                      <a:pt x="359229" y="2485547"/>
                    </a:lnTo>
                    <a:lnTo>
                      <a:pt x="389045" y="2519406"/>
                    </a:lnTo>
                    <a:lnTo>
                      <a:pt x="419862" y="2552423"/>
                    </a:lnTo>
                    <a:lnTo>
                      <a:pt x="451657" y="2584578"/>
                    </a:lnTo>
                    <a:lnTo>
                      <a:pt x="484410" y="2615848"/>
                    </a:lnTo>
                    <a:lnTo>
                      <a:pt x="518097" y="2646211"/>
                    </a:lnTo>
                    <a:lnTo>
                      <a:pt x="552698" y="2675648"/>
                    </a:lnTo>
                    <a:lnTo>
                      <a:pt x="588190" y="2704135"/>
                    </a:lnTo>
                    <a:lnTo>
                      <a:pt x="624552" y="2731653"/>
                    </a:lnTo>
                    <a:lnTo>
                      <a:pt x="661761" y="2758178"/>
                    </a:lnTo>
                    <a:lnTo>
                      <a:pt x="699796" y="2783689"/>
                    </a:lnTo>
                    <a:lnTo>
                      <a:pt x="738635" y="2808166"/>
                    </a:lnTo>
                    <a:lnTo>
                      <a:pt x="778256" y="2831587"/>
                    </a:lnTo>
                    <a:lnTo>
                      <a:pt x="818637" y="2853929"/>
                    </a:lnTo>
                    <a:lnTo>
                      <a:pt x="859756" y="2875172"/>
                    </a:lnTo>
                    <a:lnTo>
                      <a:pt x="901591" y="2895294"/>
                    </a:lnTo>
                    <a:lnTo>
                      <a:pt x="944121" y="2914274"/>
                    </a:lnTo>
                    <a:lnTo>
                      <a:pt x="987323" y="2932090"/>
                    </a:lnTo>
                    <a:lnTo>
                      <a:pt x="1031176" y="2948720"/>
                    </a:lnTo>
                    <a:lnTo>
                      <a:pt x="1075658" y="2964144"/>
                    </a:lnTo>
                    <a:lnTo>
                      <a:pt x="1120747" y="2978339"/>
                    </a:lnTo>
                    <a:lnTo>
                      <a:pt x="1166420" y="2991284"/>
                    </a:lnTo>
                    <a:lnTo>
                      <a:pt x="1212657" y="3002958"/>
                    </a:lnTo>
                    <a:lnTo>
                      <a:pt x="1259435" y="3013339"/>
                    </a:lnTo>
                    <a:lnTo>
                      <a:pt x="1306733" y="3022406"/>
                    </a:lnTo>
                    <a:lnTo>
                      <a:pt x="1354528" y="3030137"/>
                    </a:lnTo>
                    <a:lnTo>
                      <a:pt x="1402798" y="3036510"/>
                    </a:lnTo>
                    <a:lnTo>
                      <a:pt x="1451523" y="3041504"/>
                    </a:lnTo>
                    <a:lnTo>
                      <a:pt x="1500679" y="3045098"/>
                    </a:lnTo>
                    <a:lnTo>
                      <a:pt x="1550245" y="3047271"/>
                    </a:lnTo>
                    <a:lnTo>
                      <a:pt x="1600200" y="3048000"/>
                    </a:lnTo>
                    <a:lnTo>
                      <a:pt x="1650154" y="3047271"/>
                    </a:lnTo>
                    <a:lnTo>
                      <a:pt x="1699720" y="3045098"/>
                    </a:lnTo>
                    <a:lnTo>
                      <a:pt x="1748876" y="3041504"/>
                    </a:lnTo>
                    <a:lnTo>
                      <a:pt x="1797601" y="3036510"/>
                    </a:lnTo>
                    <a:lnTo>
                      <a:pt x="1845871" y="3030137"/>
                    </a:lnTo>
                    <a:lnTo>
                      <a:pt x="1893666" y="3022406"/>
                    </a:lnTo>
                    <a:lnTo>
                      <a:pt x="1940964" y="3013339"/>
                    </a:lnTo>
                    <a:lnTo>
                      <a:pt x="1987742" y="3002958"/>
                    </a:lnTo>
                    <a:lnTo>
                      <a:pt x="2033979" y="2991284"/>
                    </a:lnTo>
                    <a:lnTo>
                      <a:pt x="2079652" y="2978339"/>
                    </a:lnTo>
                    <a:lnTo>
                      <a:pt x="2124741" y="2964144"/>
                    </a:lnTo>
                    <a:lnTo>
                      <a:pt x="2169223" y="2948720"/>
                    </a:lnTo>
                    <a:lnTo>
                      <a:pt x="2213076" y="2932090"/>
                    </a:lnTo>
                    <a:lnTo>
                      <a:pt x="2256278" y="2914274"/>
                    </a:lnTo>
                    <a:lnTo>
                      <a:pt x="2298808" y="2895294"/>
                    </a:lnTo>
                    <a:lnTo>
                      <a:pt x="2340643" y="2875172"/>
                    </a:lnTo>
                    <a:lnTo>
                      <a:pt x="2381762" y="2853929"/>
                    </a:lnTo>
                    <a:lnTo>
                      <a:pt x="2422143" y="2831587"/>
                    </a:lnTo>
                    <a:lnTo>
                      <a:pt x="2461764" y="2808166"/>
                    </a:lnTo>
                    <a:lnTo>
                      <a:pt x="2500603" y="2783689"/>
                    </a:lnTo>
                    <a:lnTo>
                      <a:pt x="2538638" y="2758178"/>
                    </a:lnTo>
                    <a:lnTo>
                      <a:pt x="2575847" y="2731653"/>
                    </a:lnTo>
                    <a:lnTo>
                      <a:pt x="2612209" y="2704135"/>
                    </a:lnTo>
                    <a:lnTo>
                      <a:pt x="2647701" y="2675648"/>
                    </a:lnTo>
                    <a:lnTo>
                      <a:pt x="2682302" y="2646211"/>
                    </a:lnTo>
                    <a:lnTo>
                      <a:pt x="2715989" y="2615848"/>
                    </a:lnTo>
                    <a:lnTo>
                      <a:pt x="2748742" y="2584578"/>
                    </a:lnTo>
                    <a:lnTo>
                      <a:pt x="2780537" y="2552423"/>
                    </a:lnTo>
                    <a:lnTo>
                      <a:pt x="2811354" y="2519406"/>
                    </a:lnTo>
                    <a:lnTo>
                      <a:pt x="2841170" y="2485547"/>
                    </a:lnTo>
                    <a:lnTo>
                      <a:pt x="2869963" y="2450869"/>
                    </a:lnTo>
                    <a:lnTo>
                      <a:pt x="2897712" y="2415392"/>
                    </a:lnTo>
                    <a:lnTo>
                      <a:pt x="2924394" y="2379138"/>
                    </a:lnTo>
                    <a:lnTo>
                      <a:pt x="2949988" y="2342128"/>
                    </a:lnTo>
                    <a:lnTo>
                      <a:pt x="2974472" y="2304385"/>
                    </a:lnTo>
                    <a:lnTo>
                      <a:pt x="2997824" y="2265929"/>
                    </a:lnTo>
                    <a:lnTo>
                      <a:pt x="3020022" y="2226782"/>
                    </a:lnTo>
                    <a:lnTo>
                      <a:pt x="3041044" y="2186965"/>
                    </a:lnTo>
                    <a:lnTo>
                      <a:pt x="3060868" y="2146501"/>
                    </a:lnTo>
                    <a:lnTo>
                      <a:pt x="3079473" y="2105410"/>
                    </a:lnTo>
                    <a:lnTo>
                      <a:pt x="3096836" y="2063714"/>
                    </a:lnTo>
                    <a:lnTo>
                      <a:pt x="3112937" y="2021435"/>
                    </a:lnTo>
                    <a:lnTo>
                      <a:pt x="3127751" y="1978593"/>
                    </a:lnTo>
                    <a:lnTo>
                      <a:pt x="3141259" y="1935211"/>
                    </a:lnTo>
                    <a:lnTo>
                      <a:pt x="3153438" y="1891311"/>
                    </a:lnTo>
                    <a:lnTo>
                      <a:pt x="3164266" y="1846912"/>
                    </a:lnTo>
                    <a:lnTo>
                      <a:pt x="3173721" y="1802038"/>
                    </a:lnTo>
                    <a:lnTo>
                      <a:pt x="3181782" y="1756709"/>
                    </a:lnTo>
                    <a:lnTo>
                      <a:pt x="3188426" y="1710947"/>
                    </a:lnTo>
                    <a:lnTo>
                      <a:pt x="3193631" y="1664774"/>
                    </a:lnTo>
                    <a:lnTo>
                      <a:pt x="3197377" y="1618210"/>
                    </a:lnTo>
                    <a:lnTo>
                      <a:pt x="3199640" y="1571278"/>
                    </a:lnTo>
                    <a:lnTo>
                      <a:pt x="3200400" y="1524000"/>
                    </a:lnTo>
                    <a:close/>
                  </a:path>
                </a:pathLst>
              </a:custGeom>
              <a:ln w="19050">
                <a:solidFill>
                  <a:srgbClr val="000000"/>
                </a:solidFill>
                <a:prstDash val="sysDot"/>
              </a:ln>
            </p:spPr>
            <p:txBody>
              <a:bodyPr wrap="square" lIns="0" tIns="0" rIns="0" bIns="0" rtlCol="0"/>
              <a:lstStyle/>
              <a:p>
                <a:endParaRPr sz="1200" b="1">
                  <a:latin typeface="Cambria" pitchFamily="18" charset="0"/>
                  <a:ea typeface="Cambria" pitchFamily="18" charset="0"/>
                </a:endParaRPr>
              </a:p>
            </p:txBody>
          </p:sp>
        </p:grpSp>
        <p:sp>
          <p:nvSpPr>
            <p:cNvPr id="8" name="object 10"/>
            <p:cNvSpPr txBox="1"/>
            <p:nvPr/>
          </p:nvSpPr>
          <p:spPr>
            <a:xfrm>
              <a:off x="1997075" y="51212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NSS</a:t>
              </a:r>
              <a:endParaRPr sz="1200" b="1">
                <a:latin typeface="Cambria" pitchFamily="18" charset="0"/>
                <a:ea typeface="Cambria" pitchFamily="18" charset="0"/>
                <a:cs typeface="Arial"/>
              </a:endParaRPr>
            </a:p>
          </p:txBody>
        </p:sp>
        <p:grpSp>
          <p:nvGrpSpPr>
            <p:cNvPr id="9" name="object 11"/>
            <p:cNvGrpSpPr/>
            <p:nvPr/>
          </p:nvGrpSpPr>
          <p:grpSpPr>
            <a:xfrm>
              <a:off x="3593306" y="1958975"/>
              <a:ext cx="876300" cy="822324"/>
              <a:chOff x="3593306" y="1958975"/>
              <a:chExt cx="876300" cy="822324"/>
            </a:xfrm>
          </p:grpSpPr>
          <p:sp>
            <p:nvSpPr>
              <p:cNvPr id="73" name="object 12"/>
              <p:cNvSpPr/>
              <p:nvPr/>
            </p:nvSpPr>
            <p:spPr>
              <a:xfrm>
                <a:off x="3593306" y="19589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4" name="object 13"/>
              <p:cNvSpPr/>
              <p:nvPr/>
            </p:nvSpPr>
            <p:spPr>
              <a:xfrm>
                <a:off x="3593306" y="19589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5" name="object 14"/>
              <p:cNvSpPr/>
              <p:nvPr/>
            </p:nvSpPr>
            <p:spPr>
              <a:xfrm>
                <a:off x="4155281" y="1958975"/>
                <a:ext cx="314325" cy="323850"/>
              </a:xfrm>
              <a:custGeom>
                <a:avLst/>
                <a:gdLst/>
                <a:ahLst/>
                <a:cxnLst/>
                <a:rect l="l" t="t" r="r" b="b"/>
                <a:pathLst>
                  <a:path w="314325" h="323850">
                    <a:moveTo>
                      <a:pt x="161925" y="0"/>
                    </a:move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lnTo>
                      <a:pt x="306704" y="112166"/>
                    </a:lnTo>
                    <a:lnTo>
                      <a:pt x="285368" y="67894"/>
                    </a:lnTo>
                    <a:lnTo>
                      <a:pt x="252602" y="32308"/>
                    </a:lnTo>
                    <a:lnTo>
                      <a:pt x="210692"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76" name="object 15"/>
              <p:cNvSpPr/>
              <p:nvPr/>
            </p:nvSpPr>
            <p:spPr>
              <a:xfrm>
                <a:off x="4155281" y="1958975"/>
                <a:ext cx="314325" cy="323850"/>
              </a:xfrm>
              <a:custGeom>
                <a:avLst/>
                <a:gdLst/>
                <a:ahLst/>
                <a:cxnLst/>
                <a:rect l="l" t="t" r="r" b="b"/>
                <a:pathLst>
                  <a:path w="314325" h="323850">
                    <a:moveTo>
                      <a:pt x="314325" y="161925"/>
                    </a:moveTo>
                    <a:lnTo>
                      <a:pt x="306704" y="112166"/>
                    </a:lnTo>
                    <a:lnTo>
                      <a:pt x="285368" y="67894"/>
                    </a:lnTo>
                    <a:lnTo>
                      <a:pt x="252602" y="32308"/>
                    </a:lnTo>
                    <a:lnTo>
                      <a:pt x="210692" y="8610"/>
                    </a:lnTo>
                    <a:lnTo>
                      <a:pt x="161925" y="0"/>
                    </a:lnTo>
                    <a:lnTo>
                      <a:pt x="116857" y="6041"/>
                    </a:lnTo>
                    <a:lnTo>
                      <a:pt x="77611" y="22930"/>
                    </a:lnTo>
                    <a:lnTo>
                      <a:pt x="45243" y="48815"/>
                    </a:lnTo>
                    <a:lnTo>
                      <a:pt x="20813" y="81844"/>
                    </a:lnTo>
                    <a:lnTo>
                      <a:pt x="5379" y="120164"/>
                    </a:lnTo>
                    <a:lnTo>
                      <a:pt x="0" y="161925"/>
                    </a:lnTo>
                    <a:lnTo>
                      <a:pt x="5379" y="203685"/>
                    </a:lnTo>
                    <a:lnTo>
                      <a:pt x="20813" y="242005"/>
                    </a:lnTo>
                    <a:lnTo>
                      <a:pt x="45243" y="275034"/>
                    </a:lnTo>
                    <a:lnTo>
                      <a:pt x="77611" y="300919"/>
                    </a:lnTo>
                    <a:lnTo>
                      <a:pt x="116857" y="317808"/>
                    </a:lnTo>
                    <a:lnTo>
                      <a:pt x="161925" y="323850"/>
                    </a:lnTo>
                    <a:lnTo>
                      <a:pt x="210692" y="315239"/>
                    </a:lnTo>
                    <a:lnTo>
                      <a:pt x="252602" y="291541"/>
                    </a:lnTo>
                    <a:lnTo>
                      <a:pt x="285368" y="255955"/>
                    </a:lnTo>
                    <a:lnTo>
                      <a:pt x="306704" y="211683"/>
                    </a:lnTo>
                    <a:lnTo>
                      <a:pt x="314325"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7" name="object 16"/>
              <p:cNvSpPr/>
              <p:nvPr/>
            </p:nvSpPr>
            <p:spPr>
              <a:xfrm>
                <a:off x="3831431" y="2349500"/>
                <a:ext cx="161925" cy="352425"/>
              </a:xfrm>
              <a:custGeom>
                <a:avLst/>
                <a:gdLst/>
                <a:ahLst/>
                <a:cxnLst/>
                <a:rect l="l" t="t" r="r" b="b"/>
                <a:pathLst>
                  <a:path w="161925" h="352425">
                    <a:moveTo>
                      <a:pt x="123825" y="352425"/>
                    </a:moveTo>
                    <a:lnTo>
                      <a:pt x="0" y="142875"/>
                    </a:lnTo>
                    <a:lnTo>
                      <a:pt x="161925" y="209550"/>
                    </a:lnTo>
                    <a:lnTo>
                      <a:pt x="38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8" name="object 17"/>
              <p:cNvSpPr/>
              <p:nvPr/>
            </p:nvSpPr>
            <p:spPr>
              <a:xfrm>
                <a:off x="3829050" y="2285999"/>
                <a:ext cx="171450" cy="495300"/>
              </a:xfrm>
              <a:custGeom>
                <a:avLst/>
                <a:gdLst/>
                <a:ahLst/>
                <a:cxnLst/>
                <a:rect l="l" t="t" r="r" b="b"/>
                <a:pathLst>
                  <a:path w="171450" h="495300">
                    <a:moveTo>
                      <a:pt x="104775" y="66675"/>
                    </a:moveTo>
                    <a:lnTo>
                      <a:pt x="0" y="0"/>
                    </a:lnTo>
                    <a:lnTo>
                      <a:pt x="19050" y="123825"/>
                    </a:lnTo>
                    <a:lnTo>
                      <a:pt x="104775" y="66675"/>
                    </a:lnTo>
                    <a:close/>
                  </a:path>
                  <a:path w="171450" h="495300">
                    <a:moveTo>
                      <a:pt x="171450" y="495300"/>
                    </a:moveTo>
                    <a:lnTo>
                      <a:pt x="152400" y="371475"/>
                    </a:lnTo>
                    <a:lnTo>
                      <a:pt x="66675" y="428625"/>
                    </a:lnTo>
                    <a:lnTo>
                      <a:pt x="171450" y="49530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10" name="object 18"/>
            <p:cNvSpPr txBox="1"/>
            <p:nvPr/>
          </p:nvSpPr>
          <p:spPr>
            <a:xfrm>
              <a:off x="3831431" y="276860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73660">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15" name="object 19"/>
            <p:cNvSpPr txBox="1"/>
            <p:nvPr/>
          </p:nvSpPr>
          <p:spPr>
            <a:xfrm>
              <a:off x="3031331" y="4044950"/>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16" name="object 20"/>
            <p:cNvSpPr/>
            <p:nvPr/>
          </p:nvSpPr>
          <p:spPr>
            <a:xfrm>
              <a:off x="5031581" y="5407025"/>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17" name="object 21"/>
            <p:cNvSpPr txBox="1"/>
            <p:nvPr/>
          </p:nvSpPr>
          <p:spPr>
            <a:xfrm>
              <a:off x="5031582" y="5407025"/>
              <a:ext cx="400051" cy="226344"/>
            </a:xfrm>
            <a:prstGeom prst="rect">
              <a:avLst/>
            </a:prstGeom>
            <a:ln w="9525">
              <a:solidFill>
                <a:srgbClr val="000000"/>
              </a:solidFill>
            </a:ln>
          </p:spPr>
          <p:txBody>
            <a:bodyPr vert="horz" wrap="square" lIns="0" tIns="41275" rIns="0" bIns="0" rtlCol="0">
              <a:spAutoFit/>
            </a:bodyPr>
            <a:lstStyle/>
            <a:p>
              <a:pPr>
                <a:spcBef>
                  <a:spcPts val="325"/>
                </a:spcBef>
              </a:pPr>
              <a:r>
                <a:rPr sz="1200" b="1" spc="-20" dirty="0">
                  <a:latin typeface="Cambria" pitchFamily="18" charset="0"/>
                  <a:ea typeface="Cambria" pitchFamily="18" charset="0"/>
                  <a:cs typeface="Arial"/>
                </a:rPr>
                <a:t>GMSC</a:t>
              </a:r>
              <a:endParaRPr sz="1200" b="1">
                <a:latin typeface="Cambria" pitchFamily="18" charset="0"/>
                <a:ea typeface="Cambria" pitchFamily="18" charset="0"/>
                <a:cs typeface="Arial"/>
              </a:endParaRPr>
            </a:p>
          </p:txBody>
        </p:sp>
        <p:sp>
          <p:nvSpPr>
            <p:cNvPr id="18" name="object 22"/>
            <p:cNvSpPr txBox="1"/>
            <p:nvPr/>
          </p:nvSpPr>
          <p:spPr>
            <a:xfrm>
              <a:off x="5250656" y="5645150"/>
              <a:ext cx="419100" cy="226344"/>
            </a:xfrm>
            <a:prstGeom prst="rect">
              <a:avLst/>
            </a:prstGeom>
            <a:solidFill>
              <a:srgbClr val="D9D9F5"/>
            </a:solidFill>
            <a:ln w="9525">
              <a:solidFill>
                <a:srgbClr val="000000"/>
              </a:solidFill>
            </a:ln>
          </p:spPr>
          <p:txBody>
            <a:bodyPr vert="horz" wrap="square" lIns="0" tIns="41275" rIns="0" bIns="0" rtlCol="0">
              <a:spAutoFit/>
            </a:bodyPr>
            <a:lstStyle/>
            <a:p>
              <a:pPr marL="102235">
                <a:spcBef>
                  <a:spcPts val="325"/>
                </a:spcBef>
              </a:pPr>
              <a:r>
                <a:rPr sz="1200" b="1" spc="-45" dirty="0">
                  <a:latin typeface="Cambria" pitchFamily="18" charset="0"/>
                  <a:ea typeface="Cambria" pitchFamily="18" charset="0"/>
                  <a:cs typeface="Arial"/>
                </a:rPr>
                <a:t>IWF</a:t>
              </a:r>
              <a:endParaRPr sz="1200" b="1">
                <a:latin typeface="Cambria" pitchFamily="18" charset="0"/>
                <a:ea typeface="Cambria" pitchFamily="18" charset="0"/>
                <a:cs typeface="Arial"/>
              </a:endParaRPr>
            </a:p>
          </p:txBody>
        </p:sp>
        <p:sp>
          <p:nvSpPr>
            <p:cNvPr id="19" name="object 23"/>
            <p:cNvSpPr txBox="1"/>
            <p:nvPr/>
          </p:nvSpPr>
          <p:spPr>
            <a:xfrm>
              <a:off x="4155282"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35560">
                <a:spcBef>
                  <a:spcPts val="325"/>
                </a:spcBef>
              </a:pPr>
              <a:r>
                <a:rPr sz="1200" b="1" spc="-45" dirty="0">
                  <a:latin typeface="Cambria" pitchFamily="18" charset="0"/>
                  <a:ea typeface="Cambria" pitchFamily="18" charset="0"/>
                  <a:cs typeface="Arial"/>
                </a:rPr>
                <a:t>OMC</a:t>
              </a:r>
              <a:endParaRPr sz="1200" b="1">
                <a:latin typeface="Cambria" pitchFamily="18" charset="0"/>
                <a:ea typeface="Cambria" pitchFamily="18" charset="0"/>
                <a:cs typeface="Arial"/>
              </a:endParaRPr>
            </a:p>
          </p:txBody>
        </p:sp>
        <p:grpSp>
          <p:nvGrpSpPr>
            <p:cNvPr id="20" name="object 24"/>
            <p:cNvGrpSpPr/>
            <p:nvPr/>
          </p:nvGrpSpPr>
          <p:grpSpPr>
            <a:xfrm>
              <a:off x="4069556" y="2285999"/>
              <a:ext cx="161925" cy="495300"/>
              <a:chOff x="4069556" y="2285999"/>
              <a:chExt cx="161925" cy="495300"/>
            </a:xfrm>
          </p:grpSpPr>
          <p:sp>
            <p:nvSpPr>
              <p:cNvPr id="71" name="object 25"/>
              <p:cNvSpPr/>
              <p:nvPr/>
            </p:nvSpPr>
            <p:spPr>
              <a:xfrm>
                <a:off x="4069556" y="2349500"/>
                <a:ext cx="161925" cy="352425"/>
              </a:xfrm>
              <a:custGeom>
                <a:avLst/>
                <a:gdLst/>
                <a:ahLst/>
                <a:cxnLst/>
                <a:rect l="l" t="t" r="r" b="b"/>
                <a:pathLst>
                  <a:path w="161925" h="352425">
                    <a:moveTo>
                      <a:pt x="38100" y="352425"/>
                    </a:moveTo>
                    <a:lnTo>
                      <a:pt x="161925" y="142875"/>
                    </a:lnTo>
                    <a:lnTo>
                      <a:pt x="0" y="209550"/>
                    </a:lnTo>
                    <a:lnTo>
                      <a:pt x="1238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2" name="object 26"/>
              <p:cNvSpPr/>
              <p:nvPr/>
            </p:nvSpPr>
            <p:spPr>
              <a:xfrm>
                <a:off x="4076700" y="2285999"/>
                <a:ext cx="152400" cy="495300"/>
              </a:xfrm>
              <a:custGeom>
                <a:avLst/>
                <a:gdLst/>
                <a:ahLst/>
                <a:cxnLst/>
                <a:rect l="l" t="t" r="r" b="b"/>
                <a:pathLst>
                  <a:path w="152400" h="495300">
                    <a:moveTo>
                      <a:pt x="95250" y="428625"/>
                    </a:moveTo>
                    <a:lnTo>
                      <a:pt x="9525" y="371475"/>
                    </a:lnTo>
                    <a:lnTo>
                      <a:pt x="0" y="495300"/>
                    </a:lnTo>
                    <a:lnTo>
                      <a:pt x="95250" y="428625"/>
                    </a:lnTo>
                    <a:close/>
                  </a:path>
                  <a:path w="152400" h="49530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grpSp>
        <p:sp>
          <p:nvSpPr>
            <p:cNvPr id="21" name="object 27"/>
            <p:cNvSpPr txBox="1"/>
            <p:nvPr/>
          </p:nvSpPr>
          <p:spPr>
            <a:xfrm>
              <a:off x="5117306" y="340677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64135">
                <a:spcBef>
                  <a:spcPts val="325"/>
                </a:spcBef>
              </a:pPr>
              <a:r>
                <a:rPr sz="1200" b="1" spc="15" dirty="0">
                  <a:latin typeface="Cambria" pitchFamily="18" charset="0"/>
                  <a:ea typeface="Cambria" pitchFamily="18" charset="0"/>
                  <a:cs typeface="Arial"/>
                </a:rPr>
                <a:t>BTS</a:t>
              </a:r>
              <a:endParaRPr sz="1200" b="1">
                <a:latin typeface="Cambria" pitchFamily="18" charset="0"/>
                <a:ea typeface="Cambria" pitchFamily="18" charset="0"/>
                <a:cs typeface="Arial"/>
              </a:endParaRPr>
            </a:p>
          </p:txBody>
        </p:sp>
        <p:sp>
          <p:nvSpPr>
            <p:cNvPr id="22" name="object 28"/>
            <p:cNvSpPr/>
            <p:nvPr/>
          </p:nvSpPr>
          <p:spPr>
            <a:xfrm>
              <a:off x="4317206" y="4044950"/>
              <a:ext cx="400050" cy="238125"/>
            </a:xfrm>
            <a:custGeom>
              <a:avLst/>
              <a:gdLst/>
              <a:ahLst/>
              <a:cxnLst/>
              <a:rect l="l" t="t" r="r" b="b"/>
              <a:pathLst>
                <a:path w="400050" h="238125">
                  <a:moveTo>
                    <a:pt x="400050" y="0"/>
                  </a:moveTo>
                  <a:lnTo>
                    <a:pt x="0" y="0"/>
                  </a:lnTo>
                  <a:lnTo>
                    <a:pt x="0" y="238125"/>
                  </a:lnTo>
                  <a:lnTo>
                    <a:pt x="400050" y="238125"/>
                  </a:lnTo>
                  <a:lnTo>
                    <a:pt x="4000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23" name="object 29"/>
            <p:cNvSpPr txBox="1"/>
            <p:nvPr/>
          </p:nvSpPr>
          <p:spPr>
            <a:xfrm>
              <a:off x="4317206" y="4044950"/>
              <a:ext cx="400051" cy="226344"/>
            </a:xfrm>
            <a:prstGeom prst="rect">
              <a:avLst/>
            </a:prstGeom>
            <a:ln w="9525">
              <a:solidFill>
                <a:srgbClr val="000000"/>
              </a:solidFill>
            </a:ln>
          </p:spPr>
          <p:txBody>
            <a:bodyPr vert="horz" wrap="square" lIns="0" tIns="41275" rIns="0" bIns="0" rtlCol="0">
              <a:spAutoFit/>
            </a:bodyPr>
            <a:lstStyle/>
            <a:p>
              <a:pPr marL="54610">
                <a:spcBef>
                  <a:spcPts val="325"/>
                </a:spcBef>
              </a:pPr>
              <a:r>
                <a:rPr sz="1200" b="1" spc="-25" dirty="0">
                  <a:latin typeface="Cambria" pitchFamily="18" charset="0"/>
                  <a:ea typeface="Cambria" pitchFamily="18" charset="0"/>
                  <a:cs typeface="Arial"/>
                </a:rPr>
                <a:t>BSC</a:t>
              </a:r>
              <a:endParaRPr sz="1200" b="1">
                <a:latin typeface="Cambria" pitchFamily="18" charset="0"/>
                <a:ea typeface="Cambria" pitchFamily="18" charset="0"/>
                <a:cs typeface="Arial"/>
              </a:endParaRPr>
            </a:p>
          </p:txBody>
        </p:sp>
        <p:sp>
          <p:nvSpPr>
            <p:cNvPr id="24" name="object 30"/>
            <p:cNvSpPr txBox="1"/>
            <p:nvPr/>
          </p:nvSpPr>
          <p:spPr>
            <a:xfrm>
              <a:off x="3517106"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45085">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sp>
          <p:nvSpPr>
            <p:cNvPr id="25" name="object 31"/>
            <p:cNvSpPr txBox="1"/>
            <p:nvPr/>
          </p:nvSpPr>
          <p:spPr>
            <a:xfrm>
              <a:off x="5031582" y="4683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35" dirty="0">
                  <a:latin typeface="Cambria" pitchFamily="18" charset="0"/>
                  <a:ea typeface="Cambria" pitchFamily="18" charset="0"/>
                  <a:cs typeface="Arial"/>
                </a:rPr>
                <a:t>MSC</a:t>
              </a:r>
              <a:endParaRPr sz="1200" b="1">
                <a:latin typeface="Cambria" pitchFamily="18" charset="0"/>
                <a:ea typeface="Cambria" pitchFamily="18" charset="0"/>
                <a:cs typeface="Arial"/>
              </a:endParaRPr>
            </a:p>
          </p:txBody>
        </p:sp>
        <p:grpSp>
          <p:nvGrpSpPr>
            <p:cNvPr id="26" name="object 32"/>
            <p:cNvGrpSpPr/>
            <p:nvPr/>
          </p:nvGrpSpPr>
          <p:grpSpPr>
            <a:xfrm>
              <a:off x="2869406" y="3006725"/>
              <a:ext cx="3686175" cy="1676400"/>
              <a:chOff x="2869406" y="3006725"/>
              <a:chExt cx="3686175" cy="1676400"/>
            </a:xfrm>
          </p:grpSpPr>
          <p:sp>
            <p:nvSpPr>
              <p:cNvPr id="65" name="object 33"/>
              <p:cNvSpPr/>
              <p:nvPr/>
            </p:nvSpPr>
            <p:spPr>
              <a:xfrm>
                <a:off x="4031456" y="3006725"/>
                <a:ext cx="1285875" cy="1162050"/>
              </a:xfrm>
              <a:custGeom>
                <a:avLst/>
                <a:gdLst/>
                <a:ahLst/>
                <a:cxnLst/>
                <a:rect l="l" t="t" r="r" b="b"/>
                <a:pathLst>
                  <a:path w="1285875" h="1162050">
                    <a:moveTo>
                      <a:pt x="0" y="0"/>
                    </a:moveTo>
                    <a:lnTo>
                      <a:pt x="485775" y="1038225"/>
                    </a:lnTo>
                  </a:path>
                  <a:path w="1285875" h="1162050">
                    <a:moveTo>
                      <a:pt x="1285875" y="638175"/>
                    </a:moveTo>
                    <a:lnTo>
                      <a:pt x="685800" y="11620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6" name="object 34"/>
              <p:cNvSpPr/>
              <p:nvPr/>
            </p:nvSpPr>
            <p:spPr>
              <a:xfrm>
                <a:off x="3431381" y="4168775"/>
                <a:ext cx="1085850" cy="514350"/>
              </a:xfrm>
              <a:custGeom>
                <a:avLst/>
                <a:gdLst/>
                <a:ahLst/>
                <a:cxnLst/>
                <a:rect l="l" t="t" r="r" b="b"/>
                <a:pathLst>
                  <a:path w="1085850" h="514350">
                    <a:moveTo>
                      <a:pt x="1085850" y="114300"/>
                    </a:moveTo>
                    <a:lnTo>
                      <a:pt x="285750" y="514350"/>
                    </a:lnTo>
                  </a:path>
                  <a:path w="1085850" h="514350">
                    <a:moveTo>
                      <a:pt x="0" y="0"/>
                    </a:moveTo>
                    <a:lnTo>
                      <a:pt x="285750" y="5143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7" name="object 35"/>
              <p:cNvSpPr/>
              <p:nvPr/>
            </p:nvSpPr>
            <p:spPr>
              <a:xfrm>
                <a:off x="3031331" y="3073400"/>
                <a:ext cx="2400300" cy="971550"/>
              </a:xfrm>
              <a:custGeom>
                <a:avLst/>
                <a:gdLst/>
                <a:ahLst/>
                <a:cxnLst/>
                <a:rect l="l" t="t" r="r" b="b"/>
                <a:pathLst>
                  <a:path w="2400300" h="971550">
                    <a:moveTo>
                      <a:pt x="200025" y="971550"/>
                    </a:moveTo>
                    <a:lnTo>
                      <a:pt x="0" y="571500"/>
                    </a:lnTo>
                  </a:path>
                  <a:path w="2400300" h="971550">
                    <a:moveTo>
                      <a:pt x="2276475" y="266700"/>
                    </a:moveTo>
                    <a:lnTo>
                      <a:pt x="2400300" y="104775"/>
                    </a:lnTo>
                    <a:lnTo>
                      <a:pt x="2238375" y="161925"/>
                    </a:lnTo>
                    <a:lnTo>
                      <a:pt x="23622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68" name="object 36"/>
              <p:cNvSpPr/>
              <p:nvPr/>
            </p:nvSpPr>
            <p:spPr>
              <a:xfrm>
                <a:off x="5276850" y="3009899"/>
                <a:ext cx="152400" cy="400050"/>
              </a:xfrm>
              <a:custGeom>
                <a:avLst/>
                <a:gdLst/>
                <a:ahLst/>
                <a:cxnLst/>
                <a:rect l="l" t="t" r="r" b="b"/>
                <a:pathLst>
                  <a:path w="152400" h="400050">
                    <a:moveTo>
                      <a:pt x="95250" y="342900"/>
                    </a:moveTo>
                    <a:lnTo>
                      <a:pt x="9525" y="285750"/>
                    </a:lnTo>
                    <a:lnTo>
                      <a:pt x="0" y="400050"/>
                    </a:lnTo>
                    <a:lnTo>
                      <a:pt x="95250" y="342900"/>
                    </a:lnTo>
                    <a:close/>
                  </a:path>
                  <a:path w="152400" h="400050">
                    <a:moveTo>
                      <a:pt x="152400" y="0"/>
                    </a:moveTo>
                    <a:lnTo>
                      <a:pt x="57150" y="66675"/>
                    </a:lnTo>
                    <a:lnTo>
                      <a:pt x="142875" y="123825"/>
                    </a:lnTo>
                    <a:lnTo>
                      <a:pt x="152400" y="0"/>
                    </a:lnTo>
                    <a:close/>
                  </a:path>
                </a:pathLst>
              </a:custGeom>
              <a:solidFill>
                <a:srgbClr val="000000"/>
              </a:solidFill>
            </p:spPr>
            <p:txBody>
              <a:bodyPr wrap="square" lIns="0" tIns="0" rIns="0" bIns="0" rtlCol="0"/>
              <a:lstStyle/>
              <a:p>
                <a:endParaRPr sz="1200" b="1">
                  <a:latin typeface="Cambria" pitchFamily="18" charset="0"/>
                  <a:ea typeface="Cambria" pitchFamily="18" charset="0"/>
                </a:endParaRPr>
              </a:p>
            </p:txBody>
          </p:sp>
          <p:sp>
            <p:nvSpPr>
              <p:cNvPr id="69" name="object 37"/>
              <p:cNvSpPr/>
              <p:nvPr/>
            </p:nvSpPr>
            <p:spPr>
              <a:xfrm>
                <a:off x="5231606" y="4130675"/>
                <a:ext cx="657225" cy="552450"/>
              </a:xfrm>
              <a:custGeom>
                <a:avLst/>
                <a:gdLst/>
                <a:ahLst/>
                <a:cxnLst/>
                <a:rect l="l" t="t" r="r" b="b"/>
                <a:pathLst>
                  <a:path w="657225" h="552450">
                    <a:moveTo>
                      <a:pt x="0" y="552450"/>
                    </a:moveTo>
                    <a:lnTo>
                      <a:pt x="657225"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70" name="object 38"/>
              <p:cNvSpPr/>
              <p:nvPr/>
            </p:nvSpPr>
            <p:spPr>
              <a:xfrm>
                <a:off x="2869406" y="3883025"/>
                <a:ext cx="3686175" cy="0"/>
              </a:xfrm>
              <a:custGeom>
                <a:avLst/>
                <a:gdLst/>
                <a:ahLst/>
                <a:cxnLst/>
                <a:rect l="l" t="t" r="r" b="b"/>
                <a:pathLst>
                  <a:path w="3686175">
                    <a:moveTo>
                      <a:pt x="3686175" y="0"/>
                    </a:moveTo>
                    <a:lnTo>
                      <a:pt x="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27" name="object 39"/>
            <p:cNvSpPr txBox="1"/>
            <p:nvPr/>
          </p:nvSpPr>
          <p:spPr>
            <a:xfrm>
              <a:off x="2609850" y="3797300"/>
              <a:ext cx="304800" cy="382156"/>
            </a:xfrm>
            <a:prstGeom prst="rect">
              <a:avLst/>
            </a:prstGeom>
          </p:spPr>
          <p:txBody>
            <a:bodyPr vert="horz" wrap="square" lIns="0" tIns="12700" rIns="0" bIns="0" rtlCol="0">
              <a:spAutoFit/>
            </a:bodyPr>
            <a:lstStyle/>
            <a:p>
              <a:pPr marL="38100">
                <a:spcBef>
                  <a:spcPts val="100"/>
                </a:spcBef>
              </a:pPr>
              <a:r>
                <a:rPr sz="1200" b="1" spc="44" baseline="15873" dirty="0">
                  <a:latin typeface="Cambria" pitchFamily="18" charset="0"/>
                  <a:ea typeface="Cambria" pitchFamily="18" charset="0"/>
                  <a:cs typeface="Arial"/>
                </a:rPr>
                <a:t>A</a:t>
              </a:r>
              <a:r>
                <a:rPr sz="1200" b="1" spc="30" dirty="0">
                  <a:latin typeface="Cambria" pitchFamily="18" charset="0"/>
                  <a:ea typeface="Cambria" pitchFamily="18" charset="0"/>
                  <a:cs typeface="Arial"/>
                </a:rPr>
                <a:t>bis</a:t>
              </a:r>
              <a:endParaRPr sz="1200" b="1" dirty="0">
                <a:latin typeface="Cambria" pitchFamily="18" charset="0"/>
                <a:ea typeface="Cambria" pitchFamily="18" charset="0"/>
                <a:cs typeface="Arial"/>
              </a:endParaRPr>
            </a:p>
          </p:txBody>
        </p:sp>
        <p:sp>
          <p:nvSpPr>
            <p:cNvPr id="28" name="object 40"/>
            <p:cNvSpPr/>
            <p:nvPr/>
          </p:nvSpPr>
          <p:spPr>
            <a:xfrm>
              <a:off x="3593306" y="2520950"/>
              <a:ext cx="876300" cy="0"/>
            </a:xfrm>
            <a:custGeom>
              <a:avLst/>
              <a:gdLst/>
              <a:ahLst/>
              <a:cxnLst/>
              <a:rect l="l" t="t" r="r" b="b"/>
              <a:pathLst>
                <a:path w="876300">
                  <a:moveTo>
                    <a:pt x="0" y="0"/>
                  </a:moveTo>
                  <a:lnTo>
                    <a:pt x="876300" y="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sp>
          <p:nvSpPr>
            <p:cNvPr id="29" name="object 41"/>
            <p:cNvSpPr txBox="1"/>
            <p:nvPr/>
          </p:nvSpPr>
          <p:spPr>
            <a:xfrm>
              <a:off x="3324226" y="2397125"/>
              <a:ext cx="241300" cy="197490"/>
            </a:xfrm>
            <a:prstGeom prst="rect">
              <a:avLst/>
            </a:prstGeom>
          </p:spPr>
          <p:txBody>
            <a:bodyPr vert="horz" wrap="square" lIns="0" tIns="12700" rIns="0" bIns="0" rtlCol="0">
              <a:spAutoFit/>
            </a:bodyPr>
            <a:lstStyle/>
            <a:p>
              <a:pPr marL="38100">
                <a:spcBef>
                  <a:spcPts val="100"/>
                </a:spcBef>
              </a:pPr>
              <a:r>
                <a:rPr sz="1200" b="1" spc="-45" dirty="0">
                  <a:latin typeface="Cambria" pitchFamily="18" charset="0"/>
                  <a:ea typeface="Cambria" pitchFamily="18" charset="0"/>
                  <a:cs typeface="Arial"/>
                </a:rPr>
                <a:t>U</a:t>
              </a:r>
              <a:r>
                <a:rPr sz="1200" b="1" spc="-67" baseline="-22222" dirty="0">
                  <a:latin typeface="Cambria" pitchFamily="18" charset="0"/>
                  <a:ea typeface="Cambria" pitchFamily="18" charset="0"/>
                  <a:cs typeface="Arial"/>
                </a:rPr>
                <a:t>m</a:t>
              </a:r>
              <a:endParaRPr sz="1200" b="1" baseline="-22222">
                <a:latin typeface="Cambria" pitchFamily="18" charset="0"/>
                <a:ea typeface="Cambria" pitchFamily="18" charset="0"/>
                <a:cs typeface="Arial"/>
              </a:endParaRPr>
            </a:p>
          </p:txBody>
        </p:sp>
        <p:grpSp>
          <p:nvGrpSpPr>
            <p:cNvPr id="30" name="object 42"/>
            <p:cNvGrpSpPr/>
            <p:nvPr/>
          </p:nvGrpSpPr>
          <p:grpSpPr>
            <a:xfrm>
              <a:off x="2869405" y="6121400"/>
              <a:ext cx="454821" cy="355600"/>
              <a:chOff x="2869405" y="6121400"/>
              <a:chExt cx="454821" cy="355600"/>
            </a:xfrm>
          </p:grpSpPr>
          <p:sp>
            <p:nvSpPr>
              <p:cNvPr id="63" name="object 43"/>
              <p:cNvSpPr/>
              <p:nvPr/>
            </p:nvSpPr>
            <p:spPr>
              <a:xfrm>
                <a:off x="2869405" y="6124575"/>
                <a:ext cx="454821"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4" name="object 44"/>
              <p:cNvSpPr/>
              <p:nvPr/>
            </p:nvSpPr>
            <p:spPr>
              <a:xfrm>
                <a:off x="2869406" y="6121400"/>
                <a:ext cx="428625" cy="352425"/>
              </a:xfrm>
              <a:custGeom>
                <a:avLst/>
                <a:gdLst/>
                <a:ahLst/>
                <a:cxnLst/>
                <a:rect l="l" t="t" r="r" b="b"/>
                <a:pathLst>
                  <a:path w="428625" h="352425">
                    <a:moveTo>
                      <a:pt x="219075" y="0"/>
                    </a:moveTo>
                    <a:lnTo>
                      <a:pt x="148742" y="3200"/>
                    </a:lnTo>
                    <a:lnTo>
                      <a:pt x="88468" y="11887"/>
                    </a:lnTo>
                    <a:lnTo>
                      <a:pt x="41452" y="24688"/>
                    </a:lnTo>
                    <a:lnTo>
                      <a:pt x="0" y="57150"/>
                    </a:lnTo>
                    <a:lnTo>
                      <a:pt x="0" y="295275"/>
                    </a:lnTo>
                    <a:lnTo>
                      <a:pt x="41452" y="327736"/>
                    </a:lnTo>
                    <a:lnTo>
                      <a:pt x="88468" y="340537"/>
                    </a:lnTo>
                    <a:lnTo>
                      <a:pt x="148742" y="349224"/>
                    </a:lnTo>
                    <a:lnTo>
                      <a:pt x="219075" y="352425"/>
                    </a:lnTo>
                    <a:lnTo>
                      <a:pt x="284759" y="349224"/>
                    </a:lnTo>
                    <a:lnTo>
                      <a:pt x="342214" y="340537"/>
                    </a:lnTo>
                    <a:lnTo>
                      <a:pt x="387781" y="327736"/>
                    </a:lnTo>
                    <a:lnTo>
                      <a:pt x="417804" y="312191"/>
                    </a:lnTo>
                    <a:lnTo>
                      <a:pt x="428625" y="295275"/>
                    </a:lnTo>
                    <a:lnTo>
                      <a:pt x="428625" y="57150"/>
                    </a:lnTo>
                    <a:lnTo>
                      <a:pt x="387781" y="24688"/>
                    </a:lnTo>
                    <a:lnTo>
                      <a:pt x="342214" y="11887"/>
                    </a:lnTo>
                    <a:lnTo>
                      <a:pt x="284759" y="3200"/>
                    </a:lnTo>
                    <a:lnTo>
                      <a:pt x="219075" y="0"/>
                    </a:lnTo>
                    <a:close/>
                  </a:path>
                  <a:path w="428625" h="352425">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1" name="object 45"/>
            <p:cNvSpPr txBox="1"/>
            <p:nvPr/>
          </p:nvSpPr>
          <p:spPr>
            <a:xfrm>
              <a:off x="2959100" y="6226175"/>
              <a:ext cx="338931" cy="197490"/>
            </a:xfrm>
            <a:prstGeom prst="rect">
              <a:avLst/>
            </a:prstGeom>
          </p:spPr>
          <p:txBody>
            <a:bodyPr vert="horz" wrap="square" lIns="0" tIns="12700" rIns="0" bIns="0" rtlCol="0">
              <a:spAutoFit/>
            </a:bodyPr>
            <a:lstStyle/>
            <a:p>
              <a:pPr marL="12700">
                <a:spcBef>
                  <a:spcPts val="100"/>
                </a:spcBef>
              </a:pPr>
              <a:r>
                <a:rPr sz="1200" b="1" spc="-60" dirty="0">
                  <a:latin typeface="Cambria" pitchFamily="18" charset="0"/>
                  <a:ea typeface="Cambria" pitchFamily="18" charset="0"/>
                  <a:cs typeface="Arial"/>
                </a:rPr>
                <a:t>EIR</a:t>
              </a:r>
              <a:endParaRPr sz="1200" b="1" dirty="0">
                <a:latin typeface="Cambria" pitchFamily="18" charset="0"/>
                <a:ea typeface="Cambria" pitchFamily="18" charset="0"/>
                <a:cs typeface="Arial"/>
              </a:endParaRPr>
            </a:p>
          </p:txBody>
        </p:sp>
        <p:grpSp>
          <p:nvGrpSpPr>
            <p:cNvPr id="32" name="object 46"/>
            <p:cNvGrpSpPr/>
            <p:nvPr/>
          </p:nvGrpSpPr>
          <p:grpSpPr>
            <a:xfrm>
              <a:off x="3590925" y="5321300"/>
              <a:ext cx="431006" cy="355600"/>
              <a:chOff x="3590925" y="5321300"/>
              <a:chExt cx="431006" cy="355600"/>
            </a:xfrm>
          </p:grpSpPr>
          <p:sp>
            <p:nvSpPr>
              <p:cNvPr id="61" name="object 47"/>
              <p:cNvSpPr/>
              <p:nvPr/>
            </p:nvSpPr>
            <p:spPr>
              <a:xfrm>
                <a:off x="3590925" y="5324475"/>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2" name="object 48"/>
              <p:cNvSpPr/>
              <p:nvPr/>
            </p:nvSpPr>
            <p:spPr>
              <a:xfrm>
                <a:off x="3593306" y="5321300"/>
                <a:ext cx="428625" cy="352425"/>
              </a:xfrm>
              <a:custGeom>
                <a:avLst/>
                <a:gdLst/>
                <a:ahLst/>
                <a:cxnLst/>
                <a:rect l="l" t="t" r="r" b="b"/>
                <a:pathLst>
                  <a:path w="428625" h="352425">
                    <a:moveTo>
                      <a:pt x="209550" y="0"/>
                    </a:moveTo>
                    <a:lnTo>
                      <a:pt x="143865" y="3200"/>
                    </a:lnTo>
                    <a:lnTo>
                      <a:pt x="86410" y="11887"/>
                    </a:lnTo>
                    <a:lnTo>
                      <a:pt x="40843" y="24688"/>
                    </a:lnTo>
                    <a:lnTo>
                      <a:pt x="0" y="57150"/>
                    </a:lnTo>
                    <a:lnTo>
                      <a:pt x="0" y="295275"/>
                    </a:lnTo>
                    <a:lnTo>
                      <a:pt x="40843" y="327736"/>
                    </a:lnTo>
                    <a:lnTo>
                      <a:pt x="86410" y="340537"/>
                    </a:lnTo>
                    <a:lnTo>
                      <a:pt x="143865" y="349224"/>
                    </a:lnTo>
                    <a:lnTo>
                      <a:pt x="209550" y="352425"/>
                    </a:lnTo>
                    <a:lnTo>
                      <a:pt x="279882" y="349224"/>
                    </a:lnTo>
                    <a:lnTo>
                      <a:pt x="340156" y="340537"/>
                    </a:lnTo>
                    <a:lnTo>
                      <a:pt x="387172" y="327736"/>
                    </a:lnTo>
                    <a:lnTo>
                      <a:pt x="417728" y="312191"/>
                    </a:lnTo>
                    <a:lnTo>
                      <a:pt x="428625" y="295275"/>
                    </a:lnTo>
                    <a:lnTo>
                      <a:pt x="428625" y="57150"/>
                    </a:lnTo>
                    <a:lnTo>
                      <a:pt x="387172" y="24688"/>
                    </a:lnTo>
                    <a:lnTo>
                      <a:pt x="340156" y="11887"/>
                    </a:lnTo>
                    <a:lnTo>
                      <a:pt x="279882" y="3200"/>
                    </a:lnTo>
                    <a:lnTo>
                      <a:pt x="209550" y="0"/>
                    </a:lnTo>
                    <a:close/>
                  </a:path>
                  <a:path w="428625" h="352425">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3" name="object 49"/>
            <p:cNvSpPr txBox="1"/>
            <p:nvPr/>
          </p:nvSpPr>
          <p:spPr>
            <a:xfrm>
              <a:off x="3663950" y="5426075"/>
              <a:ext cx="405606"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HLR</a:t>
              </a:r>
              <a:endParaRPr sz="1200" b="1">
                <a:latin typeface="Cambria" pitchFamily="18" charset="0"/>
                <a:ea typeface="Cambria" pitchFamily="18" charset="0"/>
                <a:cs typeface="Arial"/>
              </a:endParaRPr>
            </a:p>
          </p:txBody>
        </p:sp>
        <p:grpSp>
          <p:nvGrpSpPr>
            <p:cNvPr id="34" name="object 50"/>
            <p:cNvGrpSpPr/>
            <p:nvPr/>
          </p:nvGrpSpPr>
          <p:grpSpPr>
            <a:xfrm>
              <a:off x="2952750" y="5083175"/>
              <a:ext cx="431006" cy="346075"/>
              <a:chOff x="2952750" y="5083175"/>
              <a:chExt cx="431006" cy="346075"/>
            </a:xfrm>
          </p:grpSpPr>
          <p:sp>
            <p:nvSpPr>
              <p:cNvPr id="59" name="object 51"/>
              <p:cNvSpPr/>
              <p:nvPr/>
            </p:nvSpPr>
            <p:spPr>
              <a:xfrm>
                <a:off x="2952750" y="5086350"/>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60" name="object 52"/>
              <p:cNvSpPr/>
              <p:nvPr/>
            </p:nvSpPr>
            <p:spPr>
              <a:xfrm>
                <a:off x="2955131" y="5083175"/>
                <a:ext cx="428625" cy="342900"/>
              </a:xfrm>
              <a:custGeom>
                <a:avLst/>
                <a:gdLst/>
                <a:ahLst/>
                <a:cxnLst/>
                <a:rect l="l" t="t" r="r" b="b"/>
                <a:pathLst>
                  <a:path w="428625" h="342900">
                    <a:moveTo>
                      <a:pt x="209550" y="0"/>
                    </a:moveTo>
                    <a:lnTo>
                      <a:pt x="143865" y="3200"/>
                    </a:lnTo>
                    <a:lnTo>
                      <a:pt x="86410" y="11887"/>
                    </a:lnTo>
                    <a:lnTo>
                      <a:pt x="40843" y="24688"/>
                    </a:lnTo>
                    <a:lnTo>
                      <a:pt x="0" y="57150"/>
                    </a:lnTo>
                    <a:lnTo>
                      <a:pt x="0" y="295275"/>
                    </a:lnTo>
                    <a:lnTo>
                      <a:pt x="40843" y="324383"/>
                    </a:lnTo>
                    <a:lnTo>
                      <a:pt x="86410" y="334365"/>
                    </a:lnTo>
                    <a:lnTo>
                      <a:pt x="143865" y="340690"/>
                    </a:lnTo>
                    <a:lnTo>
                      <a:pt x="209550" y="342900"/>
                    </a:lnTo>
                    <a:lnTo>
                      <a:pt x="279882" y="340690"/>
                    </a:lnTo>
                    <a:lnTo>
                      <a:pt x="340156" y="334365"/>
                    </a:lnTo>
                    <a:lnTo>
                      <a:pt x="387172" y="324383"/>
                    </a:lnTo>
                    <a:lnTo>
                      <a:pt x="417728" y="311200"/>
                    </a:lnTo>
                    <a:lnTo>
                      <a:pt x="428625" y="295275"/>
                    </a:lnTo>
                    <a:lnTo>
                      <a:pt x="428625" y="57150"/>
                    </a:lnTo>
                    <a:lnTo>
                      <a:pt x="387172" y="24688"/>
                    </a:lnTo>
                    <a:lnTo>
                      <a:pt x="340156" y="11887"/>
                    </a:lnTo>
                    <a:lnTo>
                      <a:pt x="279882" y="3200"/>
                    </a:lnTo>
                    <a:lnTo>
                      <a:pt x="209550" y="0"/>
                    </a:lnTo>
                    <a:close/>
                  </a:path>
                  <a:path w="428625" h="342900">
                    <a:moveTo>
                      <a:pt x="0" y="57150"/>
                    </a:moveTo>
                    <a:lnTo>
                      <a:pt x="40843" y="89611"/>
                    </a:lnTo>
                    <a:lnTo>
                      <a:pt x="86410" y="102412"/>
                    </a:lnTo>
                    <a:lnTo>
                      <a:pt x="143865" y="111099"/>
                    </a:lnTo>
                    <a:lnTo>
                      <a:pt x="209550" y="114300"/>
                    </a:lnTo>
                    <a:lnTo>
                      <a:pt x="279882" y="111099"/>
                    </a:lnTo>
                    <a:lnTo>
                      <a:pt x="340156" y="102412"/>
                    </a:lnTo>
                    <a:lnTo>
                      <a:pt x="387172" y="89611"/>
                    </a:lnTo>
                    <a:lnTo>
                      <a:pt x="417728"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5" name="object 53"/>
            <p:cNvSpPr txBox="1"/>
            <p:nvPr/>
          </p:nvSpPr>
          <p:spPr>
            <a:xfrm>
              <a:off x="3025775"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dirty="0">
                <a:latin typeface="Cambria" pitchFamily="18" charset="0"/>
                <a:ea typeface="Cambria" pitchFamily="18" charset="0"/>
                <a:cs typeface="Arial"/>
              </a:endParaRPr>
            </a:p>
          </p:txBody>
        </p:sp>
        <p:grpSp>
          <p:nvGrpSpPr>
            <p:cNvPr id="36" name="object 54"/>
            <p:cNvGrpSpPr/>
            <p:nvPr/>
          </p:nvGrpSpPr>
          <p:grpSpPr>
            <a:xfrm>
              <a:off x="4467225" y="5083175"/>
              <a:ext cx="431006" cy="346075"/>
              <a:chOff x="4467225" y="5083175"/>
              <a:chExt cx="431006" cy="346075"/>
            </a:xfrm>
          </p:grpSpPr>
          <p:sp>
            <p:nvSpPr>
              <p:cNvPr id="57" name="object 55"/>
              <p:cNvSpPr/>
              <p:nvPr/>
            </p:nvSpPr>
            <p:spPr>
              <a:xfrm>
                <a:off x="4467225" y="5086350"/>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8" name="object 56"/>
              <p:cNvSpPr/>
              <p:nvPr/>
            </p:nvSpPr>
            <p:spPr>
              <a:xfrm>
                <a:off x="4469606" y="5083175"/>
                <a:ext cx="428625" cy="342900"/>
              </a:xfrm>
              <a:custGeom>
                <a:avLst/>
                <a:gdLst/>
                <a:ahLst/>
                <a:cxnLst/>
                <a:rect l="l" t="t" r="r" b="b"/>
                <a:pathLst>
                  <a:path w="428625" h="342900">
                    <a:moveTo>
                      <a:pt x="219075" y="0"/>
                    </a:moveTo>
                    <a:lnTo>
                      <a:pt x="148742" y="3200"/>
                    </a:lnTo>
                    <a:lnTo>
                      <a:pt x="88468" y="11887"/>
                    </a:lnTo>
                    <a:lnTo>
                      <a:pt x="41452" y="24688"/>
                    </a:lnTo>
                    <a:lnTo>
                      <a:pt x="0" y="57150"/>
                    </a:lnTo>
                    <a:lnTo>
                      <a:pt x="0" y="295275"/>
                    </a:lnTo>
                    <a:lnTo>
                      <a:pt x="41452" y="324383"/>
                    </a:lnTo>
                    <a:lnTo>
                      <a:pt x="88468" y="334365"/>
                    </a:lnTo>
                    <a:lnTo>
                      <a:pt x="148742" y="340690"/>
                    </a:lnTo>
                    <a:lnTo>
                      <a:pt x="219075" y="342900"/>
                    </a:lnTo>
                    <a:lnTo>
                      <a:pt x="284759" y="340690"/>
                    </a:lnTo>
                    <a:lnTo>
                      <a:pt x="342214" y="334365"/>
                    </a:lnTo>
                    <a:lnTo>
                      <a:pt x="387781" y="324383"/>
                    </a:lnTo>
                    <a:lnTo>
                      <a:pt x="417804" y="311200"/>
                    </a:lnTo>
                    <a:lnTo>
                      <a:pt x="428625" y="295275"/>
                    </a:lnTo>
                    <a:lnTo>
                      <a:pt x="428625" y="57150"/>
                    </a:lnTo>
                    <a:lnTo>
                      <a:pt x="387781" y="24688"/>
                    </a:lnTo>
                    <a:lnTo>
                      <a:pt x="342214" y="11887"/>
                    </a:lnTo>
                    <a:lnTo>
                      <a:pt x="284759" y="3200"/>
                    </a:lnTo>
                    <a:lnTo>
                      <a:pt x="219075" y="0"/>
                    </a:lnTo>
                    <a:close/>
                  </a:path>
                  <a:path w="428625" h="342900">
                    <a:moveTo>
                      <a:pt x="0" y="57150"/>
                    </a:moveTo>
                    <a:lnTo>
                      <a:pt x="41452" y="89611"/>
                    </a:lnTo>
                    <a:lnTo>
                      <a:pt x="88468" y="102412"/>
                    </a:lnTo>
                    <a:lnTo>
                      <a:pt x="148742" y="111099"/>
                    </a:lnTo>
                    <a:lnTo>
                      <a:pt x="219075" y="114300"/>
                    </a:lnTo>
                    <a:lnTo>
                      <a:pt x="284759" y="111099"/>
                    </a:lnTo>
                    <a:lnTo>
                      <a:pt x="342214" y="102412"/>
                    </a:lnTo>
                    <a:lnTo>
                      <a:pt x="387781" y="89611"/>
                    </a:lnTo>
                    <a:lnTo>
                      <a:pt x="417804" y="74066"/>
                    </a:lnTo>
                    <a:lnTo>
                      <a:pt x="428625" y="5715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37" name="object 57"/>
            <p:cNvSpPr txBox="1"/>
            <p:nvPr/>
          </p:nvSpPr>
          <p:spPr>
            <a:xfrm>
              <a:off x="4540250" y="5187950"/>
              <a:ext cx="357981"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VLR</a:t>
              </a:r>
              <a:endParaRPr sz="1200" b="1">
                <a:latin typeface="Cambria" pitchFamily="18" charset="0"/>
                <a:ea typeface="Cambria" pitchFamily="18" charset="0"/>
                <a:cs typeface="Arial"/>
              </a:endParaRPr>
            </a:p>
          </p:txBody>
        </p:sp>
        <p:grpSp>
          <p:nvGrpSpPr>
            <p:cNvPr id="38" name="object 58"/>
            <p:cNvGrpSpPr/>
            <p:nvPr/>
          </p:nvGrpSpPr>
          <p:grpSpPr>
            <a:xfrm>
              <a:off x="3164681" y="4806950"/>
              <a:ext cx="2066925" cy="600075"/>
              <a:chOff x="3164681" y="4806950"/>
              <a:chExt cx="2066925" cy="600075"/>
            </a:xfrm>
          </p:grpSpPr>
          <p:sp>
            <p:nvSpPr>
              <p:cNvPr id="55" name="object 59"/>
              <p:cNvSpPr/>
              <p:nvPr/>
            </p:nvSpPr>
            <p:spPr>
              <a:xfrm>
                <a:off x="3917156" y="4806950"/>
                <a:ext cx="1314450" cy="600075"/>
              </a:xfrm>
              <a:custGeom>
                <a:avLst/>
                <a:gdLst/>
                <a:ahLst/>
                <a:cxnLst/>
                <a:rect l="l" t="t" r="r" b="b"/>
                <a:pathLst>
                  <a:path w="1314450" h="600075">
                    <a:moveTo>
                      <a:pt x="1114425" y="0"/>
                    </a:moveTo>
                    <a:lnTo>
                      <a:pt x="0" y="0"/>
                    </a:lnTo>
                  </a:path>
                  <a:path w="1314450" h="600075">
                    <a:moveTo>
                      <a:pt x="1314450" y="114300"/>
                    </a:moveTo>
                    <a:lnTo>
                      <a:pt x="1314450" y="600075"/>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6" name="object 60"/>
              <p:cNvSpPr/>
              <p:nvPr/>
            </p:nvSpPr>
            <p:spPr>
              <a:xfrm>
                <a:off x="3164681" y="4806950"/>
                <a:ext cx="352425" cy="276225"/>
              </a:xfrm>
              <a:custGeom>
                <a:avLst/>
                <a:gdLst/>
                <a:ahLst/>
                <a:cxnLst/>
                <a:rect l="l" t="t" r="r" b="b"/>
                <a:pathLst>
                  <a:path w="352425" h="276225">
                    <a:moveTo>
                      <a:pt x="352425" y="0"/>
                    </a:moveTo>
                    <a:lnTo>
                      <a:pt x="0" y="276225"/>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39" name="object 61"/>
            <p:cNvSpPr txBox="1"/>
            <p:nvPr/>
          </p:nvSpPr>
          <p:spPr>
            <a:xfrm>
              <a:off x="2720975" y="4321175"/>
              <a:ext cx="3881120" cy="197490"/>
            </a:xfrm>
            <a:prstGeom prst="rect">
              <a:avLst/>
            </a:prstGeom>
          </p:spPr>
          <p:txBody>
            <a:bodyPr vert="horz" wrap="square" lIns="0" tIns="12700" rIns="0" bIns="0" rtlCol="0">
              <a:spAutoFit/>
            </a:bodyPr>
            <a:lstStyle/>
            <a:p>
              <a:pPr marL="12700">
                <a:spcBef>
                  <a:spcPts val="100"/>
                </a:spcBef>
                <a:tabLst>
                  <a:tab pos="3867785" algn="l"/>
                </a:tabLst>
              </a:pPr>
              <a:r>
                <a:rPr sz="1200" b="1" dirty="0">
                  <a:latin typeface="Cambria" pitchFamily="18" charset="0"/>
                  <a:ea typeface="Cambria" pitchFamily="18" charset="0"/>
                  <a:cs typeface="Arial"/>
                </a:rPr>
                <a:t>A</a:t>
              </a:r>
              <a:r>
                <a:rPr sz="1200" b="1" spc="7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dirty="0">
                <a:latin typeface="Cambria" pitchFamily="18" charset="0"/>
                <a:ea typeface="Cambria" pitchFamily="18" charset="0"/>
                <a:cs typeface="Arial"/>
              </a:endParaRPr>
            </a:p>
          </p:txBody>
        </p:sp>
        <p:sp>
          <p:nvSpPr>
            <p:cNvPr id="40" name="object 62"/>
            <p:cNvSpPr txBox="1"/>
            <p:nvPr/>
          </p:nvSpPr>
          <p:spPr>
            <a:xfrm>
              <a:off x="5321300" y="1920875"/>
              <a:ext cx="282575" cy="197490"/>
            </a:xfrm>
            <a:prstGeom prst="rect">
              <a:avLst/>
            </a:prstGeom>
          </p:spPr>
          <p:txBody>
            <a:bodyPr vert="horz" wrap="square" lIns="0" tIns="12700" rIns="0" bIns="0" rtlCol="0">
              <a:spAutoFit/>
            </a:bodyPr>
            <a:lstStyle/>
            <a:p>
              <a:pPr marL="12700">
                <a:spcBef>
                  <a:spcPts val="100"/>
                </a:spcBef>
              </a:pPr>
              <a:r>
                <a:rPr sz="1200" b="1" spc="-30" dirty="0">
                  <a:latin typeface="Cambria" pitchFamily="18" charset="0"/>
                  <a:ea typeface="Cambria" pitchFamily="18" charset="0"/>
                  <a:cs typeface="Arial"/>
                </a:rPr>
                <a:t>BSS</a:t>
              </a:r>
              <a:endParaRPr sz="1200" b="1">
                <a:latin typeface="Cambria" pitchFamily="18" charset="0"/>
                <a:ea typeface="Cambria" pitchFamily="18" charset="0"/>
                <a:cs typeface="Arial"/>
              </a:endParaRPr>
            </a:p>
          </p:txBody>
        </p:sp>
        <p:sp>
          <p:nvSpPr>
            <p:cNvPr id="41" name="object 63"/>
            <p:cNvSpPr txBox="1"/>
            <p:nvPr/>
          </p:nvSpPr>
          <p:spPr>
            <a:xfrm>
              <a:off x="2073275" y="2797175"/>
              <a:ext cx="292100" cy="197490"/>
            </a:xfrm>
            <a:prstGeom prst="rect">
              <a:avLst/>
            </a:prstGeom>
          </p:spPr>
          <p:txBody>
            <a:bodyPr vert="horz" wrap="square" lIns="0" tIns="12700" rIns="0" bIns="0" rtlCol="0">
              <a:spAutoFit/>
            </a:bodyPr>
            <a:lstStyle/>
            <a:p>
              <a:pPr marL="12700">
                <a:spcBef>
                  <a:spcPts val="100"/>
                </a:spcBef>
              </a:pPr>
              <a:r>
                <a:rPr sz="1200" b="1" spc="-25" dirty="0">
                  <a:latin typeface="Cambria" pitchFamily="18" charset="0"/>
                  <a:ea typeface="Cambria" pitchFamily="18" charset="0"/>
                  <a:cs typeface="Arial"/>
                </a:rPr>
                <a:t>RSS</a:t>
              </a:r>
              <a:endParaRPr sz="1200" b="1">
                <a:latin typeface="Cambria" pitchFamily="18" charset="0"/>
                <a:ea typeface="Cambria" pitchFamily="18" charset="0"/>
                <a:cs typeface="Arial"/>
              </a:endParaRPr>
            </a:p>
          </p:txBody>
        </p:sp>
        <p:sp>
          <p:nvSpPr>
            <p:cNvPr id="42" name="object 64"/>
            <p:cNvSpPr txBox="1"/>
            <p:nvPr/>
          </p:nvSpPr>
          <p:spPr>
            <a:xfrm>
              <a:off x="3635375" y="1758950"/>
              <a:ext cx="777875" cy="497572"/>
            </a:xfrm>
            <a:prstGeom prst="rect">
              <a:avLst/>
            </a:prstGeom>
          </p:spPr>
          <p:txBody>
            <a:bodyPr vert="horz" wrap="square" lIns="0" tIns="12700" rIns="0" bIns="0" rtlCol="0">
              <a:spAutoFit/>
            </a:bodyPr>
            <a:lstStyle/>
            <a:p>
              <a:pPr marL="18415" algn="ctr">
                <a:spcBef>
                  <a:spcPts val="100"/>
                </a:spcBef>
              </a:pPr>
              <a:r>
                <a:rPr sz="1200" b="1" spc="5" dirty="0">
                  <a:latin typeface="Cambria" pitchFamily="18" charset="0"/>
                  <a:ea typeface="Cambria" pitchFamily="18" charset="0"/>
                  <a:cs typeface="Arial"/>
                </a:rPr>
                <a:t>radio</a:t>
              </a:r>
              <a:r>
                <a:rPr sz="1200" b="1"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a:p>
              <a:pPr algn="ctr">
                <a:spcBef>
                  <a:spcPts val="915"/>
                </a:spcBef>
                <a:tabLst>
                  <a:tab pos="561340" algn="l"/>
                </a:tabLst>
              </a:pPr>
              <a:r>
                <a:rPr sz="1200" b="1" spc="-40" dirty="0">
                  <a:latin typeface="Cambria" pitchFamily="18" charset="0"/>
                  <a:ea typeface="Cambria" pitchFamily="18" charset="0"/>
                  <a:cs typeface="Arial"/>
                </a:rPr>
                <a:t>M</a:t>
              </a:r>
              <a:r>
                <a:rPr sz="1200" b="1" dirty="0">
                  <a:latin typeface="Cambria" pitchFamily="18" charset="0"/>
                  <a:ea typeface="Cambria" pitchFamily="18" charset="0"/>
                  <a:cs typeface="Arial"/>
                </a:rPr>
                <a:t>S	</a:t>
              </a: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3" name="object 65"/>
            <p:cNvSpPr txBox="1"/>
            <p:nvPr/>
          </p:nvSpPr>
          <p:spPr>
            <a:xfrm>
              <a:off x="5035550" y="2397125"/>
              <a:ext cx="568325" cy="382156"/>
            </a:xfrm>
            <a:prstGeom prst="rect">
              <a:avLst/>
            </a:prstGeom>
          </p:spPr>
          <p:txBody>
            <a:bodyPr vert="horz" wrap="square" lIns="0" tIns="12700" rIns="0" bIns="0" rtlCol="0">
              <a:spAutoFit/>
            </a:bodyPr>
            <a:lstStyle/>
            <a:p>
              <a:pPr marL="12700">
                <a:spcBef>
                  <a:spcPts val="100"/>
                </a:spcBef>
              </a:pPr>
              <a:r>
                <a:rPr sz="1200" b="1" spc="5" dirty="0">
                  <a:latin typeface="Cambria" pitchFamily="18" charset="0"/>
                  <a:ea typeface="Cambria" pitchFamily="18" charset="0"/>
                  <a:cs typeface="Arial"/>
                </a:rPr>
                <a:t>radio</a:t>
              </a:r>
              <a:r>
                <a:rPr sz="1200" b="1" spc="-30" dirty="0">
                  <a:latin typeface="Cambria" pitchFamily="18" charset="0"/>
                  <a:ea typeface="Cambria" pitchFamily="18" charset="0"/>
                  <a:cs typeface="Arial"/>
                </a:rPr>
                <a:t> </a:t>
              </a:r>
              <a:r>
                <a:rPr sz="1200" b="1" spc="-5" dirty="0">
                  <a:latin typeface="Cambria" pitchFamily="18" charset="0"/>
                  <a:ea typeface="Cambria" pitchFamily="18" charset="0"/>
                  <a:cs typeface="Arial"/>
                </a:rPr>
                <a:t>cell</a:t>
              </a:r>
              <a:endParaRPr sz="1200" b="1">
                <a:latin typeface="Cambria" pitchFamily="18" charset="0"/>
                <a:ea typeface="Cambria" pitchFamily="18" charset="0"/>
                <a:cs typeface="Arial"/>
              </a:endParaRPr>
            </a:p>
          </p:txBody>
        </p:sp>
        <p:grpSp>
          <p:nvGrpSpPr>
            <p:cNvPr id="44" name="object 66"/>
            <p:cNvGrpSpPr/>
            <p:nvPr/>
          </p:nvGrpSpPr>
          <p:grpSpPr>
            <a:xfrm>
              <a:off x="5269706" y="2682875"/>
              <a:ext cx="323850" cy="323850"/>
              <a:chOff x="5269706" y="2682875"/>
              <a:chExt cx="323850" cy="323850"/>
            </a:xfrm>
          </p:grpSpPr>
          <p:sp>
            <p:nvSpPr>
              <p:cNvPr id="53" name="object 67"/>
              <p:cNvSpPr/>
              <p:nvPr/>
            </p:nvSpPr>
            <p:spPr>
              <a:xfrm>
                <a:off x="5269706" y="2682875"/>
                <a:ext cx="323850" cy="323850"/>
              </a:xfrm>
              <a:custGeom>
                <a:avLst/>
                <a:gdLst/>
                <a:ahLst/>
                <a:cxnLst/>
                <a:rect l="l" t="t" r="r" b="b"/>
                <a:pathLst>
                  <a:path w="323850" h="323850">
                    <a:moveTo>
                      <a:pt x="161925" y="0"/>
                    </a:move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lnTo>
                      <a:pt x="315239" y="112166"/>
                    </a:lnTo>
                    <a:lnTo>
                      <a:pt x="291541" y="67894"/>
                    </a:lnTo>
                    <a:lnTo>
                      <a:pt x="255955" y="32308"/>
                    </a:lnTo>
                    <a:lnTo>
                      <a:pt x="211683" y="8610"/>
                    </a:lnTo>
                    <a:lnTo>
                      <a:pt x="161925" y="0"/>
                    </a:lnTo>
                    <a:close/>
                  </a:path>
                </a:pathLst>
              </a:custGeom>
              <a:solidFill>
                <a:srgbClr val="D9D9F5"/>
              </a:solidFill>
            </p:spPr>
            <p:txBody>
              <a:bodyPr wrap="square" lIns="0" tIns="0" rIns="0" bIns="0" rtlCol="0"/>
              <a:lstStyle/>
              <a:p>
                <a:endParaRPr sz="1200" b="1">
                  <a:latin typeface="Cambria" pitchFamily="18" charset="0"/>
                  <a:ea typeface="Cambria" pitchFamily="18" charset="0"/>
                </a:endParaRPr>
              </a:p>
            </p:txBody>
          </p:sp>
          <p:sp>
            <p:nvSpPr>
              <p:cNvPr id="54" name="object 68"/>
              <p:cNvSpPr/>
              <p:nvPr/>
            </p:nvSpPr>
            <p:spPr>
              <a:xfrm>
                <a:off x="5269706" y="2682875"/>
                <a:ext cx="323850" cy="323850"/>
              </a:xfrm>
              <a:custGeom>
                <a:avLst/>
                <a:gdLst/>
                <a:ahLst/>
                <a:cxnLst/>
                <a:rect l="l" t="t" r="r" b="b"/>
                <a:pathLst>
                  <a:path w="323850" h="323850">
                    <a:moveTo>
                      <a:pt x="323850" y="161925"/>
                    </a:moveTo>
                    <a:lnTo>
                      <a:pt x="315239" y="112166"/>
                    </a:lnTo>
                    <a:lnTo>
                      <a:pt x="291541" y="67894"/>
                    </a:lnTo>
                    <a:lnTo>
                      <a:pt x="255955" y="32308"/>
                    </a:lnTo>
                    <a:lnTo>
                      <a:pt x="211683" y="8610"/>
                    </a:lnTo>
                    <a:lnTo>
                      <a:pt x="161925" y="0"/>
                    </a:lnTo>
                    <a:lnTo>
                      <a:pt x="112166" y="8610"/>
                    </a:lnTo>
                    <a:lnTo>
                      <a:pt x="67894" y="32308"/>
                    </a:lnTo>
                    <a:lnTo>
                      <a:pt x="32308" y="67894"/>
                    </a:lnTo>
                    <a:lnTo>
                      <a:pt x="8610" y="112166"/>
                    </a:lnTo>
                    <a:lnTo>
                      <a:pt x="0" y="161925"/>
                    </a:lnTo>
                    <a:lnTo>
                      <a:pt x="8610" y="211683"/>
                    </a:lnTo>
                    <a:lnTo>
                      <a:pt x="32308" y="255955"/>
                    </a:lnTo>
                    <a:lnTo>
                      <a:pt x="67894" y="291541"/>
                    </a:lnTo>
                    <a:lnTo>
                      <a:pt x="112166" y="315239"/>
                    </a:lnTo>
                    <a:lnTo>
                      <a:pt x="161925" y="323850"/>
                    </a:lnTo>
                    <a:lnTo>
                      <a:pt x="211683" y="315239"/>
                    </a:lnTo>
                    <a:lnTo>
                      <a:pt x="255955" y="291541"/>
                    </a:lnTo>
                    <a:lnTo>
                      <a:pt x="291541" y="255955"/>
                    </a:lnTo>
                    <a:lnTo>
                      <a:pt x="315239" y="211683"/>
                    </a:lnTo>
                    <a:lnTo>
                      <a:pt x="323850" y="161925"/>
                    </a:lnTo>
                    <a:close/>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grpSp>
        <p:sp>
          <p:nvSpPr>
            <p:cNvPr id="45" name="object 69"/>
            <p:cNvSpPr txBox="1"/>
            <p:nvPr/>
          </p:nvSpPr>
          <p:spPr>
            <a:xfrm>
              <a:off x="5321300" y="2749550"/>
              <a:ext cx="215900" cy="197490"/>
            </a:xfrm>
            <a:prstGeom prst="rect">
              <a:avLst/>
            </a:prstGeom>
          </p:spPr>
          <p:txBody>
            <a:bodyPr vert="horz" wrap="square" lIns="0" tIns="12700" rIns="0" bIns="0" rtlCol="0">
              <a:spAutoFit/>
            </a:bodyPr>
            <a:lstStyle/>
            <a:p>
              <a:pPr marL="12700">
                <a:spcBef>
                  <a:spcPts val="100"/>
                </a:spcBef>
              </a:pPr>
              <a:r>
                <a:rPr sz="1200" b="1" spc="-40" dirty="0">
                  <a:latin typeface="Cambria" pitchFamily="18" charset="0"/>
                  <a:ea typeface="Cambria" pitchFamily="18" charset="0"/>
                  <a:cs typeface="Arial"/>
                </a:rPr>
                <a:t>MS</a:t>
              </a:r>
              <a:endParaRPr sz="1200" b="1">
                <a:latin typeface="Cambria" pitchFamily="18" charset="0"/>
                <a:ea typeface="Cambria" pitchFamily="18" charset="0"/>
                <a:cs typeface="Arial"/>
              </a:endParaRPr>
            </a:p>
          </p:txBody>
        </p:sp>
        <p:sp>
          <p:nvSpPr>
            <p:cNvPr id="46" name="object 73"/>
            <p:cNvSpPr txBox="1"/>
            <p:nvPr/>
          </p:nvSpPr>
          <p:spPr>
            <a:xfrm>
              <a:off x="3593306" y="6207125"/>
              <a:ext cx="400051" cy="226344"/>
            </a:xfrm>
            <a:prstGeom prst="rect">
              <a:avLst/>
            </a:prstGeom>
            <a:solidFill>
              <a:srgbClr val="D9D9F5"/>
            </a:solidFill>
            <a:ln w="9525">
              <a:solidFill>
                <a:srgbClr val="000000"/>
              </a:solidFill>
            </a:ln>
          </p:spPr>
          <p:txBody>
            <a:bodyPr vert="horz" wrap="square" lIns="0" tIns="41275" rIns="0" bIns="0" rtlCol="0">
              <a:spAutoFit/>
            </a:bodyPr>
            <a:lstStyle/>
            <a:p>
              <a:pPr marL="54610">
                <a:spcBef>
                  <a:spcPts val="325"/>
                </a:spcBef>
              </a:pPr>
              <a:r>
                <a:rPr sz="1200" b="1" spc="-20" dirty="0">
                  <a:latin typeface="Cambria" pitchFamily="18" charset="0"/>
                  <a:ea typeface="Cambria" pitchFamily="18" charset="0"/>
                  <a:cs typeface="Arial"/>
                </a:rPr>
                <a:t>AUC</a:t>
              </a:r>
              <a:endParaRPr sz="1200" b="1">
                <a:latin typeface="Cambria" pitchFamily="18" charset="0"/>
                <a:ea typeface="Cambria" pitchFamily="18" charset="0"/>
                <a:cs typeface="Arial"/>
              </a:endParaRPr>
            </a:p>
          </p:txBody>
        </p:sp>
        <p:sp>
          <p:nvSpPr>
            <p:cNvPr id="47" name="object 77"/>
            <p:cNvSpPr txBox="1"/>
            <p:nvPr/>
          </p:nvSpPr>
          <p:spPr>
            <a:xfrm>
              <a:off x="1997075" y="6159500"/>
              <a:ext cx="301625" cy="197490"/>
            </a:xfrm>
            <a:prstGeom prst="rect">
              <a:avLst/>
            </a:prstGeom>
          </p:spPr>
          <p:txBody>
            <a:bodyPr vert="horz" wrap="square" lIns="0" tIns="12700" rIns="0" bIns="0" rtlCol="0">
              <a:spAutoFit/>
            </a:bodyPr>
            <a:lstStyle/>
            <a:p>
              <a:pPr marL="12700">
                <a:spcBef>
                  <a:spcPts val="100"/>
                </a:spcBef>
              </a:pPr>
              <a:r>
                <a:rPr sz="1200" b="1" spc="-15" dirty="0">
                  <a:latin typeface="Cambria" pitchFamily="18" charset="0"/>
                  <a:ea typeface="Cambria" pitchFamily="18" charset="0"/>
                  <a:cs typeface="Arial"/>
                </a:rPr>
                <a:t>OSS</a:t>
              </a:r>
              <a:endParaRPr sz="1200" b="1">
                <a:latin typeface="Cambria" pitchFamily="18" charset="0"/>
                <a:ea typeface="Cambria" pitchFamily="18" charset="0"/>
                <a:cs typeface="Arial"/>
              </a:endParaRPr>
            </a:p>
          </p:txBody>
        </p:sp>
        <p:grpSp>
          <p:nvGrpSpPr>
            <p:cNvPr id="48" name="object 78"/>
            <p:cNvGrpSpPr/>
            <p:nvPr/>
          </p:nvGrpSpPr>
          <p:grpSpPr>
            <a:xfrm>
              <a:off x="3088481" y="4168775"/>
              <a:ext cx="3324225" cy="2038350"/>
              <a:chOff x="3088481" y="4168775"/>
              <a:chExt cx="3324225" cy="2038350"/>
            </a:xfrm>
          </p:grpSpPr>
          <p:sp>
            <p:nvSpPr>
              <p:cNvPr id="51" name="object 79"/>
              <p:cNvSpPr/>
              <p:nvPr/>
            </p:nvSpPr>
            <p:spPr>
              <a:xfrm>
                <a:off x="5231606" y="4178300"/>
                <a:ext cx="1181100" cy="504825"/>
              </a:xfrm>
              <a:custGeom>
                <a:avLst/>
                <a:gdLst/>
                <a:ahLst/>
                <a:cxnLst/>
                <a:rect l="l" t="t" r="r" b="b"/>
                <a:pathLst>
                  <a:path w="1181100" h="504825">
                    <a:moveTo>
                      <a:pt x="0" y="504825"/>
                    </a:moveTo>
                    <a:lnTo>
                      <a:pt x="1181100" y="0"/>
                    </a:lnTo>
                  </a:path>
                </a:pathLst>
              </a:custGeom>
              <a:ln w="9525">
                <a:solidFill>
                  <a:srgbClr val="000000"/>
                </a:solidFill>
              </a:ln>
            </p:spPr>
            <p:txBody>
              <a:bodyPr wrap="square" lIns="0" tIns="0" rIns="0" bIns="0" rtlCol="0"/>
              <a:lstStyle/>
              <a:p>
                <a:endParaRPr sz="1200" b="1">
                  <a:latin typeface="Cambria" pitchFamily="18" charset="0"/>
                  <a:ea typeface="Cambria" pitchFamily="18" charset="0"/>
                </a:endParaRPr>
              </a:p>
            </p:txBody>
          </p:sp>
          <p:sp>
            <p:nvSpPr>
              <p:cNvPr id="52" name="object 80"/>
              <p:cNvSpPr/>
              <p:nvPr/>
            </p:nvSpPr>
            <p:spPr>
              <a:xfrm>
                <a:off x="3088481" y="4168775"/>
                <a:ext cx="2143125" cy="2038350"/>
              </a:xfrm>
              <a:custGeom>
                <a:avLst/>
                <a:gdLst/>
                <a:ahLst/>
                <a:cxnLst/>
                <a:rect l="l" t="t" r="r" b="b"/>
                <a:pathLst>
                  <a:path w="2143125" h="2038350">
                    <a:moveTo>
                      <a:pt x="1943100" y="638175"/>
                    </a:moveTo>
                    <a:lnTo>
                      <a:pt x="1600200" y="914400"/>
                    </a:lnTo>
                  </a:path>
                  <a:path w="2143125" h="2038350">
                    <a:moveTo>
                      <a:pt x="628650" y="752475"/>
                    </a:moveTo>
                    <a:lnTo>
                      <a:pt x="723900" y="1152525"/>
                    </a:lnTo>
                  </a:path>
                  <a:path w="2143125" h="2038350">
                    <a:moveTo>
                      <a:pt x="628650" y="752475"/>
                    </a:moveTo>
                    <a:lnTo>
                      <a:pt x="0" y="1952625"/>
                    </a:lnTo>
                  </a:path>
                  <a:path w="2143125" h="2038350">
                    <a:moveTo>
                      <a:pt x="723900" y="1504950"/>
                    </a:moveTo>
                    <a:lnTo>
                      <a:pt x="704850" y="2038350"/>
                    </a:lnTo>
                  </a:path>
                  <a:path w="2143125" h="2038350">
                    <a:moveTo>
                      <a:pt x="2143125" y="752475"/>
                    </a:moveTo>
                    <a:lnTo>
                      <a:pt x="1266825" y="2038350"/>
                    </a:lnTo>
                  </a:path>
                  <a:path w="2143125" h="2038350">
                    <a:moveTo>
                      <a:pt x="628650" y="752475"/>
                    </a:moveTo>
                    <a:lnTo>
                      <a:pt x="632321" y="801474"/>
                    </a:lnTo>
                    <a:lnTo>
                      <a:pt x="642905" y="849270"/>
                    </a:lnTo>
                    <a:lnTo>
                      <a:pt x="659758" y="895135"/>
                    </a:lnTo>
                    <a:lnTo>
                      <a:pt x="682236" y="938337"/>
                    </a:lnTo>
                    <a:lnTo>
                      <a:pt x="709694" y="978148"/>
                    </a:lnTo>
                    <a:lnTo>
                      <a:pt x="741490" y="1013836"/>
                    </a:lnTo>
                    <a:lnTo>
                      <a:pt x="776978" y="1044672"/>
                    </a:lnTo>
                    <a:lnTo>
                      <a:pt x="815514" y="1069927"/>
                    </a:lnTo>
                    <a:lnTo>
                      <a:pt x="856455" y="1088869"/>
                    </a:lnTo>
                    <a:lnTo>
                      <a:pt x="899157" y="1100770"/>
                    </a:lnTo>
                    <a:lnTo>
                      <a:pt x="942975" y="1104900"/>
                    </a:lnTo>
                    <a:lnTo>
                      <a:pt x="965040" y="1107749"/>
                    </a:lnTo>
                    <a:lnTo>
                      <a:pt x="1008806" y="1129752"/>
                    </a:lnTo>
                    <a:lnTo>
                      <a:pt x="1051477" y="1171744"/>
                    </a:lnTo>
                    <a:lnTo>
                      <a:pt x="1092323" y="1231618"/>
                    </a:lnTo>
                    <a:lnTo>
                      <a:pt x="1111834" y="1267605"/>
                    </a:lnTo>
                    <a:lnTo>
                      <a:pt x="1130615" y="1307273"/>
                    </a:lnTo>
                    <a:lnTo>
                      <a:pt x="1148574" y="1350360"/>
                    </a:lnTo>
                    <a:lnTo>
                      <a:pt x="1165621" y="1396603"/>
                    </a:lnTo>
                    <a:lnTo>
                      <a:pt x="1181665" y="1445738"/>
                    </a:lnTo>
                    <a:lnTo>
                      <a:pt x="1196613" y="1497504"/>
                    </a:lnTo>
                    <a:lnTo>
                      <a:pt x="1210376" y="1551637"/>
                    </a:lnTo>
                    <a:lnTo>
                      <a:pt x="1222861" y="1607874"/>
                    </a:lnTo>
                    <a:lnTo>
                      <a:pt x="1233977" y="1665951"/>
                    </a:lnTo>
                    <a:lnTo>
                      <a:pt x="1243634" y="1725607"/>
                    </a:lnTo>
                    <a:lnTo>
                      <a:pt x="1251739" y="1786577"/>
                    </a:lnTo>
                    <a:lnTo>
                      <a:pt x="1258202" y="1848600"/>
                    </a:lnTo>
                    <a:lnTo>
                      <a:pt x="1262931" y="1911412"/>
                    </a:lnTo>
                    <a:lnTo>
                      <a:pt x="1265836" y="1974749"/>
                    </a:lnTo>
                    <a:lnTo>
                      <a:pt x="1266825" y="2038350"/>
                    </a:lnTo>
                  </a:path>
                  <a:path w="2143125" h="2038350">
                    <a:moveTo>
                      <a:pt x="1266825" y="2038350"/>
                    </a:moveTo>
                    <a:lnTo>
                      <a:pt x="1266290" y="1978406"/>
                    </a:lnTo>
                    <a:lnTo>
                      <a:pt x="1264700" y="1918508"/>
                    </a:lnTo>
                    <a:lnTo>
                      <a:pt x="1262077" y="1858703"/>
                    </a:lnTo>
                    <a:lnTo>
                      <a:pt x="1258441" y="1799035"/>
                    </a:lnTo>
                    <a:lnTo>
                      <a:pt x="1253815" y="1739553"/>
                    </a:lnTo>
                    <a:lnTo>
                      <a:pt x="1248220" y="1680300"/>
                    </a:lnTo>
                    <a:lnTo>
                      <a:pt x="1241678" y="1621325"/>
                    </a:lnTo>
                    <a:lnTo>
                      <a:pt x="1234210" y="1562671"/>
                    </a:lnTo>
                    <a:lnTo>
                      <a:pt x="1225838" y="1504387"/>
                    </a:lnTo>
                    <a:lnTo>
                      <a:pt x="1216583" y="1446518"/>
                    </a:lnTo>
                    <a:lnTo>
                      <a:pt x="1206466" y="1389110"/>
                    </a:lnTo>
                    <a:lnTo>
                      <a:pt x="1195510" y="1332208"/>
                    </a:lnTo>
                    <a:lnTo>
                      <a:pt x="1183736" y="1275860"/>
                    </a:lnTo>
                    <a:lnTo>
                      <a:pt x="1171165" y="1220111"/>
                    </a:lnTo>
                    <a:lnTo>
                      <a:pt x="1157819" y="1165008"/>
                    </a:lnTo>
                    <a:lnTo>
                      <a:pt x="1143720" y="1110596"/>
                    </a:lnTo>
                    <a:lnTo>
                      <a:pt x="1128888" y="1056922"/>
                    </a:lnTo>
                    <a:lnTo>
                      <a:pt x="1113347" y="1004031"/>
                    </a:lnTo>
                    <a:lnTo>
                      <a:pt x="1097116" y="951970"/>
                    </a:lnTo>
                    <a:lnTo>
                      <a:pt x="1080218" y="900785"/>
                    </a:lnTo>
                    <a:lnTo>
                      <a:pt x="1062674" y="850522"/>
                    </a:lnTo>
                    <a:lnTo>
                      <a:pt x="1044506" y="801227"/>
                    </a:lnTo>
                    <a:lnTo>
                      <a:pt x="1025735" y="752946"/>
                    </a:lnTo>
                    <a:lnTo>
                      <a:pt x="1006383" y="705726"/>
                    </a:lnTo>
                    <a:lnTo>
                      <a:pt x="986471" y="659612"/>
                    </a:lnTo>
                    <a:lnTo>
                      <a:pt x="966021" y="614650"/>
                    </a:lnTo>
                    <a:lnTo>
                      <a:pt x="945055" y="570887"/>
                    </a:lnTo>
                    <a:lnTo>
                      <a:pt x="923593" y="528368"/>
                    </a:lnTo>
                    <a:lnTo>
                      <a:pt x="901658" y="487141"/>
                    </a:lnTo>
                    <a:lnTo>
                      <a:pt x="879272" y="447250"/>
                    </a:lnTo>
                    <a:lnTo>
                      <a:pt x="856454" y="408742"/>
                    </a:lnTo>
                    <a:lnTo>
                      <a:pt x="833228" y="371663"/>
                    </a:lnTo>
                    <a:lnTo>
                      <a:pt x="809615" y="336060"/>
                    </a:lnTo>
                    <a:lnTo>
                      <a:pt x="785636" y="301977"/>
                    </a:lnTo>
                    <a:lnTo>
                      <a:pt x="761312" y="269462"/>
                    </a:lnTo>
                    <a:lnTo>
                      <a:pt x="736666" y="238561"/>
                    </a:lnTo>
                    <a:lnTo>
                      <a:pt x="711719" y="209319"/>
                    </a:lnTo>
                    <a:lnTo>
                      <a:pt x="661007" y="155998"/>
                    </a:lnTo>
                    <a:lnTo>
                      <a:pt x="609349" y="109868"/>
                    </a:lnTo>
                    <a:lnTo>
                      <a:pt x="556917" y="71299"/>
                    </a:lnTo>
                    <a:lnTo>
                      <a:pt x="503884" y="40659"/>
                    </a:lnTo>
                    <a:lnTo>
                      <a:pt x="450422" y="18316"/>
                    </a:lnTo>
                    <a:lnTo>
                      <a:pt x="396703" y="4640"/>
                    </a:lnTo>
                    <a:lnTo>
                      <a:pt x="369801" y="1167"/>
                    </a:lnTo>
                    <a:lnTo>
                      <a:pt x="342900" y="0"/>
                    </a:lnTo>
                  </a:path>
                  <a:path w="2143125" h="2038350">
                    <a:moveTo>
                      <a:pt x="2143125" y="1476375"/>
                    </a:moveTo>
                    <a:lnTo>
                      <a:pt x="1266825" y="2038350"/>
                    </a:lnTo>
                  </a:path>
                </a:pathLst>
              </a:custGeom>
              <a:ln w="9525">
                <a:solidFill>
                  <a:srgbClr val="000000"/>
                </a:solidFill>
                <a:prstDash val="sysDash"/>
              </a:ln>
            </p:spPr>
            <p:txBody>
              <a:bodyPr wrap="square" lIns="0" tIns="0" rIns="0" bIns="0" rtlCol="0"/>
              <a:lstStyle/>
              <a:p>
                <a:endParaRPr sz="1200" b="1">
                  <a:latin typeface="Cambria" pitchFamily="18" charset="0"/>
                  <a:ea typeface="Cambria" pitchFamily="18" charset="0"/>
                </a:endParaRPr>
              </a:p>
            </p:txBody>
          </p:sp>
        </p:grpSp>
        <p:sp>
          <p:nvSpPr>
            <p:cNvPr id="49" name="object 81"/>
            <p:cNvSpPr txBox="1"/>
            <p:nvPr/>
          </p:nvSpPr>
          <p:spPr>
            <a:xfrm>
              <a:off x="5759450" y="5043170"/>
              <a:ext cx="796925" cy="1112677"/>
            </a:xfrm>
            <a:prstGeom prst="rect">
              <a:avLst/>
            </a:prstGeom>
          </p:spPr>
          <p:txBody>
            <a:bodyPr vert="horz" wrap="square" lIns="0" tIns="12700" rIns="0" bIns="0" rtlCol="0">
              <a:spAutoFit/>
            </a:bodyPr>
            <a:lstStyle/>
            <a:p>
              <a:pPr marL="12700" marR="5080">
                <a:lnSpc>
                  <a:spcPct val="148800"/>
                </a:lnSpc>
                <a:spcBef>
                  <a:spcPts val="100"/>
                </a:spcBef>
              </a:pPr>
              <a:r>
                <a:rPr sz="1200" b="1" dirty="0">
                  <a:latin typeface="Cambria" pitchFamily="18" charset="0"/>
                  <a:ea typeface="Cambria" pitchFamily="18" charset="0"/>
                  <a:cs typeface="Arial"/>
                </a:rPr>
                <a:t>signaling  </a:t>
              </a:r>
              <a:r>
                <a:rPr sz="1200" b="1" spc="5" dirty="0">
                  <a:latin typeface="Cambria" pitchFamily="18" charset="0"/>
                  <a:ea typeface="Cambria" pitchFamily="18" charset="0"/>
                  <a:cs typeface="Arial"/>
                </a:rPr>
                <a:t>ISDN, </a:t>
              </a:r>
              <a:r>
                <a:rPr sz="1200" b="1" spc="10" dirty="0">
                  <a:latin typeface="Cambria" pitchFamily="18" charset="0"/>
                  <a:ea typeface="Cambria" pitchFamily="18" charset="0"/>
                  <a:cs typeface="Arial"/>
                </a:rPr>
                <a:t>PSTN</a:t>
              </a:r>
              <a:endParaRPr sz="1200" b="1" dirty="0">
                <a:latin typeface="Cambria" pitchFamily="18" charset="0"/>
                <a:ea typeface="Cambria" pitchFamily="18" charset="0"/>
                <a:cs typeface="Arial"/>
              </a:endParaRPr>
            </a:p>
            <a:p>
              <a:pPr marL="327025">
                <a:spcBef>
                  <a:spcPts val="690"/>
                </a:spcBef>
              </a:pPr>
              <a:r>
                <a:rPr sz="1200" b="1" spc="30" dirty="0">
                  <a:latin typeface="Cambria" pitchFamily="18" charset="0"/>
                  <a:ea typeface="Cambria" pitchFamily="18" charset="0"/>
                  <a:cs typeface="Arial"/>
                </a:rPr>
                <a:t>PDN</a:t>
              </a:r>
              <a:endParaRPr sz="1200" b="1" dirty="0">
                <a:latin typeface="Cambria" pitchFamily="18" charset="0"/>
                <a:ea typeface="Cambria" pitchFamily="18" charset="0"/>
                <a:cs typeface="Arial"/>
              </a:endParaRPr>
            </a:p>
          </p:txBody>
        </p:sp>
        <p:sp>
          <p:nvSpPr>
            <p:cNvPr id="50" name="object 85"/>
            <p:cNvSpPr txBox="1"/>
            <p:nvPr/>
          </p:nvSpPr>
          <p:spPr>
            <a:xfrm>
              <a:off x="3997326" y="5845175"/>
              <a:ext cx="1166495" cy="197490"/>
            </a:xfrm>
            <a:prstGeom prst="rect">
              <a:avLst/>
            </a:prstGeom>
          </p:spPr>
          <p:txBody>
            <a:bodyPr vert="horz" wrap="square" lIns="0" tIns="12700" rIns="0" bIns="0" rtlCol="0">
              <a:spAutoFit/>
            </a:bodyPr>
            <a:lstStyle/>
            <a:p>
              <a:pPr marL="12700">
                <a:spcBef>
                  <a:spcPts val="100"/>
                </a:spcBef>
                <a:tabLst>
                  <a:tab pos="1153160" algn="l"/>
                </a:tabLst>
              </a:pPr>
              <a:r>
                <a:rPr sz="1200" b="1" dirty="0">
                  <a:latin typeface="Cambria" pitchFamily="18" charset="0"/>
                  <a:ea typeface="Cambria" pitchFamily="18" charset="0"/>
                  <a:cs typeface="Arial"/>
                </a:rPr>
                <a:t>O</a:t>
              </a:r>
              <a:r>
                <a:rPr sz="1200" b="1" spc="35" dirty="0">
                  <a:latin typeface="Cambria" pitchFamily="18" charset="0"/>
                  <a:ea typeface="Cambria" pitchFamily="18" charset="0"/>
                  <a:cs typeface="Arial"/>
                </a:rPr>
                <a:t> </a:t>
              </a:r>
              <a:r>
                <a:rPr sz="1200" b="1" u="dash" dirty="0">
                  <a:uFill>
                    <a:solidFill>
                      <a:srgbClr val="000000"/>
                    </a:solidFill>
                  </a:uFill>
                  <a:latin typeface="Cambria" pitchFamily="18" charset="0"/>
                  <a:ea typeface="Cambria" pitchFamily="18" charset="0"/>
                  <a:cs typeface="Arial"/>
                </a:rPr>
                <a:t> 	</a:t>
              </a:r>
              <a:endParaRPr sz="1200" b="1">
                <a:latin typeface="Cambria" pitchFamily="18" charset="0"/>
                <a:ea typeface="Cambria" pitchFamily="18" charset="0"/>
                <a:cs typeface="Arial"/>
              </a:endParaRPr>
            </a:p>
          </p:txBody>
        </p:sp>
      </p:grpSp>
    </p:spTree>
    <p:extLst>
      <p:ext uri="{BB962C8B-B14F-4D97-AF65-F5344CB8AC3E}">
        <p14:creationId xmlns:p14="http://schemas.microsoft.com/office/powerpoint/2010/main" val="311043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20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20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20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20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2000"/>
                                        <p:tgtEl>
                                          <p:spTgt spid="1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fade">
                                      <p:cBhvr>
                                        <p:cTn id="27" dur="2000"/>
                                        <p:tgtEl>
                                          <p:spTgt spid="1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xEl>
                                              <p:pRg st="3" end="3"/>
                                            </p:txEl>
                                          </p:spTgt>
                                        </p:tgtEl>
                                        <p:attrNameLst>
                                          <p:attrName>style.visibility</p:attrName>
                                        </p:attrNameLst>
                                      </p:cBhvr>
                                      <p:to>
                                        <p:strVal val="visible"/>
                                      </p:to>
                                    </p:set>
                                    <p:animEffect transition="in" filter="fade">
                                      <p:cBhvr>
                                        <p:cTn id="30" dur="2000"/>
                                        <p:tgtEl>
                                          <p:spTgt spid="13">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animEffect transition="in" filter="fade">
                                      <p:cBhvr>
                                        <p:cTn id="33" dur="2000"/>
                                        <p:tgtEl>
                                          <p:spTgt spid="14">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fade">
                                      <p:cBhvr>
                                        <p:cTn id="36" dur="2000"/>
                                        <p:tgtEl>
                                          <p:spTgt spid="14">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3" end="3"/>
                                            </p:txEl>
                                          </p:spTgt>
                                        </p:tgtEl>
                                        <p:attrNameLst>
                                          <p:attrName>style.visibility</p:attrName>
                                        </p:attrNameLst>
                                      </p:cBhvr>
                                      <p:to>
                                        <p:strVal val="visible"/>
                                      </p:to>
                                    </p:set>
                                    <p:animEffect transition="in" filter="fade">
                                      <p:cBhvr>
                                        <p:cTn id="39" dur="20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P spid="1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4"/>
          <p:cNvGrpSpPr/>
          <p:nvPr/>
        </p:nvGrpSpPr>
        <p:grpSpPr>
          <a:xfrm>
            <a:off x="7729538" y="2012960"/>
            <a:ext cx="3962400" cy="2124075"/>
            <a:chOff x="1588293" y="1801812"/>
            <a:chExt cx="3962400" cy="2124075"/>
          </a:xfrm>
        </p:grpSpPr>
        <p:sp>
          <p:nvSpPr>
            <p:cNvPr id="12" name="object 5"/>
            <p:cNvSpPr/>
            <p:nvPr/>
          </p:nvSpPr>
          <p:spPr>
            <a:xfrm>
              <a:off x="3402806" y="2882900"/>
              <a:ext cx="1038225" cy="1038225"/>
            </a:xfrm>
            <a:custGeom>
              <a:avLst/>
              <a:gdLst/>
              <a:ahLst/>
              <a:cxnLst/>
              <a:rect l="l" t="t" r="r" b="b"/>
              <a:pathLst>
                <a:path w="1038225" h="1038225">
                  <a:moveTo>
                    <a:pt x="523875" y="0"/>
                  </a:moveTo>
                  <a:lnTo>
                    <a:pt x="475307" y="2088"/>
                  </a:lnTo>
                  <a:lnTo>
                    <a:pt x="428141" y="8244"/>
                  </a:lnTo>
                  <a:lnTo>
                    <a:pt x="382543" y="18300"/>
                  </a:lnTo>
                  <a:lnTo>
                    <a:pt x="338679" y="32089"/>
                  </a:lnTo>
                  <a:lnTo>
                    <a:pt x="296717" y="49446"/>
                  </a:lnTo>
                  <a:lnTo>
                    <a:pt x="256822" y="70202"/>
                  </a:lnTo>
                  <a:lnTo>
                    <a:pt x="219161" y="94193"/>
                  </a:lnTo>
                  <a:lnTo>
                    <a:pt x="183901" y="121251"/>
                  </a:lnTo>
                  <a:lnTo>
                    <a:pt x="151209" y="151209"/>
                  </a:lnTo>
                  <a:lnTo>
                    <a:pt x="121251" y="183901"/>
                  </a:lnTo>
                  <a:lnTo>
                    <a:pt x="94193" y="219161"/>
                  </a:lnTo>
                  <a:lnTo>
                    <a:pt x="70202" y="256822"/>
                  </a:lnTo>
                  <a:lnTo>
                    <a:pt x="49446" y="296717"/>
                  </a:lnTo>
                  <a:lnTo>
                    <a:pt x="32089" y="338679"/>
                  </a:lnTo>
                  <a:lnTo>
                    <a:pt x="18300" y="382543"/>
                  </a:lnTo>
                  <a:lnTo>
                    <a:pt x="8244" y="428141"/>
                  </a:lnTo>
                  <a:lnTo>
                    <a:pt x="2088" y="475307"/>
                  </a:lnTo>
                  <a:lnTo>
                    <a:pt x="0" y="523875"/>
                  </a:lnTo>
                  <a:lnTo>
                    <a:pt x="2088" y="570941"/>
                  </a:lnTo>
                  <a:lnTo>
                    <a:pt x="8244" y="616773"/>
                  </a:lnTo>
                  <a:lnTo>
                    <a:pt x="18300" y="661193"/>
                  </a:lnTo>
                  <a:lnTo>
                    <a:pt x="32089" y="704026"/>
                  </a:lnTo>
                  <a:lnTo>
                    <a:pt x="49446" y="745096"/>
                  </a:lnTo>
                  <a:lnTo>
                    <a:pt x="70202" y="784225"/>
                  </a:lnTo>
                  <a:lnTo>
                    <a:pt x="94193" y="821237"/>
                  </a:lnTo>
                  <a:lnTo>
                    <a:pt x="121251" y="855956"/>
                  </a:lnTo>
                  <a:lnTo>
                    <a:pt x="151209" y="888206"/>
                  </a:lnTo>
                  <a:lnTo>
                    <a:pt x="183901" y="917810"/>
                  </a:lnTo>
                  <a:lnTo>
                    <a:pt x="219161" y="944591"/>
                  </a:lnTo>
                  <a:lnTo>
                    <a:pt x="256822" y="968375"/>
                  </a:lnTo>
                  <a:lnTo>
                    <a:pt x="296717" y="988983"/>
                  </a:lnTo>
                  <a:lnTo>
                    <a:pt x="338679" y="1006239"/>
                  </a:lnTo>
                  <a:lnTo>
                    <a:pt x="382543" y="1019968"/>
                  </a:lnTo>
                  <a:lnTo>
                    <a:pt x="428141" y="1029993"/>
                  </a:lnTo>
                  <a:lnTo>
                    <a:pt x="475307" y="1036137"/>
                  </a:lnTo>
                  <a:lnTo>
                    <a:pt x="523875" y="1038225"/>
                  </a:lnTo>
                  <a:lnTo>
                    <a:pt x="570941" y="1036137"/>
                  </a:lnTo>
                  <a:lnTo>
                    <a:pt x="616773" y="1029993"/>
                  </a:lnTo>
                  <a:lnTo>
                    <a:pt x="661193" y="1019968"/>
                  </a:lnTo>
                  <a:lnTo>
                    <a:pt x="704026" y="1006239"/>
                  </a:lnTo>
                  <a:lnTo>
                    <a:pt x="745096" y="988983"/>
                  </a:lnTo>
                  <a:lnTo>
                    <a:pt x="784225" y="968375"/>
                  </a:lnTo>
                  <a:lnTo>
                    <a:pt x="821237" y="944591"/>
                  </a:lnTo>
                  <a:lnTo>
                    <a:pt x="855956" y="917810"/>
                  </a:lnTo>
                  <a:lnTo>
                    <a:pt x="888206" y="888206"/>
                  </a:lnTo>
                  <a:lnTo>
                    <a:pt x="917810" y="855956"/>
                  </a:lnTo>
                  <a:lnTo>
                    <a:pt x="944591" y="821237"/>
                  </a:lnTo>
                  <a:lnTo>
                    <a:pt x="968375" y="784225"/>
                  </a:lnTo>
                  <a:lnTo>
                    <a:pt x="988983" y="745096"/>
                  </a:lnTo>
                  <a:lnTo>
                    <a:pt x="1006239" y="704026"/>
                  </a:lnTo>
                  <a:lnTo>
                    <a:pt x="1019968" y="661193"/>
                  </a:lnTo>
                  <a:lnTo>
                    <a:pt x="1029993" y="616773"/>
                  </a:lnTo>
                  <a:lnTo>
                    <a:pt x="1036137" y="570941"/>
                  </a:lnTo>
                  <a:lnTo>
                    <a:pt x="1038225" y="523875"/>
                  </a:lnTo>
                  <a:lnTo>
                    <a:pt x="1036137" y="475307"/>
                  </a:lnTo>
                  <a:lnTo>
                    <a:pt x="1029993" y="428141"/>
                  </a:lnTo>
                  <a:lnTo>
                    <a:pt x="1019968" y="382543"/>
                  </a:lnTo>
                  <a:lnTo>
                    <a:pt x="1006239" y="338679"/>
                  </a:lnTo>
                  <a:lnTo>
                    <a:pt x="988983" y="296717"/>
                  </a:lnTo>
                  <a:lnTo>
                    <a:pt x="968375" y="256822"/>
                  </a:lnTo>
                  <a:lnTo>
                    <a:pt x="944591" y="219161"/>
                  </a:lnTo>
                  <a:lnTo>
                    <a:pt x="917810" y="183901"/>
                  </a:lnTo>
                  <a:lnTo>
                    <a:pt x="888206" y="151209"/>
                  </a:lnTo>
                  <a:lnTo>
                    <a:pt x="855956" y="121251"/>
                  </a:lnTo>
                  <a:lnTo>
                    <a:pt x="821237" y="94193"/>
                  </a:lnTo>
                  <a:lnTo>
                    <a:pt x="784225" y="70202"/>
                  </a:lnTo>
                  <a:lnTo>
                    <a:pt x="745096" y="49446"/>
                  </a:lnTo>
                  <a:lnTo>
                    <a:pt x="704026" y="32089"/>
                  </a:lnTo>
                  <a:lnTo>
                    <a:pt x="661193" y="18300"/>
                  </a:lnTo>
                  <a:lnTo>
                    <a:pt x="616773" y="8244"/>
                  </a:lnTo>
                  <a:lnTo>
                    <a:pt x="570941" y="2088"/>
                  </a:lnTo>
                  <a:lnTo>
                    <a:pt x="523875" y="0"/>
                  </a:lnTo>
                  <a:close/>
                </a:path>
              </a:pathLst>
            </a:custGeom>
            <a:solidFill>
              <a:srgbClr val="00CC99"/>
            </a:solidFill>
          </p:spPr>
          <p:txBody>
            <a:bodyPr wrap="square" lIns="0" tIns="0" rIns="0" bIns="0" rtlCol="0"/>
            <a:lstStyle/>
            <a:p>
              <a:endParaRPr>
                <a:latin typeface="Cambria" pitchFamily="18" charset="0"/>
                <a:ea typeface="Cambria" pitchFamily="18" charset="0"/>
              </a:endParaRPr>
            </a:p>
          </p:txBody>
        </p:sp>
        <p:sp>
          <p:nvSpPr>
            <p:cNvPr id="13" name="object 6"/>
            <p:cNvSpPr/>
            <p:nvPr/>
          </p:nvSpPr>
          <p:spPr>
            <a:xfrm>
              <a:off x="3402806" y="2882900"/>
              <a:ext cx="1038225" cy="1038225"/>
            </a:xfrm>
            <a:custGeom>
              <a:avLst/>
              <a:gdLst/>
              <a:ahLst/>
              <a:cxnLst/>
              <a:rect l="l" t="t" r="r" b="b"/>
              <a:pathLst>
                <a:path w="1038225" h="1038225">
                  <a:moveTo>
                    <a:pt x="1038225" y="523875"/>
                  </a:moveTo>
                  <a:lnTo>
                    <a:pt x="1036137" y="475307"/>
                  </a:lnTo>
                  <a:lnTo>
                    <a:pt x="1029993" y="428141"/>
                  </a:lnTo>
                  <a:lnTo>
                    <a:pt x="1019968" y="382543"/>
                  </a:lnTo>
                  <a:lnTo>
                    <a:pt x="1006239" y="338679"/>
                  </a:lnTo>
                  <a:lnTo>
                    <a:pt x="988983" y="296717"/>
                  </a:lnTo>
                  <a:lnTo>
                    <a:pt x="968375" y="256822"/>
                  </a:lnTo>
                  <a:lnTo>
                    <a:pt x="944591" y="219161"/>
                  </a:lnTo>
                  <a:lnTo>
                    <a:pt x="917810" y="183901"/>
                  </a:lnTo>
                  <a:lnTo>
                    <a:pt x="888206" y="151209"/>
                  </a:lnTo>
                  <a:lnTo>
                    <a:pt x="855956" y="121251"/>
                  </a:lnTo>
                  <a:lnTo>
                    <a:pt x="821237" y="94193"/>
                  </a:lnTo>
                  <a:lnTo>
                    <a:pt x="784225" y="70202"/>
                  </a:lnTo>
                  <a:lnTo>
                    <a:pt x="745096" y="49446"/>
                  </a:lnTo>
                  <a:lnTo>
                    <a:pt x="704026" y="32089"/>
                  </a:lnTo>
                  <a:lnTo>
                    <a:pt x="661193" y="18300"/>
                  </a:lnTo>
                  <a:lnTo>
                    <a:pt x="616773" y="8244"/>
                  </a:lnTo>
                  <a:lnTo>
                    <a:pt x="570941" y="2088"/>
                  </a:lnTo>
                  <a:lnTo>
                    <a:pt x="523875" y="0"/>
                  </a:lnTo>
                  <a:lnTo>
                    <a:pt x="475307" y="2088"/>
                  </a:lnTo>
                  <a:lnTo>
                    <a:pt x="428141" y="8244"/>
                  </a:lnTo>
                  <a:lnTo>
                    <a:pt x="382543" y="18300"/>
                  </a:lnTo>
                  <a:lnTo>
                    <a:pt x="338679" y="32089"/>
                  </a:lnTo>
                  <a:lnTo>
                    <a:pt x="296717" y="49446"/>
                  </a:lnTo>
                  <a:lnTo>
                    <a:pt x="256822" y="70202"/>
                  </a:lnTo>
                  <a:lnTo>
                    <a:pt x="219161" y="94193"/>
                  </a:lnTo>
                  <a:lnTo>
                    <a:pt x="183901" y="121251"/>
                  </a:lnTo>
                  <a:lnTo>
                    <a:pt x="151209" y="151209"/>
                  </a:lnTo>
                  <a:lnTo>
                    <a:pt x="121251" y="183901"/>
                  </a:lnTo>
                  <a:lnTo>
                    <a:pt x="94193" y="219161"/>
                  </a:lnTo>
                  <a:lnTo>
                    <a:pt x="70202" y="256822"/>
                  </a:lnTo>
                  <a:lnTo>
                    <a:pt x="49446" y="296717"/>
                  </a:lnTo>
                  <a:lnTo>
                    <a:pt x="32089" y="338679"/>
                  </a:lnTo>
                  <a:lnTo>
                    <a:pt x="18300" y="382543"/>
                  </a:lnTo>
                  <a:lnTo>
                    <a:pt x="8244" y="428141"/>
                  </a:lnTo>
                  <a:lnTo>
                    <a:pt x="2088" y="475307"/>
                  </a:lnTo>
                  <a:lnTo>
                    <a:pt x="0" y="523875"/>
                  </a:lnTo>
                  <a:lnTo>
                    <a:pt x="2088" y="570941"/>
                  </a:lnTo>
                  <a:lnTo>
                    <a:pt x="8244" y="616773"/>
                  </a:lnTo>
                  <a:lnTo>
                    <a:pt x="18300" y="661193"/>
                  </a:lnTo>
                  <a:lnTo>
                    <a:pt x="32089" y="704026"/>
                  </a:lnTo>
                  <a:lnTo>
                    <a:pt x="49446" y="745096"/>
                  </a:lnTo>
                  <a:lnTo>
                    <a:pt x="70202" y="784225"/>
                  </a:lnTo>
                  <a:lnTo>
                    <a:pt x="94193" y="821237"/>
                  </a:lnTo>
                  <a:lnTo>
                    <a:pt x="121251" y="855956"/>
                  </a:lnTo>
                  <a:lnTo>
                    <a:pt x="151209" y="888206"/>
                  </a:lnTo>
                  <a:lnTo>
                    <a:pt x="183901" y="917810"/>
                  </a:lnTo>
                  <a:lnTo>
                    <a:pt x="219161" y="944591"/>
                  </a:lnTo>
                  <a:lnTo>
                    <a:pt x="256822" y="968375"/>
                  </a:lnTo>
                  <a:lnTo>
                    <a:pt x="296717" y="988983"/>
                  </a:lnTo>
                  <a:lnTo>
                    <a:pt x="338679" y="1006239"/>
                  </a:lnTo>
                  <a:lnTo>
                    <a:pt x="382543" y="1019968"/>
                  </a:lnTo>
                  <a:lnTo>
                    <a:pt x="428141" y="1029993"/>
                  </a:lnTo>
                  <a:lnTo>
                    <a:pt x="475307" y="1036137"/>
                  </a:lnTo>
                  <a:lnTo>
                    <a:pt x="523875" y="1038225"/>
                  </a:lnTo>
                  <a:lnTo>
                    <a:pt x="570941" y="1036137"/>
                  </a:lnTo>
                  <a:lnTo>
                    <a:pt x="616773" y="1029993"/>
                  </a:lnTo>
                  <a:lnTo>
                    <a:pt x="661193" y="1019968"/>
                  </a:lnTo>
                  <a:lnTo>
                    <a:pt x="704026" y="1006239"/>
                  </a:lnTo>
                  <a:lnTo>
                    <a:pt x="745096" y="988983"/>
                  </a:lnTo>
                  <a:lnTo>
                    <a:pt x="784225" y="968375"/>
                  </a:lnTo>
                  <a:lnTo>
                    <a:pt x="821237" y="944591"/>
                  </a:lnTo>
                  <a:lnTo>
                    <a:pt x="855956" y="917810"/>
                  </a:lnTo>
                  <a:lnTo>
                    <a:pt x="888206" y="888206"/>
                  </a:lnTo>
                  <a:lnTo>
                    <a:pt x="917810" y="855956"/>
                  </a:lnTo>
                  <a:lnTo>
                    <a:pt x="944591" y="821237"/>
                  </a:lnTo>
                  <a:lnTo>
                    <a:pt x="968375" y="784225"/>
                  </a:lnTo>
                  <a:lnTo>
                    <a:pt x="988983" y="745096"/>
                  </a:lnTo>
                  <a:lnTo>
                    <a:pt x="1006239" y="704026"/>
                  </a:lnTo>
                  <a:lnTo>
                    <a:pt x="1019968" y="661193"/>
                  </a:lnTo>
                  <a:lnTo>
                    <a:pt x="1029993" y="616773"/>
                  </a:lnTo>
                  <a:lnTo>
                    <a:pt x="1036137" y="570941"/>
                  </a:lnTo>
                  <a:lnTo>
                    <a:pt x="1038225" y="523875"/>
                  </a:lnTo>
                  <a:close/>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14" name="object 7"/>
            <p:cNvSpPr/>
            <p:nvPr/>
          </p:nvSpPr>
          <p:spPr>
            <a:xfrm>
              <a:off x="3526631" y="3044825"/>
              <a:ext cx="790575" cy="714375"/>
            </a:xfrm>
            <a:custGeom>
              <a:avLst/>
              <a:gdLst/>
              <a:ahLst/>
              <a:cxnLst/>
              <a:rect l="l" t="t" r="r" b="b"/>
              <a:pathLst>
                <a:path w="790575" h="714375">
                  <a:moveTo>
                    <a:pt x="590550" y="0"/>
                  </a:moveTo>
                  <a:lnTo>
                    <a:pt x="200025" y="0"/>
                  </a:lnTo>
                  <a:lnTo>
                    <a:pt x="0" y="361950"/>
                  </a:lnTo>
                  <a:lnTo>
                    <a:pt x="200025" y="714375"/>
                  </a:lnTo>
                  <a:lnTo>
                    <a:pt x="590550" y="714375"/>
                  </a:lnTo>
                  <a:lnTo>
                    <a:pt x="790575" y="361950"/>
                  </a:lnTo>
                  <a:lnTo>
                    <a:pt x="590550" y="0"/>
                  </a:lnTo>
                  <a:close/>
                </a:path>
              </a:pathLst>
            </a:custGeom>
            <a:solidFill>
              <a:srgbClr val="FFFFFF"/>
            </a:solidFill>
          </p:spPr>
          <p:txBody>
            <a:bodyPr wrap="square" lIns="0" tIns="0" rIns="0" bIns="0" rtlCol="0"/>
            <a:lstStyle/>
            <a:p>
              <a:endParaRPr>
                <a:latin typeface="Cambria" pitchFamily="18" charset="0"/>
                <a:ea typeface="Cambria" pitchFamily="18" charset="0"/>
              </a:endParaRPr>
            </a:p>
          </p:txBody>
        </p:sp>
        <p:sp>
          <p:nvSpPr>
            <p:cNvPr id="15" name="object 8"/>
            <p:cNvSpPr/>
            <p:nvPr/>
          </p:nvSpPr>
          <p:spPr>
            <a:xfrm>
              <a:off x="3526631" y="3044825"/>
              <a:ext cx="790575" cy="714375"/>
            </a:xfrm>
            <a:custGeom>
              <a:avLst/>
              <a:gdLst/>
              <a:ahLst/>
              <a:cxnLst/>
              <a:rect l="l" t="t" r="r" b="b"/>
              <a:pathLst>
                <a:path w="790575" h="714375">
                  <a:moveTo>
                    <a:pt x="200025" y="0"/>
                  </a:moveTo>
                  <a:lnTo>
                    <a:pt x="0" y="361950"/>
                  </a:lnTo>
                  <a:lnTo>
                    <a:pt x="200025" y="714375"/>
                  </a:lnTo>
                  <a:lnTo>
                    <a:pt x="590550" y="714375"/>
                  </a:lnTo>
                  <a:lnTo>
                    <a:pt x="790575" y="361950"/>
                  </a:lnTo>
                  <a:lnTo>
                    <a:pt x="590550" y="0"/>
                  </a:lnTo>
                  <a:lnTo>
                    <a:pt x="200025" y="0"/>
                  </a:lnTo>
                  <a:close/>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16" name="object 9"/>
            <p:cNvSpPr/>
            <p:nvPr/>
          </p:nvSpPr>
          <p:spPr>
            <a:xfrm>
              <a:off x="1593056" y="1806575"/>
              <a:ext cx="1038225" cy="1038225"/>
            </a:xfrm>
            <a:custGeom>
              <a:avLst/>
              <a:gdLst/>
              <a:ahLst/>
              <a:cxnLst/>
              <a:rect l="l" t="t" r="r" b="b"/>
              <a:pathLst>
                <a:path w="1038225" h="1038225">
                  <a:moveTo>
                    <a:pt x="523875" y="0"/>
                  </a:moveTo>
                  <a:lnTo>
                    <a:pt x="475307" y="2088"/>
                  </a:lnTo>
                  <a:lnTo>
                    <a:pt x="428141" y="8244"/>
                  </a:lnTo>
                  <a:lnTo>
                    <a:pt x="382543" y="18300"/>
                  </a:lnTo>
                  <a:lnTo>
                    <a:pt x="338679" y="32089"/>
                  </a:lnTo>
                  <a:lnTo>
                    <a:pt x="296717" y="49446"/>
                  </a:lnTo>
                  <a:lnTo>
                    <a:pt x="256822" y="70202"/>
                  </a:lnTo>
                  <a:lnTo>
                    <a:pt x="219161" y="94193"/>
                  </a:lnTo>
                  <a:lnTo>
                    <a:pt x="183901" y="121251"/>
                  </a:lnTo>
                  <a:lnTo>
                    <a:pt x="151209" y="151209"/>
                  </a:lnTo>
                  <a:lnTo>
                    <a:pt x="121251" y="183901"/>
                  </a:lnTo>
                  <a:lnTo>
                    <a:pt x="94193" y="219161"/>
                  </a:lnTo>
                  <a:lnTo>
                    <a:pt x="70202" y="256822"/>
                  </a:lnTo>
                  <a:lnTo>
                    <a:pt x="49446" y="296717"/>
                  </a:lnTo>
                  <a:lnTo>
                    <a:pt x="32089" y="338679"/>
                  </a:lnTo>
                  <a:lnTo>
                    <a:pt x="18300" y="382543"/>
                  </a:lnTo>
                  <a:lnTo>
                    <a:pt x="8244" y="428141"/>
                  </a:lnTo>
                  <a:lnTo>
                    <a:pt x="2088" y="475307"/>
                  </a:lnTo>
                  <a:lnTo>
                    <a:pt x="0" y="523875"/>
                  </a:lnTo>
                  <a:lnTo>
                    <a:pt x="2088" y="570941"/>
                  </a:lnTo>
                  <a:lnTo>
                    <a:pt x="8244" y="616773"/>
                  </a:lnTo>
                  <a:lnTo>
                    <a:pt x="18300" y="661193"/>
                  </a:lnTo>
                  <a:lnTo>
                    <a:pt x="32089" y="704026"/>
                  </a:lnTo>
                  <a:lnTo>
                    <a:pt x="49446" y="745096"/>
                  </a:lnTo>
                  <a:lnTo>
                    <a:pt x="70202" y="784225"/>
                  </a:lnTo>
                  <a:lnTo>
                    <a:pt x="94193" y="821237"/>
                  </a:lnTo>
                  <a:lnTo>
                    <a:pt x="121251" y="855956"/>
                  </a:lnTo>
                  <a:lnTo>
                    <a:pt x="151209" y="888206"/>
                  </a:lnTo>
                  <a:lnTo>
                    <a:pt x="183901" y="917810"/>
                  </a:lnTo>
                  <a:lnTo>
                    <a:pt x="219161" y="944591"/>
                  </a:lnTo>
                  <a:lnTo>
                    <a:pt x="256822" y="968375"/>
                  </a:lnTo>
                  <a:lnTo>
                    <a:pt x="296717" y="988983"/>
                  </a:lnTo>
                  <a:lnTo>
                    <a:pt x="338679" y="1006239"/>
                  </a:lnTo>
                  <a:lnTo>
                    <a:pt x="382543" y="1019968"/>
                  </a:lnTo>
                  <a:lnTo>
                    <a:pt x="428141" y="1029993"/>
                  </a:lnTo>
                  <a:lnTo>
                    <a:pt x="475307" y="1036137"/>
                  </a:lnTo>
                  <a:lnTo>
                    <a:pt x="523875" y="1038225"/>
                  </a:lnTo>
                  <a:lnTo>
                    <a:pt x="570941" y="1036137"/>
                  </a:lnTo>
                  <a:lnTo>
                    <a:pt x="616773" y="1029993"/>
                  </a:lnTo>
                  <a:lnTo>
                    <a:pt x="661193" y="1019968"/>
                  </a:lnTo>
                  <a:lnTo>
                    <a:pt x="704026" y="1006239"/>
                  </a:lnTo>
                  <a:lnTo>
                    <a:pt x="745096" y="988983"/>
                  </a:lnTo>
                  <a:lnTo>
                    <a:pt x="784225" y="968375"/>
                  </a:lnTo>
                  <a:lnTo>
                    <a:pt x="821237" y="944591"/>
                  </a:lnTo>
                  <a:lnTo>
                    <a:pt x="855956" y="917810"/>
                  </a:lnTo>
                  <a:lnTo>
                    <a:pt x="888206" y="888206"/>
                  </a:lnTo>
                  <a:lnTo>
                    <a:pt x="917810" y="855956"/>
                  </a:lnTo>
                  <a:lnTo>
                    <a:pt x="944591" y="821237"/>
                  </a:lnTo>
                  <a:lnTo>
                    <a:pt x="968375" y="784225"/>
                  </a:lnTo>
                  <a:lnTo>
                    <a:pt x="988983" y="745096"/>
                  </a:lnTo>
                  <a:lnTo>
                    <a:pt x="1006239" y="704026"/>
                  </a:lnTo>
                  <a:lnTo>
                    <a:pt x="1019968" y="661193"/>
                  </a:lnTo>
                  <a:lnTo>
                    <a:pt x="1029993" y="616773"/>
                  </a:lnTo>
                  <a:lnTo>
                    <a:pt x="1036137" y="570941"/>
                  </a:lnTo>
                  <a:lnTo>
                    <a:pt x="1038225" y="523875"/>
                  </a:lnTo>
                  <a:lnTo>
                    <a:pt x="1036137" y="475307"/>
                  </a:lnTo>
                  <a:lnTo>
                    <a:pt x="1029993" y="428141"/>
                  </a:lnTo>
                  <a:lnTo>
                    <a:pt x="1019968" y="382543"/>
                  </a:lnTo>
                  <a:lnTo>
                    <a:pt x="1006239" y="338679"/>
                  </a:lnTo>
                  <a:lnTo>
                    <a:pt x="988983" y="296717"/>
                  </a:lnTo>
                  <a:lnTo>
                    <a:pt x="968375" y="256822"/>
                  </a:lnTo>
                  <a:lnTo>
                    <a:pt x="944591" y="219161"/>
                  </a:lnTo>
                  <a:lnTo>
                    <a:pt x="917810" y="183901"/>
                  </a:lnTo>
                  <a:lnTo>
                    <a:pt x="888206" y="151209"/>
                  </a:lnTo>
                  <a:lnTo>
                    <a:pt x="855956" y="121251"/>
                  </a:lnTo>
                  <a:lnTo>
                    <a:pt x="821237" y="94193"/>
                  </a:lnTo>
                  <a:lnTo>
                    <a:pt x="784225" y="70202"/>
                  </a:lnTo>
                  <a:lnTo>
                    <a:pt x="745096" y="49446"/>
                  </a:lnTo>
                  <a:lnTo>
                    <a:pt x="704026" y="32089"/>
                  </a:lnTo>
                  <a:lnTo>
                    <a:pt x="661193" y="18300"/>
                  </a:lnTo>
                  <a:lnTo>
                    <a:pt x="616773" y="8244"/>
                  </a:lnTo>
                  <a:lnTo>
                    <a:pt x="570941" y="2088"/>
                  </a:lnTo>
                  <a:lnTo>
                    <a:pt x="523875" y="0"/>
                  </a:lnTo>
                  <a:close/>
                </a:path>
              </a:pathLst>
            </a:custGeom>
            <a:solidFill>
              <a:srgbClr val="00CC99"/>
            </a:solidFill>
          </p:spPr>
          <p:txBody>
            <a:bodyPr wrap="square" lIns="0" tIns="0" rIns="0" bIns="0" rtlCol="0"/>
            <a:lstStyle/>
            <a:p>
              <a:endParaRPr>
                <a:latin typeface="Cambria" pitchFamily="18" charset="0"/>
                <a:ea typeface="Cambria" pitchFamily="18" charset="0"/>
              </a:endParaRPr>
            </a:p>
          </p:txBody>
        </p:sp>
        <p:sp>
          <p:nvSpPr>
            <p:cNvPr id="17" name="object 10"/>
            <p:cNvSpPr/>
            <p:nvPr/>
          </p:nvSpPr>
          <p:spPr>
            <a:xfrm>
              <a:off x="1593056" y="1806575"/>
              <a:ext cx="1038225" cy="1038225"/>
            </a:xfrm>
            <a:custGeom>
              <a:avLst/>
              <a:gdLst/>
              <a:ahLst/>
              <a:cxnLst/>
              <a:rect l="l" t="t" r="r" b="b"/>
              <a:pathLst>
                <a:path w="1038225" h="1038225">
                  <a:moveTo>
                    <a:pt x="1038225" y="523875"/>
                  </a:moveTo>
                  <a:lnTo>
                    <a:pt x="1036137" y="475307"/>
                  </a:lnTo>
                  <a:lnTo>
                    <a:pt x="1029993" y="428141"/>
                  </a:lnTo>
                  <a:lnTo>
                    <a:pt x="1019968" y="382543"/>
                  </a:lnTo>
                  <a:lnTo>
                    <a:pt x="1006239" y="338679"/>
                  </a:lnTo>
                  <a:lnTo>
                    <a:pt x="988983" y="296717"/>
                  </a:lnTo>
                  <a:lnTo>
                    <a:pt x="968375" y="256822"/>
                  </a:lnTo>
                  <a:lnTo>
                    <a:pt x="944591" y="219161"/>
                  </a:lnTo>
                  <a:lnTo>
                    <a:pt x="917810" y="183901"/>
                  </a:lnTo>
                  <a:lnTo>
                    <a:pt x="888206" y="151209"/>
                  </a:lnTo>
                  <a:lnTo>
                    <a:pt x="855956" y="121251"/>
                  </a:lnTo>
                  <a:lnTo>
                    <a:pt x="821237" y="94193"/>
                  </a:lnTo>
                  <a:lnTo>
                    <a:pt x="784225" y="70202"/>
                  </a:lnTo>
                  <a:lnTo>
                    <a:pt x="745096" y="49446"/>
                  </a:lnTo>
                  <a:lnTo>
                    <a:pt x="704026" y="32089"/>
                  </a:lnTo>
                  <a:lnTo>
                    <a:pt x="661193" y="18300"/>
                  </a:lnTo>
                  <a:lnTo>
                    <a:pt x="616773" y="8244"/>
                  </a:lnTo>
                  <a:lnTo>
                    <a:pt x="570941" y="2088"/>
                  </a:lnTo>
                  <a:lnTo>
                    <a:pt x="523875" y="0"/>
                  </a:lnTo>
                  <a:lnTo>
                    <a:pt x="475307" y="2088"/>
                  </a:lnTo>
                  <a:lnTo>
                    <a:pt x="428141" y="8244"/>
                  </a:lnTo>
                  <a:lnTo>
                    <a:pt x="382543" y="18300"/>
                  </a:lnTo>
                  <a:lnTo>
                    <a:pt x="338679" y="32089"/>
                  </a:lnTo>
                  <a:lnTo>
                    <a:pt x="296717" y="49446"/>
                  </a:lnTo>
                  <a:lnTo>
                    <a:pt x="256822" y="70202"/>
                  </a:lnTo>
                  <a:lnTo>
                    <a:pt x="219161" y="94193"/>
                  </a:lnTo>
                  <a:lnTo>
                    <a:pt x="183901" y="121251"/>
                  </a:lnTo>
                  <a:lnTo>
                    <a:pt x="151209" y="151209"/>
                  </a:lnTo>
                  <a:lnTo>
                    <a:pt x="121251" y="183901"/>
                  </a:lnTo>
                  <a:lnTo>
                    <a:pt x="94193" y="219161"/>
                  </a:lnTo>
                  <a:lnTo>
                    <a:pt x="70202" y="256822"/>
                  </a:lnTo>
                  <a:lnTo>
                    <a:pt x="49446" y="296717"/>
                  </a:lnTo>
                  <a:lnTo>
                    <a:pt x="32089" y="338679"/>
                  </a:lnTo>
                  <a:lnTo>
                    <a:pt x="18300" y="382543"/>
                  </a:lnTo>
                  <a:lnTo>
                    <a:pt x="8244" y="428141"/>
                  </a:lnTo>
                  <a:lnTo>
                    <a:pt x="2088" y="475307"/>
                  </a:lnTo>
                  <a:lnTo>
                    <a:pt x="0" y="523875"/>
                  </a:lnTo>
                  <a:lnTo>
                    <a:pt x="2088" y="570941"/>
                  </a:lnTo>
                  <a:lnTo>
                    <a:pt x="8244" y="616773"/>
                  </a:lnTo>
                  <a:lnTo>
                    <a:pt x="18300" y="661193"/>
                  </a:lnTo>
                  <a:lnTo>
                    <a:pt x="32089" y="704026"/>
                  </a:lnTo>
                  <a:lnTo>
                    <a:pt x="49446" y="745096"/>
                  </a:lnTo>
                  <a:lnTo>
                    <a:pt x="70202" y="784225"/>
                  </a:lnTo>
                  <a:lnTo>
                    <a:pt x="94193" y="821237"/>
                  </a:lnTo>
                  <a:lnTo>
                    <a:pt x="121251" y="855956"/>
                  </a:lnTo>
                  <a:lnTo>
                    <a:pt x="151209" y="888206"/>
                  </a:lnTo>
                  <a:lnTo>
                    <a:pt x="183901" y="917810"/>
                  </a:lnTo>
                  <a:lnTo>
                    <a:pt x="219161" y="944591"/>
                  </a:lnTo>
                  <a:lnTo>
                    <a:pt x="256822" y="968375"/>
                  </a:lnTo>
                  <a:lnTo>
                    <a:pt x="296717" y="988983"/>
                  </a:lnTo>
                  <a:lnTo>
                    <a:pt x="338679" y="1006239"/>
                  </a:lnTo>
                  <a:lnTo>
                    <a:pt x="382543" y="1019968"/>
                  </a:lnTo>
                  <a:lnTo>
                    <a:pt x="428141" y="1029993"/>
                  </a:lnTo>
                  <a:lnTo>
                    <a:pt x="475307" y="1036137"/>
                  </a:lnTo>
                  <a:lnTo>
                    <a:pt x="523875" y="1038225"/>
                  </a:lnTo>
                  <a:lnTo>
                    <a:pt x="570941" y="1036137"/>
                  </a:lnTo>
                  <a:lnTo>
                    <a:pt x="616773" y="1029993"/>
                  </a:lnTo>
                  <a:lnTo>
                    <a:pt x="661193" y="1019968"/>
                  </a:lnTo>
                  <a:lnTo>
                    <a:pt x="704026" y="1006239"/>
                  </a:lnTo>
                  <a:lnTo>
                    <a:pt x="745096" y="988983"/>
                  </a:lnTo>
                  <a:lnTo>
                    <a:pt x="784225" y="968375"/>
                  </a:lnTo>
                  <a:lnTo>
                    <a:pt x="821237" y="944591"/>
                  </a:lnTo>
                  <a:lnTo>
                    <a:pt x="855956" y="917810"/>
                  </a:lnTo>
                  <a:lnTo>
                    <a:pt x="888206" y="888206"/>
                  </a:lnTo>
                  <a:lnTo>
                    <a:pt x="917810" y="855956"/>
                  </a:lnTo>
                  <a:lnTo>
                    <a:pt x="944591" y="821237"/>
                  </a:lnTo>
                  <a:lnTo>
                    <a:pt x="968375" y="784225"/>
                  </a:lnTo>
                  <a:lnTo>
                    <a:pt x="988983" y="745096"/>
                  </a:lnTo>
                  <a:lnTo>
                    <a:pt x="1006239" y="704026"/>
                  </a:lnTo>
                  <a:lnTo>
                    <a:pt x="1019968" y="661193"/>
                  </a:lnTo>
                  <a:lnTo>
                    <a:pt x="1029993" y="616773"/>
                  </a:lnTo>
                  <a:lnTo>
                    <a:pt x="1036137" y="570941"/>
                  </a:lnTo>
                  <a:lnTo>
                    <a:pt x="1038225" y="523875"/>
                  </a:lnTo>
                  <a:close/>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18" name="object 11"/>
            <p:cNvSpPr/>
            <p:nvPr/>
          </p:nvSpPr>
          <p:spPr>
            <a:xfrm>
              <a:off x="1707356" y="1978025"/>
              <a:ext cx="790575" cy="685800"/>
            </a:xfrm>
            <a:custGeom>
              <a:avLst/>
              <a:gdLst/>
              <a:ahLst/>
              <a:cxnLst/>
              <a:rect l="l" t="t" r="r" b="b"/>
              <a:pathLst>
                <a:path w="790575" h="685800">
                  <a:moveTo>
                    <a:pt x="600075" y="0"/>
                  </a:moveTo>
                  <a:lnTo>
                    <a:pt x="200025" y="0"/>
                  </a:lnTo>
                  <a:lnTo>
                    <a:pt x="0" y="342900"/>
                  </a:lnTo>
                  <a:lnTo>
                    <a:pt x="200025" y="685800"/>
                  </a:lnTo>
                  <a:lnTo>
                    <a:pt x="600075" y="685800"/>
                  </a:lnTo>
                  <a:lnTo>
                    <a:pt x="790575" y="342900"/>
                  </a:lnTo>
                  <a:lnTo>
                    <a:pt x="600075" y="0"/>
                  </a:lnTo>
                  <a:close/>
                </a:path>
              </a:pathLst>
            </a:custGeom>
            <a:solidFill>
              <a:srgbClr val="FFFFFF"/>
            </a:solidFill>
          </p:spPr>
          <p:txBody>
            <a:bodyPr wrap="square" lIns="0" tIns="0" rIns="0" bIns="0" rtlCol="0"/>
            <a:lstStyle/>
            <a:p>
              <a:endParaRPr>
                <a:latin typeface="Cambria" pitchFamily="18" charset="0"/>
                <a:ea typeface="Cambria" pitchFamily="18" charset="0"/>
              </a:endParaRPr>
            </a:p>
          </p:txBody>
        </p:sp>
        <p:sp>
          <p:nvSpPr>
            <p:cNvPr id="19" name="object 12"/>
            <p:cNvSpPr/>
            <p:nvPr/>
          </p:nvSpPr>
          <p:spPr>
            <a:xfrm>
              <a:off x="1707356" y="1939925"/>
              <a:ext cx="2628900" cy="1800225"/>
            </a:xfrm>
            <a:custGeom>
              <a:avLst/>
              <a:gdLst/>
              <a:ahLst/>
              <a:cxnLst/>
              <a:rect l="l" t="t" r="r" b="b"/>
              <a:pathLst>
                <a:path w="2628900" h="1800225">
                  <a:moveTo>
                    <a:pt x="200025" y="38100"/>
                  </a:moveTo>
                  <a:lnTo>
                    <a:pt x="0" y="381000"/>
                  </a:lnTo>
                  <a:lnTo>
                    <a:pt x="200025" y="723900"/>
                  </a:lnTo>
                  <a:lnTo>
                    <a:pt x="600075" y="723900"/>
                  </a:lnTo>
                  <a:lnTo>
                    <a:pt x="790575" y="381000"/>
                  </a:lnTo>
                  <a:lnTo>
                    <a:pt x="600075" y="38100"/>
                  </a:lnTo>
                  <a:lnTo>
                    <a:pt x="200025" y="38100"/>
                  </a:lnTo>
                  <a:close/>
                </a:path>
                <a:path w="2628900" h="1800225">
                  <a:moveTo>
                    <a:pt x="819150" y="371475"/>
                  </a:moveTo>
                  <a:lnTo>
                    <a:pt x="628650" y="723900"/>
                  </a:lnTo>
                  <a:lnTo>
                    <a:pt x="819150" y="1076325"/>
                  </a:lnTo>
                  <a:lnTo>
                    <a:pt x="1219200" y="1076325"/>
                  </a:lnTo>
                  <a:lnTo>
                    <a:pt x="1409700" y="723900"/>
                  </a:lnTo>
                  <a:lnTo>
                    <a:pt x="1219200" y="371475"/>
                  </a:lnTo>
                  <a:lnTo>
                    <a:pt x="819150" y="371475"/>
                  </a:lnTo>
                  <a:close/>
                </a:path>
                <a:path w="2628900" h="1800225">
                  <a:moveTo>
                    <a:pt x="209550" y="723900"/>
                  </a:moveTo>
                  <a:lnTo>
                    <a:pt x="19050" y="1076325"/>
                  </a:lnTo>
                  <a:lnTo>
                    <a:pt x="209550" y="1438275"/>
                  </a:lnTo>
                  <a:lnTo>
                    <a:pt x="609600" y="1438275"/>
                  </a:lnTo>
                  <a:lnTo>
                    <a:pt x="800100" y="1076325"/>
                  </a:lnTo>
                  <a:lnTo>
                    <a:pt x="609600" y="723900"/>
                  </a:lnTo>
                  <a:lnTo>
                    <a:pt x="209550" y="723900"/>
                  </a:lnTo>
                  <a:close/>
                </a:path>
                <a:path w="2628900" h="1800225">
                  <a:moveTo>
                    <a:pt x="1428750" y="0"/>
                  </a:moveTo>
                  <a:lnTo>
                    <a:pt x="1228725" y="352425"/>
                  </a:lnTo>
                  <a:lnTo>
                    <a:pt x="1428750" y="704850"/>
                  </a:lnTo>
                  <a:lnTo>
                    <a:pt x="1819275" y="704850"/>
                  </a:lnTo>
                  <a:lnTo>
                    <a:pt x="2019300" y="352425"/>
                  </a:lnTo>
                  <a:lnTo>
                    <a:pt x="1819275" y="0"/>
                  </a:lnTo>
                  <a:lnTo>
                    <a:pt x="1428750" y="0"/>
                  </a:lnTo>
                  <a:close/>
                </a:path>
                <a:path w="2628900" h="1800225">
                  <a:moveTo>
                    <a:pt x="1428750" y="733425"/>
                  </a:moveTo>
                  <a:lnTo>
                    <a:pt x="1228725" y="1085850"/>
                  </a:lnTo>
                  <a:lnTo>
                    <a:pt x="1428750" y="1438275"/>
                  </a:lnTo>
                  <a:lnTo>
                    <a:pt x="1819275" y="1438275"/>
                  </a:lnTo>
                  <a:lnTo>
                    <a:pt x="2019300" y="1085850"/>
                  </a:lnTo>
                  <a:lnTo>
                    <a:pt x="1819275" y="733425"/>
                  </a:lnTo>
                  <a:lnTo>
                    <a:pt x="1428750" y="733425"/>
                  </a:lnTo>
                  <a:close/>
                </a:path>
                <a:path w="2628900" h="1800225">
                  <a:moveTo>
                    <a:pt x="2038350" y="381000"/>
                  </a:moveTo>
                  <a:lnTo>
                    <a:pt x="1838325" y="733425"/>
                  </a:lnTo>
                  <a:lnTo>
                    <a:pt x="2038350" y="1085850"/>
                  </a:lnTo>
                  <a:lnTo>
                    <a:pt x="2428875" y="1085850"/>
                  </a:lnTo>
                  <a:lnTo>
                    <a:pt x="2628900" y="733425"/>
                  </a:lnTo>
                  <a:lnTo>
                    <a:pt x="2428875" y="381000"/>
                  </a:lnTo>
                  <a:lnTo>
                    <a:pt x="2038350" y="381000"/>
                  </a:lnTo>
                  <a:close/>
                </a:path>
                <a:path w="2628900" h="1800225">
                  <a:moveTo>
                    <a:pt x="828675" y="1085850"/>
                  </a:moveTo>
                  <a:lnTo>
                    <a:pt x="628650" y="1438275"/>
                  </a:lnTo>
                  <a:lnTo>
                    <a:pt x="828675" y="1800225"/>
                  </a:lnTo>
                  <a:lnTo>
                    <a:pt x="1219200" y="1800225"/>
                  </a:lnTo>
                  <a:lnTo>
                    <a:pt x="1419225" y="1438275"/>
                  </a:lnTo>
                  <a:lnTo>
                    <a:pt x="1219200" y="1085850"/>
                  </a:lnTo>
                  <a:lnTo>
                    <a:pt x="828675" y="1085850"/>
                  </a:lnTo>
                  <a:close/>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20" name="object 13"/>
            <p:cNvSpPr/>
            <p:nvPr/>
          </p:nvSpPr>
          <p:spPr>
            <a:xfrm>
              <a:off x="4364831" y="2120900"/>
              <a:ext cx="1114425" cy="904875"/>
            </a:xfrm>
            <a:custGeom>
              <a:avLst/>
              <a:gdLst/>
              <a:ahLst/>
              <a:cxnLst/>
              <a:rect l="l" t="t" r="r" b="b"/>
              <a:pathLst>
                <a:path w="1114425" h="904875">
                  <a:moveTo>
                    <a:pt x="1114425" y="0"/>
                  </a:moveTo>
                  <a:lnTo>
                    <a:pt x="0" y="904875"/>
                  </a:lnTo>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21" name="object 14"/>
            <p:cNvSpPr/>
            <p:nvPr/>
          </p:nvSpPr>
          <p:spPr>
            <a:xfrm>
              <a:off x="4305300" y="2933700"/>
              <a:ext cx="161925" cy="152400"/>
            </a:xfrm>
            <a:custGeom>
              <a:avLst/>
              <a:gdLst/>
              <a:ahLst/>
              <a:cxnLst/>
              <a:rect l="l" t="t" r="r" b="b"/>
              <a:pathLst>
                <a:path w="161925" h="152400">
                  <a:moveTo>
                    <a:pt x="95250" y="0"/>
                  </a:moveTo>
                  <a:lnTo>
                    <a:pt x="0" y="152400"/>
                  </a:lnTo>
                  <a:lnTo>
                    <a:pt x="161925" y="85725"/>
                  </a:lnTo>
                  <a:lnTo>
                    <a:pt x="85725" y="76200"/>
                  </a:lnTo>
                  <a:lnTo>
                    <a:pt x="95250" y="0"/>
                  </a:lnTo>
                  <a:close/>
                </a:path>
              </a:pathLst>
            </a:custGeom>
            <a:solidFill>
              <a:srgbClr val="000000"/>
            </a:solidFill>
          </p:spPr>
          <p:txBody>
            <a:bodyPr wrap="square" lIns="0" tIns="0" rIns="0" bIns="0" rtlCol="0"/>
            <a:lstStyle/>
            <a:p>
              <a:endParaRPr>
                <a:latin typeface="Cambria" pitchFamily="18" charset="0"/>
                <a:ea typeface="Cambria" pitchFamily="18" charset="0"/>
              </a:endParaRPr>
            </a:p>
          </p:txBody>
        </p:sp>
        <p:sp>
          <p:nvSpPr>
            <p:cNvPr id="22" name="object 15"/>
            <p:cNvSpPr/>
            <p:nvPr/>
          </p:nvSpPr>
          <p:spPr>
            <a:xfrm>
              <a:off x="4326731" y="3130550"/>
              <a:ext cx="1219200" cy="123825"/>
            </a:xfrm>
            <a:custGeom>
              <a:avLst/>
              <a:gdLst/>
              <a:ahLst/>
              <a:cxnLst/>
              <a:rect l="l" t="t" r="r" b="b"/>
              <a:pathLst>
                <a:path w="1219200" h="123825">
                  <a:moveTo>
                    <a:pt x="1219200" y="0"/>
                  </a:moveTo>
                  <a:lnTo>
                    <a:pt x="0" y="123825"/>
                  </a:lnTo>
                </a:path>
              </a:pathLst>
            </a:custGeom>
            <a:ln w="9525">
              <a:solidFill>
                <a:srgbClr val="000000"/>
              </a:solidFill>
            </a:ln>
          </p:spPr>
          <p:txBody>
            <a:bodyPr wrap="square" lIns="0" tIns="0" rIns="0" bIns="0" rtlCol="0"/>
            <a:lstStyle/>
            <a:p>
              <a:endParaRPr>
                <a:latin typeface="Cambria" pitchFamily="18" charset="0"/>
                <a:ea typeface="Cambria" pitchFamily="18" charset="0"/>
              </a:endParaRPr>
            </a:p>
          </p:txBody>
        </p:sp>
        <p:sp>
          <p:nvSpPr>
            <p:cNvPr id="23" name="object 16"/>
            <p:cNvSpPr/>
            <p:nvPr/>
          </p:nvSpPr>
          <p:spPr>
            <a:xfrm>
              <a:off x="4248150" y="3200400"/>
              <a:ext cx="161925" cy="114300"/>
            </a:xfrm>
            <a:custGeom>
              <a:avLst/>
              <a:gdLst/>
              <a:ahLst/>
              <a:cxnLst/>
              <a:rect l="l" t="t" r="r" b="b"/>
              <a:pathLst>
                <a:path w="161925" h="114300">
                  <a:moveTo>
                    <a:pt x="152400" y="0"/>
                  </a:moveTo>
                  <a:lnTo>
                    <a:pt x="0" y="76200"/>
                  </a:lnTo>
                  <a:lnTo>
                    <a:pt x="161925" y="114300"/>
                  </a:lnTo>
                  <a:lnTo>
                    <a:pt x="104775" y="57150"/>
                  </a:lnTo>
                  <a:lnTo>
                    <a:pt x="152400" y="0"/>
                  </a:lnTo>
                  <a:close/>
                </a:path>
              </a:pathLst>
            </a:custGeom>
            <a:solidFill>
              <a:srgbClr val="000000"/>
            </a:solidFill>
          </p:spPr>
          <p:txBody>
            <a:bodyPr wrap="square" lIns="0" tIns="0" rIns="0" bIns="0" rtlCol="0"/>
            <a:lstStyle/>
            <a:p>
              <a:endParaRPr>
                <a:latin typeface="Cambria" pitchFamily="18" charset="0"/>
                <a:ea typeface="Cambria" pitchFamily="18" charset="0"/>
              </a:endParaRPr>
            </a:p>
          </p:txBody>
        </p:sp>
      </p:grpSp>
      <p:sp>
        <p:nvSpPr>
          <p:cNvPr id="25" name="object 18"/>
          <p:cNvSpPr txBox="1">
            <a:spLocks/>
          </p:cNvSpPr>
          <p:nvPr/>
        </p:nvSpPr>
        <p:spPr>
          <a:xfrm>
            <a:off x="4076700" y="384360"/>
            <a:ext cx="3948905" cy="405239"/>
          </a:xfrm>
          <a:prstGeom prst="rect">
            <a:avLst/>
          </a:prstGeom>
        </p:spPr>
        <p:txBody>
          <a:bodyPr vert="horz" wrap="square" lIns="0" tIns="12700" rIns="0" bIns="0" rtlCol="0">
            <a:spAutoFit/>
          </a:bodyPr>
          <a:lstStyle/>
          <a:p>
            <a:pPr marL="12700" algn="ctr" rtl="0">
              <a:spcBef>
                <a:spcPts val="100"/>
              </a:spcBef>
              <a:defRPr/>
            </a:pPr>
            <a:r>
              <a:rPr lang="en-US" sz="2550" b="1" kern="1200" spc="-15" dirty="0">
                <a:solidFill>
                  <a:srgbClr val="C00000"/>
                </a:solidFill>
                <a:latin typeface="Cambria" pitchFamily="18" charset="0"/>
                <a:ea typeface="Cambria" pitchFamily="18" charset="0"/>
                <a:cs typeface="Arial"/>
              </a:rPr>
              <a:t>GSM: cellular</a:t>
            </a:r>
            <a:r>
              <a:rPr lang="en-US" sz="2550" b="1" kern="1200" spc="-110" dirty="0">
                <a:solidFill>
                  <a:srgbClr val="C00000"/>
                </a:solidFill>
                <a:latin typeface="Cambria" pitchFamily="18" charset="0"/>
                <a:ea typeface="Cambria" pitchFamily="18" charset="0"/>
                <a:cs typeface="Arial"/>
              </a:rPr>
              <a:t> </a:t>
            </a:r>
            <a:r>
              <a:rPr lang="en-US" sz="2550" b="1" kern="1200" spc="-20" dirty="0">
                <a:solidFill>
                  <a:srgbClr val="C00000"/>
                </a:solidFill>
                <a:latin typeface="Cambria" pitchFamily="18" charset="0"/>
                <a:ea typeface="Cambria" pitchFamily="18" charset="0"/>
                <a:cs typeface="Arial"/>
              </a:rPr>
              <a:t>network</a:t>
            </a:r>
            <a:endParaRPr lang="en-US" sz="2550" b="1" kern="1200" dirty="0">
              <a:solidFill>
                <a:srgbClr val="C00000"/>
              </a:solidFill>
              <a:latin typeface="Cambria" pitchFamily="18" charset="0"/>
              <a:ea typeface="Cambria" pitchFamily="18" charset="0"/>
              <a:cs typeface="Arial"/>
            </a:endParaRPr>
          </a:p>
        </p:txBody>
      </p:sp>
      <p:sp>
        <p:nvSpPr>
          <p:cNvPr id="26" name="object 19"/>
          <p:cNvSpPr txBox="1"/>
          <p:nvPr/>
        </p:nvSpPr>
        <p:spPr>
          <a:xfrm>
            <a:off x="533400" y="1301710"/>
            <a:ext cx="7086600" cy="3949799"/>
          </a:xfrm>
          <a:prstGeom prst="rect">
            <a:avLst/>
          </a:prstGeom>
        </p:spPr>
        <p:txBody>
          <a:bodyPr vert="horz" wrap="square" lIns="0" tIns="12700" rIns="0" bIns="0" rtlCol="0">
            <a:spAutoFit/>
          </a:bodyPr>
          <a:lstStyle/>
          <a:p>
            <a:pPr algn="just"/>
            <a:endParaRPr sz="2400" dirty="0">
              <a:latin typeface="Cambria" pitchFamily="18" charset="0"/>
              <a:ea typeface="Cambria" pitchFamily="18" charset="0"/>
              <a:cs typeface="Arial"/>
            </a:endParaRPr>
          </a:p>
          <a:p>
            <a:pPr marL="307975" indent="-295275" algn="just">
              <a:buSzPct val="81081"/>
              <a:buFont typeface="Wingdings"/>
              <a:buChar char=""/>
              <a:tabLst>
                <a:tab pos="307975" algn="l"/>
              </a:tabLst>
            </a:pPr>
            <a:r>
              <a:rPr sz="2400" spc="15" dirty="0" smtClean="0">
                <a:latin typeface="Cambria" pitchFamily="18" charset="0"/>
                <a:ea typeface="Cambria" pitchFamily="18" charset="0"/>
                <a:cs typeface="Arial"/>
              </a:rPr>
              <a:t>use </a:t>
            </a:r>
            <a:r>
              <a:rPr sz="2400" spc="10" dirty="0">
                <a:latin typeface="Cambria" pitchFamily="18" charset="0"/>
                <a:ea typeface="Cambria" pitchFamily="18" charset="0"/>
                <a:cs typeface="Arial"/>
              </a:rPr>
              <a:t>of </a:t>
            </a:r>
            <a:r>
              <a:rPr sz="2400" b="1" spc="15" dirty="0">
                <a:latin typeface="Cambria" pitchFamily="18" charset="0"/>
                <a:ea typeface="Cambria" pitchFamily="18" charset="0"/>
                <a:cs typeface="Arial"/>
              </a:rPr>
              <a:t>several</a:t>
            </a:r>
            <a:r>
              <a:rPr sz="2400" spc="15" dirty="0">
                <a:latin typeface="Cambria" pitchFamily="18" charset="0"/>
                <a:ea typeface="Cambria" pitchFamily="18" charset="0"/>
                <a:cs typeface="Arial"/>
              </a:rPr>
              <a:t> </a:t>
            </a:r>
            <a:r>
              <a:rPr sz="2400" spc="10" dirty="0">
                <a:latin typeface="Cambria" pitchFamily="18" charset="0"/>
                <a:ea typeface="Cambria" pitchFamily="18" charset="0"/>
                <a:cs typeface="Arial"/>
              </a:rPr>
              <a:t>carrier</a:t>
            </a:r>
            <a:r>
              <a:rPr sz="2400" spc="15" dirty="0">
                <a:latin typeface="Cambria" pitchFamily="18" charset="0"/>
                <a:ea typeface="Cambria" pitchFamily="18" charset="0"/>
                <a:cs typeface="Arial"/>
              </a:rPr>
              <a:t> frequencies</a:t>
            </a:r>
            <a:endParaRPr sz="2400" dirty="0">
              <a:latin typeface="Cambria" pitchFamily="18" charset="0"/>
              <a:ea typeface="Cambria" pitchFamily="18" charset="0"/>
              <a:cs typeface="Arial"/>
            </a:endParaRPr>
          </a:p>
          <a:p>
            <a:pPr marL="307975" indent="-295275" algn="just">
              <a:spcBef>
                <a:spcPts val="480"/>
              </a:spcBef>
              <a:buSzPct val="81081"/>
              <a:buFont typeface="Wingdings"/>
              <a:buChar char=""/>
              <a:tabLst>
                <a:tab pos="307975" algn="l"/>
              </a:tabLst>
            </a:pPr>
            <a:r>
              <a:rPr sz="2400" b="1" spc="15" dirty="0">
                <a:latin typeface="Cambria" pitchFamily="18" charset="0"/>
                <a:ea typeface="Cambria" pitchFamily="18" charset="0"/>
                <a:cs typeface="Arial"/>
              </a:rPr>
              <a:t>not the </a:t>
            </a:r>
            <a:r>
              <a:rPr sz="2400" b="1" spc="20" dirty="0">
                <a:latin typeface="Cambria" pitchFamily="18" charset="0"/>
                <a:ea typeface="Cambria" pitchFamily="18" charset="0"/>
                <a:cs typeface="Arial"/>
              </a:rPr>
              <a:t>same </a:t>
            </a:r>
            <a:r>
              <a:rPr sz="2400" spc="20" dirty="0">
                <a:latin typeface="Cambria" pitchFamily="18" charset="0"/>
                <a:ea typeface="Cambria" pitchFamily="18" charset="0"/>
                <a:cs typeface="Arial"/>
              </a:rPr>
              <a:t>frequency </a:t>
            </a:r>
            <a:r>
              <a:rPr sz="2400" spc="10" dirty="0">
                <a:latin typeface="Cambria" pitchFamily="18" charset="0"/>
                <a:ea typeface="Cambria" pitchFamily="18" charset="0"/>
                <a:cs typeface="Arial"/>
              </a:rPr>
              <a:t>in </a:t>
            </a:r>
            <a:r>
              <a:rPr sz="2400" spc="15" dirty="0">
                <a:latin typeface="Cambria" pitchFamily="18" charset="0"/>
                <a:ea typeface="Cambria" pitchFamily="18" charset="0"/>
                <a:cs typeface="Arial"/>
              </a:rPr>
              <a:t>adjoining</a:t>
            </a:r>
            <a:r>
              <a:rPr sz="2400" spc="40" dirty="0">
                <a:latin typeface="Cambria" pitchFamily="18" charset="0"/>
                <a:ea typeface="Cambria" pitchFamily="18" charset="0"/>
                <a:cs typeface="Arial"/>
              </a:rPr>
              <a:t> </a:t>
            </a:r>
            <a:r>
              <a:rPr sz="2400" spc="15" dirty="0">
                <a:latin typeface="Cambria" pitchFamily="18" charset="0"/>
                <a:ea typeface="Cambria" pitchFamily="18" charset="0"/>
                <a:cs typeface="Arial"/>
              </a:rPr>
              <a:t>cells</a:t>
            </a:r>
            <a:endParaRPr sz="2400" dirty="0">
              <a:latin typeface="Cambria" pitchFamily="18" charset="0"/>
              <a:ea typeface="Cambria" pitchFamily="18" charset="0"/>
              <a:cs typeface="Arial"/>
            </a:endParaRPr>
          </a:p>
          <a:p>
            <a:pPr marL="307975" marR="680085" indent="-295275" algn="just">
              <a:spcBef>
                <a:spcPts val="525"/>
              </a:spcBef>
              <a:buSzPct val="81081"/>
              <a:buFont typeface="Wingdings"/>
              <a:buChar char=""/>
              <a:tabLst>
                <a:tab pos="307975" algn="l"/>
              </a:tabLst>
            </a:pPr>
            <a:r>
              <a:rPr sz="2400" spc="15" dirty="0">
                <a:latin typeface="Cambria" pitchFamily="18" charset="0"/>
                <a:ea typeface="Cambria" pitchFamily="18" charset="0"/>
                <a:cs typeface="Arial"/>
              </a:rPr>
              <a:t>cell sizes vary </a:t>
            </a:r>
            <a:r>
              <a:rPr sz="2400" spc="20" dirty="0">
                <a:latin typeface="Cambria" pitchFamily="18" charset="0"/>
                <a:ea typeface="Cambria" pitchFamily="18" charset="0"/>
                <a:cs typeface="Arial"/>
              </a:rPr>
              <a:t>from some </a:t>
            </a:r>
            <a:r>
              <a:rPr sz="2400" b="1" spc="20" dirty="0">
                <a:latin typeface="Cambria" pitchFamily="18" charset="0"/>
                <a:ea typeface="Cambria" pitchFamily="18" charset="0"/>
                <a:cs typeface="Arial"/>
              </a:rPr>
              <a:t>100 m</a:t>
            </a:r>
            <a:r>
              <a:rPr sz="2400" spc="20" dirty="0">
                <a:latin typeface="Cambria" pitchFamily="18" charset="0"/>
                <a:ea typeface="Cambria" pitchFamily="18" charset="0"/>
                <a:cs typeface="Arial"/>
              </a:rPr>
              <a:t> </a:t>
            </a:r>
            <a:r>
              <a:rPr sz="2400" spc="15" dirty="0">
                <a:latin typeface="Cambria" pitchFamily="18" charset="0"/>
                <a:ea typeface="Cambria" pitchFamily="18" charset="0"/>
                <a:cs typeface="Arial"/>
              </a:rPr>
              <a:t>up to </a:t>
            </a:r>
            <a:r>
              <a:rPr sz="2400" b="1" spc="15" dirty="0">
                <a:latin typeface="Cambria" pitchFamily="18" charset="0"/>
                <a:ea typeface="Cambria" pitchFamily="18" charset="0"/>
                <a:cs typeface="Arial"/>
              </a:rPr>
              <a:t>35 </a:t>
            </a:r>
            <a:r>
              <a:rPr sz="2400" b="1" spc="20" dirty="0">
                <a:latin typeface="Cambria" pitchFamily="18" charset="0"/>
                <a:ea typeface="Cambria" pitchFamily="18" charset="0"/>
                <a:cs typeface="Arial"/>
              </a:rPr>
              <a:t>km </a:t>
            </a:r>
            <a:r>
              <a:rPr sz="2400" spc="20" dirty="0">
                <a:latin typeface="Cambria" pitchFamily="18" charset="0"/>
                <a:ea typeface="Cambria" pitchFamily="18" charset="0"/>
                <a:cs typeface="Arial"/>
              </a:rPr>
              <a:t>depending </a:t>
            </a:r>
            <a:r>
              <a:rPr sz="2400" spc="15" dirty="0">
                <a:latin typeface="Cambria" pitchFamily="18" charset="0"/>
                <a:ea typeface="Cambria" pitchFamily="18" charset="0"/>
                <a:cs typeface="Arial"/>
              </a:rPr>
              <a:t>on </a:t>
            </a:r>
            <a:r>
              <a:rPr sz="2400" spc="20" dirty="0">
                <a:latin typeface="Cambria" pitchFamily="18" charset="0"/>
                <a:ea typeface="Cambria" pitchFamily="18" charset="0"/>
                <a:cs typeface="Arial"/>
              </a:rPr>
              <a:t>user  </a:t>
            </a:r>
            <a:r>
              <a:rPr sz="2400" b="1" spc="15" dirty="0">
                <a:latin typeface="Cambria" pitchFamily="18" charset="0"/>
                <a:ea typeface="Cambria" pitchFamily="18" charset="0"/>
                <a:cs typeface="Arial"/>
              </a:rPr>
              <a:t>density</a:t>
            </a:r>
            <a:r>
              <a:rPr sz="2400" spc="15" dirty="0">
                <a:latin typeface="Cambria" pitchFamily="18" charset="0"/>
                <a:ea typeface="Cambria" pitchFamily="18" charset="0"/>
                <a:cs typeface="Arial"/>
              </a:rPr>
              <a:t>, </a:t>
            </a:r>
            <a:r>
              <a:rPr sz="2400" b="1" spc="15" dirty="0">
                <a:latin typeface="Cambria" pitchFamily="18" charset="0"/>
                <a:ea typeface="Cambria" pitchFamily="18" charset="0"/>
                <a:cs typeface="Arial"/>
              </a:rPr>
              <a:t>geography</a:t>
            </a:r>
            <a:r>
              <a:rPr sz="2400" spc="15" dirty="0">
                <a:latin typeface="Cambria" pitchFamily="18" charset="0"/>
                <a:ea typeface="Cambria" pitchFamily="18" charset="0"/>
                <a:cs typeface="Arial"/>
              </a:rPr>
              <a:t>, transceiver </a:t>
            </a:r>
            <a:r>
              <a:rPr sz="2400" b="1" spc="15" dirty="0">
                <a:latin typeface="Cambria" pitchFamily="18" charset="0"/>
                <a:ea typeface="Cambria" pitchFamily="18" charset="0"/>
                <a:cs typeface="Arial"/>
              </a:rPr>
              <a:t>power</a:t>
            </a:r>
            <a:r>
              <a:rPr sz="2400" spc="5" dirty="0">
                <a:latin typeface="Cambria" pitchFamily="18" charset="0"/>
                <a:ea typeface="Cambria" pitchFamily="18" charset="0"/>
                <a:cs typeface="Arial"/>
              </a:rPr>
              <a:t> </a:t>
            </a:r>
            <a:r>
              <a:rPr sz="2400" spc="15" dirty="0">
                <a:latin typeface="Cambria" pitchFamily="18" charset="0"/>
                <a:ea typeface="Cambria" pitchFamily="18" charset="0"/>
                <a:cs typeface="Arial"/>
              </a:rPr>
              <a:t>etc.</a:t>
            </a:r>
            <a:endParaRPr sz="2400" dirty="0">
              <a:latin typeface="Cambria" pitchFamily="18" charset="0"/>
              <a:ea typeface="Cambria" pitchFamily="18" charset="0"/>
              <a:cs typeface="Arial"/>
            </a:endParaRPr>
          </a:p>
          <a:p>
            <a:pPr marL="307975" marR="5080" indent="-295275" algn="just">
              <a:spcBef>
                <a:spcPts val="375"/>
              </a:spcBef>
              <a:buSzPct val="81081"/>
              <a:buFont typeface="Wingdings"/>
              <a:buChar char=""/>
              <a:tabLst>
                <a:tab pos="307975" algn="l"/>
              </a:tabLst>
            </a:pPr>
            <a:r>
              <a:rPr sz="2400" b="1" spc="20" dirty="0">
                <a:latin typeface="Cambria" pitchFamily="18" charset="0"/>
                <a:ea typeface="Cambria" pitchFamily="18" charset="0"/>
                <a:cs typeface="Arial"/>
              </a:rPr>
              <a:t>hexagonal shape </a:t>
            </a:r>
            <a:r>
              <a:rPr sz="2400" spc="15" dirty="0">
                <a:latin typeface="Cambria" pitchFamily="18" charset="0"/>
                <a:ea typeface="Cambria" pitchFamily="18" charset="0"/>
                <a:cs typeface="Arial"/>
              </a:rPr>
              <a:t>of cells </a:t>
            </a:r>
            <a:r>
              <a:rPr sz="2400" spc="10" dirty="0">
                <a:latin typeface="Cambria" pitchFamily="18" charset="0"/>
                <a:ea typeface="Cambria" pitchFamily="18" charset="0"/>
                <a:cs typeface="Arial"/>
              </a:rPr>
              <a:t>is </a:t>
            </a:r>
            <a:r>
              <a:rPr sz="2400" spc="15" dirty="0">
                <a:latin typeface="Cambria" pitchFamily="18" charset="0"/>
                <a:ea typeface="Cambria" pitchFamily="18" charset="0"/>
                <a:cs typeface="Arial"/>
              </a:rPr>
              <a:t>idealized (cells overlap, </a:t>
            </a:r>
            <a:r>
              <a:rPr sz="2400" spc="20" dirty="0">
                <a:latin typeface="Cambria" pitchFamily="18" charset="0"/>
                <a:ea typeface="Cambria" pitchFamily="18" charset="0"/>
                <a:cs typeface="Arial"/>
              </a:rPr>
              <a:t>shapes depend </a:t>
            </a:r>
            <a:r>
              <a:rPr sz="2400" spc="15" dirty="0">
                <a:latin typeface="Cambria" pitchFamily="18" charset="0"/>
                <a:ea typeface="Cambria" pitchFamily="18" charset="0"/>
                <a:cs typeface="Arial"/>
              </a:rPr>
              <a:t>on  </a:t>
            </a:r>
            <a:r>
              <a:rPr sz="2400" spc="20" dirty="0">
                <a:latin typeface="Cambria" pitchFamily="18" charset="0"/>
                <a:ea typeface="Cambria" pitchFamily="18" charset="0"/>
                <a:cs typeface="Arial"/>
              </a:rPr>
              <a:t>geography)</a:t>
            </a:r>
            <a:endParaRPr sz="2400" dirty="0">
              <a:latin typeface="Cambria" pitchFamily="18" charset="0"/>
              <a:ea typeface="Cambria" pitchFamily="18" charset="0"/>
              <a:cs typeface="Arial"/>
            </a:endParaRPr>
          </a:p>
          <a:p>
            <a:pPr marL="307975" indent="-295275" algn="just">
              <a:spcBef>
                <a:spcPts val="480"/>
              </a:spcBef>
              <a:buSzPct val="81081"/>
              <a:buFont typeface="Wingdings"/>
              <a:buChar char=""/>
              <a:tabLst>
                <a:tab pos="307975" algn="l"/>
              </a:tabLst>
            </a:pPr>
            <a:r>
              <a:rPr sz="2400" spc="10" dirty="0">
                <a:latin typeface="Cambria" pitchFamily="18" charset="0"/>
                <a:ea typeface="Cambria" pitchFamily="18" charset="0"/>
                <a:cs typeface="Arial"/>
              </a:rPr>
              <a:t>if a </a:t>
            </a:r>
            <a:r>
              <a:rPr sz="2400" spc="20" dirty="0">
                <a:latin typeface="Cambria" pitchFamily="18" charset="0"/>
                <a:ea typeface="Cambria" pitchFamily="18" charset="0"/>
                <a:cs typeface="Arial"/>
              </a:rPr>
              <a:t>mobile </a:t>
            </a:r>
            <a:r>
              <a:rPr sz="2400" b="1" spc="15" dirty="0">
                <a:latin typeface="Cambria" pitchFamily="18" charset="0"/>
                <a:ea typeface="Cambria" pitchFamily="18" charset="0"/>
                <a:cs typeface="Arial"/>
              </a:rPr>
              <a:t>user </a:t>
            </a:r>
            <a:r>
              <a:rPr sz="2400" b="1" spc="20" dirty="0">
                <a:latin typeface="Cambria" pitchFamily="18" charset="0"/>
                <a:ea typeface="Cambria" pitchFamily="18" charset="0"/>
                <a:cs typeface="Arial"/>
              </a:rPr>
              <a:t>changes</a:t>
            </a:r>
            <a:r>
              <a:rPr sz="2400" b="1" spc="-10" dirty="0">
                <a:latin typeface="Cambria" pitchFamily="18" charset="0"/>
                <a:ea typeface="Cambria" pitchFamily="18" charset="0"/>
                <a:cs typeface="Arial"/>
              </a:rPr>
              <a:t> </a:t>
            </a:r>
            <a:r>
              <a:rPr sz="2400" spc="15" dirty="0">
                <a:latin typeface="Cambria" pitchFamily="18" charset="0"/>
                <a:ea typeface="Cambria" pitchFamily="18" charset="0"/>
                <a:cs typeface="Arial"/>
              </a:rPr>
              <a:t>cells</a:t>
            </a:r>
            <a:endParaRPr sz="2400" dirty="0">
              <a:latin typeface="Cambria" pitchFamily="18" charset="0"/>
              <a:ea typeface="Cambria" pitchFamily="18" charset="0"/>
              <a:cs typeface="Arial"/>
            </a:endParaRPr>
          </a:p>
          <a:p>
            <a:pPr marL="650875" lvl="1" indent="-276225" algn="just">
              <a:spcBef>
                <a:spcPts val="30"/>
              </a:spcBef>
              <a:buFont typeface="Wingdings"/>
              <a:buChar char=""/>
              <a:tabLst>
                <a:tab pos="650875" algn="l"/>
              </a:tabLst>
            </a:pPr>
            <a:r>
              <a:rPr sz="2400" b="1" spc="20" dirty="0">
                <a:latin typeface="Cambria" pitchFamily="18" charset="0"/>
                <a:ea typeface="Cambria" pitchFamily="18" charset="0"/>
                <a:cs typeface="Arial"/>
              </a:rPr>
              <a:t>handover </a:t>
            </a:r>
            <a:r>
              <a:rPr sz="2400" spc="15" dirty="0">
                <a:latin typeface="Cambria" pitchFamily="18" charset="0"/>
                <a:ea typeface="Cambria" pitchFamily="18" charset="0"/>
                <a:cs typeface="Arial"/>
              </a:rPr>
              <a:t>of the </a:t>
            </a:r>
            <a:r>
              <a:rPr sz="2400" spc="20" dirty="0">
                <a:latin typeface="Cambria" pitchFamily="18" charset="0"/>
                <a:ea typeface="Cambria" pitchFamily="18" charset="0"/>
                <a:cs typeface="Arial"/>
              </a:rPr>
              <a:t>connection </a:t>
            </a:r>
            <a:r>
              <a:rPr sz="2400" spc="15" dirty="0">
                <a:latin typeface="Cambria" pitchFamily="18" charset="0"/>
                <a:ea typeface="Cambria" pitchFamily="18" charset="0"/>
                <a:cs typeface="Arial"/>
              </a:rPr>
              <a:t>to the </a:t>
            </a:r>
            <a:r>
              <a:rPr sz="2400" spc="20" dirty="0">
                <a:latin typeface="Cambria" pitchFamily="18" charset="0"/>
                <a:ea typeface="Cambria" pitchFamily="18" charset="0"/>
                <a:cs typeface="Arial"/>
              </a:rPr>
              <a:t>neighbor</a:t>
            </a:r>
            <a:r>
              <a:rPr sz="2400" spc="30" dirty="0">
                <a:latin typeface="Cambria" pitchFamily="18" charset="0"/>
                <a:ea typeface="Cambria" pitchFamily="18" charset="0"/>
                <a:cs typeface="Arial"/>
              </a:rPr>
              <a:t> </a:t>
            </a:r>
            <a:r>
              <a:rPr sz="2400" spc="15" dirty="0">
                <a:latin typeface="Cambria" pitchFamily="18" charset="0"/>
                <a:ea typeface="Cambria" pitchFamily="18" charset="0"/>
                <a:cs typeface="Arial"/>
              </a:rPr>
              <a:t>cell</a:t>
            </a:r>
            <a:endParaRPr sz="2400" dirty="0">
              <a:latin typeface="Cambria" pitchFamily="18" charset="0"/>
              <a:ea typeface="Cambria" pitchFamily="18" charset="0"/>
              <a:cs typeface="Arial"/>
            </a:endParaRPr>
          </a:p>
        </p:txBody>
      </p:sp>
    </p:spTree>
    <p:extLst>
      <p:ext uri="{BB962C8B-B14F-4D97-AF65-F5344CB8AC3E}">
        <p14:creationId xmlns:p14="http://schemas.microsoft.com/office/powerpoint/2010/main" val="10166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p:cNvSpPr txBox="1">
            <a:spLocks/>
          </p:cNvSpPr>
          <p:nvPr/>
        </p:nvSpPr>
        <p:spPr>
          <a:xfrm>
            <a:off x="4343400" y="152404"/>
            <a:ext cx="3197860" cy="405239"/>
          </a:xfrm>
          <a:prstGeom prst="rect">
            <a:avLst/>
          </a:prstGeom>
        </p:spPr>
        <p:txBody>
          <a:bodyPr vert="horz" wrap="square" lIns="0" tIns="12700" rIns="0" bIns="0" rtlCol="0">
            <a:spAutoFit/>
          </a:bodyPr>
          <a:lstStyle/>
          <a:p>
            <a:pPr marL="12700" algn="ctr" rtl="0">
              <a:spcBef>
                <a:spcPts val="100"/>
              </a:spcBef>
              <a:defRPr/>
            </a:pPr>
            <a:r>
              <a:rPr lang="en-US" sz="2550" b="1" kern="1200" spc="-15" dirty="0">
                <a:solidFill>
                  <a:srgbClr val="C00000"/>
                </a:solidFill>
                <a:latin typeface="Cambria" pitchFamily="18" charset="0"/>
                <a:ea typeface="Cambria" pitchFamily="18" charset="0"/>
                <a:cs typeface="Arial"/>
              </a:rPr>
              <a:t>GSM </a:t>
            </a:r>
            <a:r>
              <a:rPr lang="en-US" sz="2550" b="1" kern="1200" spc="-20" dirty="0">
                <a:solidFill>
                  <a:srgbClr val="C00000"/>
                </a:solidFill>
                <a:latin typeface="Cambria" pitchFamily="18" charset="0"/>
                <a:ea typeface="Cambria" pitchFamily="18" charset="0"/>
                <a:cs typeface="Arial"/>
              </a:rPr>
              <a:t>frequency</a:t>
            </a:r>
            <a:r>
              <a:rPr lang="en-US" sz="2550" b="1" kern="1200" spc="-145" dirty="0">
                <a:solidFill>
                  <a:srgbClr val="C00000"/>
                </a:solidFill>
                <a:latin typeface="Cambria" pitchFamily="18" charset="0"/>
                <a:ea typeface="Cambria" pitchFamily="18" charset="0"/>
                <a:cs typeface="Arial"/>
              </a:rPr>
              <a:t> </a:t>
            </a:r>
            <a:r>
              <a:rPr lang="en-US" sz="2550" b="1" kern="1200" spc="-25" dirty="0">
                <a:solidFill>
                  <a:srgbClr val="C00000"/>
                </a:solidFill>
                <a:latin typeface="Cambria" pitchFamily="18" charset="0"/>
                <a:ea typeface="Cambria" pitchFamily="18" charset="0"/>
                <a:cs typeface="Arial"/>
              </a:rPr>
              <a:t>bands</a:t>
            </a:r>
            <a:endParaRPr lang="en-US" sz="2550" b="1" kern="1200" dirty="0">
              <a:solidFill>
                <a:srgbClr val="C00000"/>
              </a:solidFill>
              <a:latin typeface="Cambria" pitchFamily="18" charset="0"/>
              <a:ea typeface="Cambria" pitchFamily="18" charset="0"/>
              <a:cs typeface="Arial"/>
            </a:endParaRPr>
          </a:p>
        </p:txBody>
      </p:sp>
      <p:graphicFrame>
        <p:nvGraphicFramePr>
          <p:cNvPr id="12" name="object 4"/>
          <p:cNvGraphicFramePr>
            <a:graphicFrameLocks noGrp="1"/>
          </p:cNvGraphicFramePr>
          <p:nvPr>
            <p:extLst>
              <p:ext uri="{D42A27DB-BD31-4B8C-83A1-F6EECF244321}">
                <p14:modId xmlns:p14="http://schemas.microsoft.com/office/powerpoint/2010/main" val="3556015212"/>
              </p:ext>
            </p:extLst>
          </p:nvPr>
        </p:nvGraphicFramePr>
        <p:xfrm>
          <a:off x="1524000" y="1066800"/>
          <a:ext cx="8543932" cy="4533898"/>
        </p:xfrm>
        <a:graphic>
          <a:graphicData uri="http://schemas.openxmlformats.org/drawingml/2006/table">
            <a:tbl>
              <a:tblPr firstRow="1" bandRow="1">
                <a:tableStyleId>{2D5ABB26-0587-4C30-8999-92F81FD0307C}</a:tableStyleId>
              </a:tblPr>
              <a:tblGrid>
                <a:gridCol w="2133491">
                  <a:extLst>
                    <a:ext uri="{9D8B030D-6E8A-4147-A177-3AD203B41FA5}">
                      <a16:colId xmlns:a16="http://schemas.microsoft.com/office/drawing/2014/main" val="20000"/>
                    </a:ext>
                  </a:extLst>
                </a:gridCol>
                <a:gridCol w="2133491">
                  <a:extLst>
                    <a:ext uri="{9D8B030D-6E8A-4147-A177-3AD203B41FA5}">
                      <a16:colId xmlns:a16="http://schemas.microsoft.com/office/drawing/2014/main" val="20001"/>
                    </a:ext>
                  </a:extLst>
                </a:gridCol>
                <a:gridCol w="2133491">
                  <a:extLst>
                    <a:ext uri="{9D8B030D-6E8A-4147-A177-3AD203B41FA5}">
                      <a16:colId xmlns:a16="http://schemas.microsoft.com/office/drawing/2014/main" val="20002"/>
                    </a:ext>
                  </a:extLst>
                </a:gridCol>
                <a:gridCol w="2143459">
                  <a:extLst>
                    <a:ext uri="{9D8B030D-6E8A-4147-A177-3AD203B41FA5}">
                      <a16:colId xmlns:a16="http://schemas.microsoft.com/office/drawing/2014/main" val="20003"/>
                    </a:ext>
                  </a:extLst>
                </a:gridCol>
              </a:tblGrid>
              <a:tr h="638175">
                <a:tc>
                  <a:txBody>
                    <a:bodyPr/>
                    <a:lstStyle/>
                    <a:p>
                      <a:pPr marL="92710">
                        <a:lnSpc>
                          <a:spcPct val="100000"/>
                        </a:lnSpc>
                        <a:spcBef>
                          <a:spcPts val="425"/>
                        </a:spcBef>
                      </a:pPr>
                      <a:r>
                        <a:rPr sz="1850" b="1" spc="-5" dirty="0">
                          <a:latin typeface="Cambria" pitchFamily="18" charset="0"/>
                          <a:ea typeface="Cambria" pitchFamily="18" charset="0"/>
                          <a:cs typeface="Arial"/>
                        </a:rPr>
                        <a:t>Type</a:t>
                      </a:r>
                      <a:endParaRPr sz="1850" b="1" dirty="0">
                        <a:latin typeface="Cambria" pitchFamily="18" charset="0"/>
                        <a:ea typeface="Cambria" pitchFamily="18" charset="0"/>
                        <a:cs typeface="Arial"/>
                      </a:endParaRPr>
                    </a:p>
                  </a:txBody>
                  <a:tcPr marL="0" marR="0" marT="53975" marB="0">
                    <a:lnL w="28575">
                      <a:solidFill>
                        <a:srgbClr val="000000"/>
                      </a:solidFill>
                      <a:prstDash val="solid"/>
                    </a:lnL>
                    <a:lnR w="9525">
                      <a:solidFill>
                        <a:srgbClr val="000000"/>
                      </a:solidFill>
                      <a:prstDash val="solid"/>
                    </a:lnR>
                    <a:lnT w="28575">
                      <a:solidFill>
                        <a:srgbClr val="000000"/>
                      </a:solidFill>
                      <a:prstDash val="solid"/>
                    </a:lnT>
                    <a:lnB w="9525">
                      <a:solidFill>
                        <a:srgbClr val="000000"/>
                      </a:solidFill>
                      <a:prstDash val="solid"/>
                    </a:lnB>
                  </a:tcPr>
                </a:tc>
                <a:tc>
                  <a:txBody>
                    <a:bodyPr/>
                    <a:lstStyle/>
                    <a:p>
                      <a:pPr marL="92710">
                        <a:lnSpc>
                          <a:spcPct val="100000"/>
                        </a:lnSpc>
                        <a:spcBef>
                          <a:spcPts val="425"/>
                        </a:spcBef>
                      </a:pPr>
                      <a:r>
                        <a:rPr sz="1850" b="1" spc="20" dirty="0">
                          <a:latin typeface="Cambria" pitchFamily="18" charset="0"/>
                          <a:ea typeface="Cambria" pitchFamily="18" charset="0"/>
                          <a:cs typeface="Arial"/>
                        </a:rPr>
                        <a:t>Channels</a:t>
                      </a:r>
                      <a:endParaRPr sz="1850" b="1" dirty="0">
                        <a:latin typeface="Cambria" pitchFamily="18" charset="0"/>
                        <a:ea typeface="Cambria" pitchFamily="18" charset="0"/>
                        <a:cs typeface="Arial"/>
                      </a:endParaRPr>
                    </a:p>
                  </a:txBody>
                  <a:tcPr marL="0" marR="0" marT="53975" marB="0">
                    <a:lnL w="9525">
                      <a:solidFill>
                        <a:srgbClr val="000000"/>
                      </a:solidFill>
                      <a:prstDash val="solid"/>
                    </a:lnL>
                    <a:lnR w="9525">
                      <a:solidFill>
                        <a:srgbClr val="000000"/>
                      </a:solidFill>
                      <a:prstDash val="solid"/>
                    </a:lnR>
                    <a:lnT w="28575">
                      <a:solidFill>
                        <a:srgbClr val="000000"/>
                      </a:solidFill>
                      <a:prstDash val="solid"/>
                    </a:lnT>
                    <a:lnB w="9525">
                      <a:solidFill>
                        <a:srgbClr val="000000"/>
                      </a:solidFill>
                      <a:prstDash val="solid"/>
                    </a:lnB>
                  </a:tcPr>
                </a:tc>
                <a:tc>
                  <a:txBody>
                    <a:bodyPr/>
                    <a:lstStyle/>
                    <a:p>
                      <a:pPr marL="92710">
                        <a:lnSpc>
                          <a:spcPct val="100000"/>
                        </a:lnSpc>
                        <a:spcBef>
                          <a:spcPts val="425"/>
                        </a:spcBef>
                      </a:pPr>
                      <a:r>
                        <a:rPr sz="1850" b="1" spc="10" dirty="0">
                          <a:latin typeface="Cambria" pitchFamily="18" charset="0"/>
                          <a:ea typeface="Cambria" pitchFamily="18" charset="0"/>
                          <a:cs typeface="Arial"/>
                        </a:rPr>
                        <a:t>Uplink</a:t>
                      </a:r>
                      <a:r>
                        <a:rPr sz="1850" b="1" dirty="0">
                          <a:latin typeface="Cambria" pitchFamily="18" charset="0"/>
                          <a:ea typeface="Cambria" pitchFamily="18" charset="0"/>
                          <a:cs typeface="Arial"/>
                        </a:rPr>
                        <a:t> </a:t>
                      </a:r>
                      <a:r>
                        <a:rPr sz="1850" b="1" spc="10" dirty="0">
                          <a:latin typeface="Cambria" pitchFamily="18" charset="0"/>
                          <a:ea typeface="Cambria" pitchFamily="18" charset="0"/>
                          <a:cs typeface="Arial"/>
                        </a:rPr>
                        <a:t>[MHz]</a:t>
                      </a:r>
                      <a:endParaRPr sz="1850" b="1" dirty="0">
                        <a:latin typeface="Cambria" pitchFamily="18" charset="0"/>
                        <a:ea typeface="Cambria" pitchFamily="18" charset="0"/>
                        <a:cs typeface="Arial"/>
                      </a:endParaRPr>
                    </a:p>
                  </a:txBody>
                  <a:tcPr marL="0" marR="0" marT="53975" marB="0">
                    <a:lnL w="9525">
                      <a:solidFill>
                        <a:srgbClr val="000000"/>
                      </a:solidFill>
                      <a:prstDash val="solid"/>
                    </a:lnL>
                    <a:lnR w="9525">
                      <a:solidFill>
                        <a:srgbClr val="000000"/>
                      </a:solidFill>
                      <a:prstDash val="solid"/>
                    </a:lnR>
                    <a:lnT w="28575">
                      <a:solidFill>
                        <a:srgbClr val="000000"/>
                      </a:solidFill>
                      <a:prstDash val="solid"/>
                    </a:lnT>
                    <a:lnB w="9525">
                      <a:solidFill>
                        <a:srgbClr val="000000"/>
                      </a:solidFill>
                      <a:prstDash val="solid"/>
                    </a:lnB>
                  </a:tcPr>
                </a:tc>
                <a:tc>
                  <a:txBody>
                    <a:bodyPr/>
                    <a:lstStyle/>
                    <a:p>
                      <a:pPr marL="102235">
                        <a:lnSpc>
                          <a:spcPct val="100000"/>
                        </a:lnSpc>
                        <a:spcBef>
                          <a:spcPts val="425"/>
                        </a:spcBef>
                      </a:pPr>
                      <a:r>
                        <a:rPr sz="1850" b="1" spc="10" dirty="0">
                          <a:latin typeface="Cambria" pitchFamily="18" charset="0"/>
                          <a:ea typeface="Cambria" pitchFamily="18" charset="0"/>
                          <a:cs typeface="Arial"/>
                        </a:rPr>
                        <a:t>Downlink</a:t>
                      </a:r>
                      <a:r>
                        <a:rPr sz="1850" b="1" spc="-5" dirty="0">
                          <a:latin typeface="Cambria" pitchFamily="18" charset="0"/>
                          <a:ea typeface="Cambria" pitchFamily="18" charset="0"/>
                          <a:cs typeface="Arial"/>
                        </a:rPr>
                        <a:t> </a:t>
                      </a:r>
                      <a:r>
                        <a:rPr sz="1850" b="1" spc="10" dirty="0">
                          <a:latin typeface="Cambria" pitchFamily="18" charset="0"/>
                          <a:ea typeface="Cambria" pitchFamily="18" charset="0"/>
                          <a:cs typeface="Arial"/>
                        </a:rPr>
                        <a:t>[MHz]</a:t>
                      </a:r>
                      <a:endParaRPr sz="1850" b="1" dirty="0">
                        <a:latin typeface="Cambria" pitchFamily="18" charset="0"/>
                        <a:ea typeface="Cambria" pitchFamily="18" charset="0"/>
                        <a:cs typeface="Arial"/>
                      </a:endParaRPr>
                    </a:p>
                  </a:txBody>
                  <a:tcPr marL="0" marR="0" marT="53975" marB="0">
                    <a:lnL w="9525">
                      <a:solidFill>
                        <a:srgbClr val="000000"/>
                      </a:solidFill>
                      <a:prstDash val="solid"/>
                    </a:lnL>
                    <a:lnR w="28575">
                      <a:solidFill>
                        <a:srgbClr val="000000"/>
                      </a:solidFill>
                      <a:prstDash val="solid"/>
                    </a:lnR>
                    <a:lnT w="2857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676275">
                <a:tc>
                  <a:txBody>
                    <a:bodyPr/>
                    <a:lstStyle/>
                    <a:p>
                      <a:pPr marL="92710">
                        <a:lnSpc>
                          <a:spcPct val="100000"/>
                        </a:lnSpc>
                        <a:spcBef>
                          <a:spcPts val="350"/>
                        </a:spcBef>
                      </a:pPr>
                      <a:r>
                        <a:rPr sz="1850" b="1" spc="15" dirty="0">
                          <a:latin typeface="Cambria" pitchFamily="18" charset="0"/>
                          <a:ea typeface="Cambria" pitchFamily="18" charset="0"/>
                          <a:cs typeface="Arial"/>
                        </a:rPr>
                        <a:t>GSM</a:t>
                      </a:r>
                      <a:r>
                        <a:rPr sz="1850" b="1" spc="5" dirty="0">
                          <a:latin typeface="Cambria" pitchFamily="18" charset="0"/>
                          <a:ea typeface="Cambria" pitchFamily="18" charset="0"/>
                          <a:cs typeface="Arial"/>
                        </a:rPr>
                        <a:t> </a:t>
                      </a:r>
                      <a:r>
                        <a:rPr sz="1850" b="1" spc="10" dirty="0">
                          <a:latin typeface="Cambria" pitchFamily="18" charset="0"/>
                          <a:ea typeface="Cambria" pitchFamily="18" charset="0"/>
                          <a:cs typeface="Arial"/>
                        </a:rPr>
                        <a:t>850</a:t>
                      </a:r>
                      <a:endParaRPr sz="1850" b="1" dirty="0">
                        <a:latin typeface="Cambria" pitchFamily="18" charset="0"/>
                        <a:ea typeface="Cambria" pitchFamily="18" charset="0"/>
                        <a:cs typeface="Arial"/>
                      </a:endParaRPr>
                    </a:p>
                    <a:p>
                      <a:pPr marL="92710">
                        <a:lnSpc>
                          <a:spcPct val="100000"/>
                        </a:lnSpc>
                        <a:spcBef>
                          <a:spcPts val="105"/>
                        </a:spcBef>
                      </a:pPr>
                      <a:r>
                        <a:rPr sz="1850" b="1" spc="30" dirty="0">
                          <a:latin typeface="Cambria" pitchFamily="18" charset="0"/>
                          <a:ea typeface="Cambria" pitchFamily="18" charset="0"/>
                          <a:cs typeface="Arial"/>
                        </a:rPr>
                        <a:t>(Americas)</a:t>
                      </a:r>
                      <a:endParaRPr sz="1850" b="1" dirty="0">
                        <a:latin typeface="Cambria" pitchFamily="18" charset="0"/>
                        <a:ea typeface="Cambria" pitchFamily="18" charset="0"/>
                        <a:cs typeface="Arial"/>
                      </a:endParaRPr>
                    </a:p>
                  </a:txBody>
                  <a:tcPr marL="0" marR="0" marT="44450" marB="0">
                    <a:lnL w="2857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128-251</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824-849</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235">
                        <a:lnSpc>
                          <a:spcPct val="100000"/>
                        </a:lnSpc>
                        <a:spcBef>
                          <a:spcPts val="350"/>
                        </a:spcBef>
                      </a:pPr>
                      <a:r>
                        <a:rPr sz="1850" spc="10" dirty="0">
                          <a:latin typeface="Cambria" pitchFamily="18" charset="0"/>
                          <a:ea typeface="Cambria" pitchFamily="18" charset="0"/>
                          <a:cs typeface="Arial"/>
                        </a:rPr>
                        <a:t>869-894</a:t>
                      </a:r>
                      <a:endParaRPr sz="1850">
                        <a:latin typeface="Cambria" pitchFamily="18" charset="0"/>
                        <a:ea typeface="Cambria" pitchFamily="18" charset="0"/>
                        <a:cs typeface="Arial"/>
                      </a:endParaRPr>
                    </a:p>
                  </a:txBody>
                  <a:tcPr marL="0" marR="0" marT="44450" marB="0">
                    <a:lnL w="9525">
                      <a:solidFill>
                        <a:srgbClr val="000000"/>
                      </a:solidFill>
                      <a:prstDash val="solid"/>
                    </a:lnL>
                    <a:lnR w="2857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366943">
                <a:tc>
                  <a:txBody>
                    <a:bodyPr/>
                    <a:lstStyle/>
                    <a:p>
                      <a:pPr marL="92710">
                        <a:lnSpc>
                          <a:spcPct val="100000"/>
                        </a:lnSpc>
                        <a:spcBef>
                          <a:spcPts val="350"/>
                        </a:spcBef>
                      </a:pPr>
                      <a:r>
                        <a:rPr sz="1850" b="1" spc="15" dirty="0">
                          <a:latin typeface="Cambria" pitchFamily="18" charset="0"/>
                          <a:ea typeface="Cambria" pitchFamily="18" charset="0"/>
                          <a:cs typeface="Arial"/>
                        </a:rPr>
                        <a:t>GSM</a:t>
                      </a:r>
                      <a:r>
                        <a:rPr sz="1850" b="1" spc="5" dirty="0">
                          <a:latin typeface="Cambria" pitchFamily="18" charset="0"/>
                          <a:ea typeface="Cambria" pitchFamily="18" charset="0"/>
                          <a:cs typeface="Arial"/>
                        </a:rPr>
                        <a:t> </a:t>
                      </a:r>
                      <a:r>
                        <a:rPr sz="1850" b="1" spc="10" dirty="0">
                          <a:latin typeface="Cambria" pitchFamily="18" charset="0"/>
                          <a:ea typeface="Cambria" pitchFamily="18" charset="0"/>
                          <a:cs typeface="Arial"/>
                        </a:rPr>
                        <a:t>900</a:t>
                      </a:r>
                      <a:endParaRPr sz="1850" b="1" dirty="0">
                        <a:latin typeface="Cambria" pitchFamily="18" charset="0"/>
                        <a:ea typeface="Cambria" pitchFamily="18" charset="0"/>
                        <a:cs typeface="Arial"/>
                      </a:endParaRPr>
                    </a:p>
                  </a:txBody>
                  <a:tcPr marL="0" marR="0" marT="44450" marB="0">
                    <a:lnL w="28575">
                      <a:solidFill>
                        <a:srgbClr val="000000"/>
                      </a:solidFill>
                      <a:prstDash val="solid"/>
                    </a:lnL>
                    <a:lnR w="9525">
                      <a:solidFill>
                        <a:srgbClr val="000000"/>
                      </a:solidFill>
                      <a:prstDash val="solid"/>
                    </a:lnR>
                    <a:lnT w="9525">
                      <a:solidFill>
                        <a:srgbClr val="000000"/>
                      </a:solidFill>
                      <a:prstDash val="solid"/>
                    </a:lnT>
                  </a:tcPr>
                </a:tc>
                <a:tc>
                  <a:txBody>
                    <a:bodyPr/>
                    <a:lstStyle/>
                    <a:p>
                      <a:pPr marL="92710">
                        <a:lnSpc>
                          <a:spcPct val="100000"/>
                        </a:lnSpc>
                        <a:spcBef>
                          <a:spcPts val="350"/>
                        </a:spcBef>
                      </a:pPr>
                      <a:r>
                        <a:rPr sz="1850" spc="10" dirty="0">
                          <a:latin typeface="Cambria" pitchFamily="18" charset="0"/>
                          <a:ea typeface="Cambria" pitchFamily="18" charset="0"/>
                          <a:cs typeface="Arial"/>
                        </a:rPr>
                        <a:t>0-124,</a:t>
                      </a:r>
                      <a:r>
                        <a:rPr sz="1850" spc="-5" dirty="0">
                          <a:latin typeface="Cambria" pitchFamily="18" charset="0"/>
                          <a:ea typeface="Cambria" pitchFamily="18" charset="0"/>
                          <a:cs typeface="Arial"/>
                        </a:rPr>
                        <a:t> </a:t>
                      </a:r>
                      <a:r>
                        <a:rPr sz="1850" spc="10" dirty="0">
                          <a:latin typeface="Cambria" pitchFamily="18" charset="0"/>
                          <a:ea typeface="Cambria" pitchFamily="18" charset="0"/>
                          <a:cs typeface="Arial"/>
                        </a:rPr>
                        <a:t>955-1023</a:t>
                      </a:r>
                      <a:endParaRPr sz="1850" dirty="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92710">
                        <a:lnSpc>
                          <a:spcPct val="100000"/>
                        </a:lnSpc>
                        <a:spcBef>
                          <a:spcPts val="350"/>
                        </a:spcBef>
                      </a:pPr>
                      <a:r>
                        <a:rPr sz="1850" spc="10" dirty="0">
                          <a:latin typeface="Cambria" pitchFamily="18" charset="0"/>
                          <a:ea typeface="Cambria" pitchFamily="18" charset="0"/>
                          <a:cs typeface="Arial"/>
                        </a:rPr>
                        <a:t>876-915</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102235">
                        <a:lnSpc>
                          <a:spcPct val="100000"/>
                        </a:lnSpc>
                        <a:spcBef>
                          <a:spcPts val="350"/>
                        </a:spcBef>
                      </a:pPr>
                      <a:r>
                        <a:rPr sz="1850" spc="10" dirty="0">
                          <a:latin typeface="Cambria" pitchFamily="18" charset="0"/>
                          <a:ea typeface="Cambria" pitchFamily="18" charset="0"/>
                          <a:cs typeface="Arial"/>
                        </a:rPr>
                        <a:t>921-960</a:t>
                      </a:r>
                      <a:endParaRPr sz="1850">
                        <a:latin typeface="Cambria" pitchFamily="18" charset="0"/>
                        <a:ea typeface="Cambria" pitchFamily="18" charset="0"/>
                        <a:cs typeface="Arial"/>
                      </a:endParaRPr>
                    </a:p>
                  </a:txBody>
                  <a:tcPr marL="0" marR="0" marT="44450" marB="0">
                    <a:lnL w="9525">
                      <a:solidFill>
                        <a:srgbClr val="000000"/>
                      </a:solidFill>
                      <a:prstDash val="solid"/>
                    </a:lnL>
                    <a:lnR w="28575">
                      <a:solidFill>
                        <a:srgbClr val="000000"/>
                      </a:solidFill>
                      <a:prstDash val="solid"/>
                    </a:lnR>
                    <a:lnT w="9525">
                      <a:solidFill>
                        <a:srgbClr val="000000"/>
                      </a:solidFill>
                      <a:prstDash val="solid"/>
                    </a:lnT>
                  </a:tcPr>
                </a:tc>
                <a:extLst>
                  <a:ext uri="{0D108BD9-81ED-4DB2-BD59-A6C34878D82A}">
                    <a16:rowId xmlns:a16="http://schemas.microsoft.com/office/drawing/2014/main" val="10002"/>
                  </a:ext>
                </a:extLst>
              </a:tr>
              <a:tr h="311297">
                <a:tc>
                  <a:txBody>
                    <a:bodyPr/>
                    <a:lstStyle/>
                    <a:p>
                      <a:pPr marL="92710">
                        <a:lnSpc>
                          <a:spcPct val="100000"/>
                        </a:lnSpc>
                        <a:spcBef>
                          <a:spcPts val="135"/>
                        </a:spcBef>
                      </a:pPr>
                      <a:r>
                        <a:rPr sz="1650" b="1" spc="15" dirty="0">
                          <a:latin typeface="Cambria" pitchFamily="18" charset="0"/>
                          <a:ea typeface="Cambria" pitchFamily="18" charset="0"/>
                          <a:cs typeface="Arial"/>
                        </a:rPr>
                        <a:t>classical</a:t>
                      </a:r>
                      <a:endParaRPr sz="1650" b="1" dirty="0">
                        <a:latin typeface="Cambria" pitchFamily="18" charset="0"/>
                        <a:ea typeface="Cambria" pitchFamily="18" charset="0"/>
                        <a:cs typeface="Arial"/>
                      </a:endParaRPr>
                    </a:p>
                  </a:txBody>
                  <a:tcPr marL="0" marR="0" marT="17145" marB="0">
                    <a:lnL w="28575">
                      <a:solidFill>
                        <a:srgbClr val="000000"/>
                      </a:solidFill>
                      <a:prstDash val="solid"/>
                    </a:lnL>
                    <a:lnR w="9525">
                      <a:solidFill>
                        <a:srgbClr val="000000"/>
                      </a:solidFill>
                      <a:prstDash val="solid"/>
                    </a:lnR>
                  </a:tcPr>
                </a:tc>
                <a:tc>
                  <a:txBody>
                    <a:bodyPr/>
                    <a:lstStyle/>
                    <a:p>
                      <a:pPr marL="92710">
                        <a:lnSpc>
                          <a:spcPct val="100000"/>
                        </a:lnSpc>
                        <a:spcBef>
                          <a:spcPts val="135"/>
                        </a:spcBef>
                      </a:pPr>
                      <a:r>
                        <a:rPr sz="1650" spc="-5" dirty="0">
                          <a:latin typeface="Cambria" pitchFamily="18" charset="0"/>
                          <a:ea typeface="Cambria" pitchFamily="18" charset="0"/>
                          <a:cs typeface="Arial"/>
                        </a:rPr>
                        <a:t>124</a:t>
                      </a:r>
                      <a:r>
                        <a:rPr sz="1650" spc="-15" dirty="0">
                          <a:latin typeface="Cambria" pitchFamily="18" charset="0"/>
                          <a:ea typeface="Cambria" pitchFamily="18" charset="0"/>
                          <a:cs typeface="Arial"/>
                        </a:rPr>
                        <a:t> </a:t>
                      </a:r>
                      <a:r>
                        <a:rPr sz="1650" spc="-5" dirty="0">
                          <a:latin typeface="Cambria" pitchFamily="18" charset="0"/>
                          <a:ea typeface="Cambria" pitchFamily="18" charset="0"/>
                          <a:cs typeface="Arial"/>
                        </a:rPr>
                        <a:t>channels</a:t>
                      </a:r>
                      <a:endParaRPr sz="1650" dirty="0">
                        <a:latin typeface="Cambria" pitchFamily="18" charset="0"/>
                        <a:ea typeface="Cambria" pitchFamily="18" charset="0"/>
                        <a:cs typeface="Arial"/>
                      </a:endParaRPr>
                    </a:p>
                  </a:txBody>
                  <a:tcPr marL="0" marR="0" marT="17145" marB="0">
                    <a:lnL w="9525">
                      <a:solidFill>
                        <a:srgbClr val="000000"/>
                      </a:solidFill>
                      <a:prstDash val="solid"/>
                    </a:lnL>
                    <a:lnR w="9525">
                      <a:solidFill>
                        <a:srgbClr val="000000"/>
                      </a:solidFill>
                      <a:prstDash val="solid"/>
                    </a:lnR>
                  </a:tcPr>
                </a:tc>
                <a:tc>
                  <a:txBody>
                    <a:bodyPr/>
                    <a:lstStyle/>
                    <a:p>
                      <a:pPr marL="92710">
                        <a:lnSpc>
                          <a:spcPct val="100000"/>
                        </a:lnSpc>
                        <a:spcBef>
                          <a:spcPts val="135"/>
                        </a:spcBef>
                      </a:pPr>
                      <a:r>
                        <a:rPr sz="1650" dirty="0">
                          <a:latin typeface="Cambria" pitchFamily="18" charset="0"/>
                          <a:ea typeface="Cambria" pitchFamily="18" charset="0"/>
                          <a:cs typeface="Arial"/>
                        </a:rPr>
                        <a:t>890-915</a:t>
                      </a:r>
                      <a:endParaRPr sz="1650">
                        <a:latin typeface="Cambria" pitchFamily="18" charset="0"/>
                        <a:ea typeface="Cambria" pitchFamily="18" charset="0"/>
                        <a:cs typeface="Arial"/>
                      </a:endParaRPr>
                    </a:p>
                  </a:txBody>
                  <a:tcPr marL="0" marR="0" marT="17145" marB="0">
                    <a:lnL w="9525">
                      <a:solidFill>
                        <a:srgbClr val="000000"/>
                      </a:solidFill>
                      <a:prstDash val="solid"/>
                    </a:lnL>
                    <a:lnR w="9525">
                      <a:solidFill>
                        <a:srgbClr val="000000"/>
                      </a:solidFill>
                      <a:prstDash val="solid"/>
                    </a:lnR>
                  </a:tcPr>
                </a:tc>
                <a:tc>
                  <a:txBody>
                    <a:bodyPr/>
                    <a:lstStyle/>
                    <a:p>
                      <a:pPr marL="102235">
                        <a:lnSpc>
                          <a:spcPct val="100000"/>
                        </a:lnSpc>
                        <a:spcBef>
                          <a:spcPts val="135"/>
                        </a:spcBef>
                      </a:pPr>
                      <a:r>
                        <a:rPr sz="1650" dirty="0">
                          <a:latin typeface="Cambria" pitchFamily="18" charset="0"/>
                          <a:ea typeface="Cambria" pitchFamily="18" charset="0"/>
                          <a:cs typeface="Arial"/>
                        </a:rPr>
                        <a:t>935-960</a:t>
                      </a:r>
                      <a:endParaRPr sz="1650">
                        <a:latin typeface="Cambria" pitchFamily="18" charset="0"/>
                        <a:ea typeface="Cambria" pitchFamily="18" charset="0"/>
                        <a:cs typeface="Arial"/>
                      </a:endParaRPr>
                    </a:p>
                  </a:txBody>
                  <a:tcPr marL="0" marR="0" marT="17145" marB="0">
                    <a:lnL w="9525">
                      <a:solidFill>
                        <a:srgbClr val="000000"/>
                      </a:solidFill>
                      <a:prstDash val="solid"/>
                    </a:lnL>
                    <a:lnR w="28575">
                      <a:solidFill>
                        <a:srgbClr val="000000"/>
                      </a:solidFill>
                      <a:prstDash val="solid"/>
                    </a:lnR>
                  </a:tcPr>
                </a:tc>
                <a:extLst>
                  <a:ext uri="{0D108BD9-81ED-4DB2-BD59-A6C34878D82A}">
                    <a16:rowId xmlns:a16="http://schemas.microsoft.com/office/drawing/2014/main" val="10003"/>
                  </a:ext>
                </a:extLst>
              </a:tr>
              <a:tr h="321884">
                <a:tc>
                  <a:txBody>
                    <a:bodyPr/>
                    <a:lstStyle/>
                    <a:p>
                      <a:pPr marL="92710">
                        <a:lnSpc>
                          <a:spcPct val="100000"/>
                        </a:lnSpc>
                        <a:spcBef>
                          <a:spcPts val="160"/>
                        </a:spcBef>
                      </a:pPr>
                      <a:r>
                        <a:rPr sz="1650" b="1" spc="-5" dirty="0">
                          <a:latin typeface="Cambria" pitchFamily="18" charset="0"/>
                          <a:ea typeface="Cambria" pitchFamily="18" charset="0"/>
                          <a:cs typeface="Arial"/>
                        </a:rPr>
                        <a:t>extended</a:t>
                      </a:r>
                      <a:endParaRPr sz="1650" b="1" dirty="0">
                        <a:latin typeface="Cambria" pitchFamily="18" charset="0"/>
                        <a:ea typeface="Cambria" pitchFamily="18" charset="0"/>
                        <a:cs typeface="Arial"/>
                      </a:endParaRPr>
                    </a:p>
                  </a:txBody>
                  <a:tcPr marL="0" marR="0" marT="20320" marB="0">
                    <a:lnL w="28575">
                      <a:solidFill>
                        <a:srgbClr val="000000"/>
                      </a:solidFill>
                      <a:prstDash val="solid"/>
                    </a:lnL>
                    <a:lnR w="9525">
                      <a:solidFill>
                        <a:srgbClr val="000000"/>
                      </a:solidFill>
                      <a:prstDash val="solid"/>
                    </a:lnR>
                    <a:lnB w="9525">
                      <a:solidFill>
                        <a:srgbClr val="000000"/>
                      </a:solidFill>
                      <a:prstDash val="solid"/>
                    </a:lnB>
                  </a:tcPr>
                </a:tc>
                <a:tc>
                  <a:txBody>
                    <a:bodyPr/>
                    <a:lstStyle/>
                    <a:p>
                      <a:pPr marL="92710">
                        <a:lnSpc>
                          <a:spcPct val="100000"/>
                        </a:lnSpc>
                        <a:spcBef>
                          <a:spcPts val="160"/>
                        </a:spcBef>
                      </a:pPr>
                      <a:r>
                        <a:rPr sz="1650" spc="-5" dirty="0">
                          <a:latin typeface="Cambria" pitchFamily="18" charset="0"/>
                          <a:ea typeface="Cambria" pitchFamily="18" charset="0"/>
                          <a:cs typeface="Arial"/>
                        </a:rPr>
                        <a:t>+49</a:t>
                      </a:r>
                      <a:r>
                        <a:rPr sz="1650" spc="65" dirty="0">
                          <a:latin typeface="Cambria" pitchFamily="18" charset="0"/>
                          <a:ea typeface="Cambria" pitchFamily="18" charset="0"/>
                          <a:cs typeface="Arial"/>
                        </a:rPr>
                        <a:t> </a:t>
                      </a:r>
                      <a:r>
                        <a:rPr sz="1650" spc="-5" dirty="0">
                          <a:latin typeface="Cambria" pitchFamily="18" charset="0"/>
                          <a:ea typeface="Cambria" pitchFamily="18" charset="0"/>
                          <a:cs typeface="Arial"/>
                        </a:rPr>
                        <a:t>channels</a:t>
                      </a:r>
                      <a:endParaRPr sz="1650" dirty="0">
                        <a:latin typeface="Cambria" pitchFamily="18" charset="0"/>
                        <a:ea typeface="Cambria" pitchFamily="18" charset="0"/>
                        <a:cs typeface="Arial"/>
                      </a:endParaRPr>
                    </a:p>
                  </a:txBody>
                  <a:tcPr marL="0" marR="0" marT="2032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marL="92710">
                        <a:lnSpc>
                          <a:spcPct val="100000"/>
                        </a:lnSpc>
                        <a:spcBef>
                          <a:spcPts val="160"/>
                        </a:spcBef>
                      </a:pPr>
                      <a:r>
                        <a:rPr sz="1650" dirty="0">
                          <a:latin typeface="Cambria" pitchFamily="18" charset="0"/>
                          <a:ea typeface="Cambria" pitchFamily="18" charset="0"/>
                          <a:cs typeface="Arial"/>
                        </a:rPr>
                        <a:t>880-915</a:t>
                      </a:r>
                      <a:endParaRPr sz="1650">
                        <a:latin typeface="Cambria" pitchFamily="18" charset="0"/>
                        <a:ea typeface="Cambria" pitchFamily="18" charset="0"/>
                        <a:cs typeface="Arial"/>
                      </a:endParaRPr>
                    </a:p>
                  </a:txBody>
                  <a:tcPr marL="0" marR="0" marT="20320" marB="0">
                    <a:lnL w="9525">
                      <a:solidFill>
                        <a:srgbClr val="000000"/>
                      </a:solidFill>
                      <a:prstDash val="solid"/>
                    </a:lnL>
                    <a:lnR w="9525">
                      <a:solidFill>
                        <a:srgbClr val="000000"/>
                      </a:solidFill>
                      <a:prstDash val="solid"/>
                    </a:lnR>
                    <a:lnB w="9525">
                      <a:solidFill>
                        <a:srgbClr val="000000"/>
                      </a:solidFill>
                      <a:prstDash val="solid"/>
                    </a:lnB>
                  </a:tcPr>
                </a:tc>
                <a:tc>
                  <a:txBody>
                    <a:bodyPr/>
                    <a:lstStyle/>
                    <a:p>
                      <a:pPr marL="102235">
                        <a:lnSpc>
                          <a:spcPct val="100000"/>
                        </a:lnSpc>
                        <a:spcBef>
                          <a:spcPts val="160"/>
                        </a:spcBef>
                      </a:pPr>
                      <a:r>
                        <a:rPr sz="1650" dirty="0">
                          <a:latin typeface="Cambria" pitchFamily="18" charset="0"/>
                          <a:ea typeface="Cambria" pitchFamily="18" charset="0"/>
                          <a:cs typeface="Arial"/>
                        </a:rPr>
                        <a:t>925-960</a:t>
                      </a:r>
                      <a:endParaRPr sz="1650">
                        <a:latin typeface="Cambria" pitchFamily="18" charset="0"/>
                        <a:ea typeface="Cambria" pitchFamily="18" charset="0"/>
                        <a:cs typeface="Arial"/>
                      </a:endParaRPr>
                    </a:p>
                  </a:txBody>
                  <a:tcPr marL="0" marR="0" marT="20320" marB="0">
                    <a:lnL w="9525">
                      <a:solidFill>
                        <a:srgbClr val="000000"/>
                      </a:solidFill>
                      <a:prstDash val="solid"/>
                    </a:lnL>
                    <a:lnR w="28575">
                      <a:solidFill>
                        <a:srgbClr val="000000"/>
                      </a:solidFill>
                      <a:prstDash val="solid"/>
                    </a:lnR>
                    <a:lnB w="9525">
                      <a:solidFill>
                        <a:srgbClr val="000000"/>
                      </a:solidFill>
                      <a:prstDash val="solid"/>
                    </a:lnB>
                  </a:tcPr>
                </a:tc>
                <a:extLst>
                  <a:ext uri="{0D108BD9-81ED-4DB2-BD59-A6C34878D82A}">
                    <a16:rowId xmlns:a16="http://schemas.microsoft.com/office/drawing/2014/main" val="10004"/>
                  </a:ext>
                </a:extLst>
              </a:tr>
              <a:tr h="381000">
                <a:tc>
                  <a:txBody>
                    <a:bodyPr/>
                    <a:lstStyle/>
                    <a:p>
                      <a:pPr marL="92710">
                        <a:lnSpc>
                          <a:spcPct val="100000"/>
                        </a:lnSpc>
                        <a:spcBef>
                          <a:spcPts val="350"/>
                        </a:spcBef>
                      </a:pPr>
                      <a:r>
                        <a:rPr sz="1850" b="1" spc="15" dirty="0">
                          <a:latin typeface="Cambria" pitchFamily="18" charset="0"/>
                          <a:ea typeface="Cambria" pitchFamily="18" charset="0"/>
                          <a:cs typeface="Arial"/>
                        </a:rPr>
                        <a:t>GSM</a:t>
                      </a:r>
                      <a:r>
                        <a:rPr sz="1850" b="1" spc="5" dirty="0">
                          <a:latin typeface="Cambria" pitchFamily="18" charset="0"/>
                          <a:ea typeface="Cambria" pitchFamily="18" charset="0"/>
                          <a:cs typeface="Arial"/>
                        </a:rPr>
                        <a:t> </a:t>
                      </a:r>
                      <a:r>
                        <a:rPr sz="1850" b="1" spc="10" dirty="0">
                          <a:latin typeface="Cambria" pitchFamily="18" charset="0"/>
                          <a:ea typeface="Cambria" pitchFamily="18" charset="0"/>
                          <a:cs typeface="Arial"/>
                        </a:rPr>
                        <a:t>1800</a:t>
                      </a:r>
                      <a:endParaRPr sz="1850" b="1" dirty="0">
                        <a:latin typeface="Cambria" pitchFamily="18" charset="0"/>
                        <a:ea typeface="Cambria" pitchFamily="18" charset="0"/>
                        <a:cs typeface="Arial"/>
                      </a:endParaRPr>
                    </a:p>
                  </a:txBody>
                  <a:tcPr marL="0" marR="0" marT="44450" marB="0">
                    <a:lnL w="2857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512-885</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1710-1785</a:t>
                      </a:r>
                      <a:endParaRPr sz="1850" dirty="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235">
                        <a:lnSpc>
                          <a:spcPct val="100000"/>
                        </a:lnSpc>
                        <a:spcBef>
                          <a:spcPts val="350"/>
                        </a:spcBef>
                      </a:pPr>
                      <a:r>
                        <a:rPr sz="1850" spc="10" dirty="0">
                          <a:latin typeface="Cambria" pitchFamily="18" charset="0"/>
                          <a:ea typeface="Cambria" pitchFamily="18" charset="0"/>
                          <a:cs typeface="Arial"/>
                        </a:rPr>
                        <a:t>1805-1880</a:t>
                      </a:r>
                      <a:endParaRPr sz="1850">
                        <a:latin typeface="Cambria" pitchFamily="18" charset="0"/>
                        <a:ea typeface="Cambria" pitchFamily="18" charset="0"/>
                        <a:cs typeface="Arial"/>
                      </a:endParaRPr>
                    </a:p>
                  </a:txBody>
                  <a:tcPr marL="0" marR="0" marT="44450" marB="0">
                    <a:lnL w="9525">
                      <a:solidFill>
                        <a:srgbClr val="000000"/>
                      </a:solidFill>
                      <a:prstDash val="solid"/>
                    </a:lnL>
                    <a:lnR w="2857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5"/>
                  </a:ext>
                </a:extLst>
              </a:tr>
              <a:tr h="838200">
                <a:tc>
                  <a:txBody>
                    <a:bodyPr/>
                    <a:lstStyle/>
                    <a:p>
                      <a:pPr marL="92710">
                        <a:lnSpc>
                          <a:spcPct val="100000"/>
                        </a:lnSpc>
                        <a:spcBef>
                          <a:spcPts val="350"/>
                        </a:spcBef>
                      </a:pPr>
                      <a:r>
                        <a:rPr sz="1850" b="1" spc="15" dirty="0">
                          <a:latin typeface="Cambria" pitchFamily="18" charset="0"/>
                          <a:ea typeface="Cambria" pitchFamily="18" charset="0"/>
                          <a:cs typeface="Arial"/>
                        </a:rPr>
                        <a:t>GSM</a:t>
                      </a:r>
                      <a:r>
                        <a:rPr sz="1850" b="1" spc="5" dirty="0">
                          <a:latin typeface="Cambria" pitchFamily="18" charset="0"/>
                          <a:ea typeface="Cambria" pitchFamily="18" charset="0"/>
                          <a:cs typeface="Arial"/>
                        </a:rPr>
                        <a:t> </a:t>
                      </a:r>
                      <a:r>
                        <a:rPr sz="1850" b="1" spc="10" dirty="0">
                          <a:latin typeface="Cambria" pitchFamily="18" charset="0"/>
                          <a:ea typeface="Cambria" pitchFamily="18" charset="0"/>
                          <a:cs typeface="Arial"/>
                        </a:rPr>
                        <a:t>1900</a:t>
                      </a:r>
                      <a:endParaRPr sz="1850" b="1" dirty="0">
                        <a:latin typeface="Cambria" pitchFamily="18" charset="0"/>
                        <a:ea typeface="Cambria" pitchFamily="18" charset="0"/>
                        <a:cs typeface="Arial"/>
                      </a:endParaRPr>
                    </a:p>
                    <a:p>
                      <a:pPr marL="92710">
                        <a:lnSpc>
                          <a:spcPct val="100000"/>
                        </a:lnSpc>
                        <a:spcBef>
                          <a:spcPts val="105"/>
                        </a:spcBef>
                      </a:pPr>
                      <a:r>
                        <a:rPr sz="1850" b="1" spc="30" dirty="0">
                          <a:latin typeface="Cambria" pitchFamily="18" charset="0"/>
                          <a:ea typeface="Cambria" pitchFamily="18" charset="0"/>
                          <a:cs typeface="Arial"/>
                        </a:rPr>
                        <a:t>(Americas)</a:t>
                      </a:r>
                      <a:endParaRPr sz="1850" b="1" dirty="0">
                        <a:latin typeface="Cambria" pitchFamily="18" charset="0"/>
                        <a:ea typeface="Cambria" pitchFamily="18" charset="0"/>
                        <a:cs typeface="Arial"/>
                      </a:endParaRPr>
                    </a:p>
                  </a:txBody>
                  <a:tcPr marL="0" marR="0" marT="44450" marB="0">
                    <a:lnL w="2857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512-810</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2710">
                        <a:lnSpc>
                          <a:spcPct val="100000"/>
                        </a:lnSpc>
                        <a:spcBef>
                          <a:spcPts val="350"/>
                        </a:spcBef>
                      </a:pPr>
                      <a:r>
                        <a:rPr sz="1850" spc="10" dirty="0">
                          <a:latin typeface="Cambria" pitchFamily="18" charset="0"/>
                          <a:ea typeface="Cambria" pitchFamily="18" charset="0"/>
                          <a:cs typeface="Arial"/>
                        </a:rPr>
                        <a:t>1850-1910</a:t>
                      </a:r>
                      <a:endParaRPr sz="1850" dirty="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02235">
                        <a:lnSpc>
                          <a:spcPct val="100000"/>
                        </a:lnSpc>
                        <a:spcBef>
                          <a:spcPts val="350"/>
                        </a:spcBef>
                      </a:pPr>
                      <a:r>
                        <a:rPr sz="1850" spc="10" dirty="0">
                          <a:latin typeface="Cambria" pitchFamily="18" charset="0"/>
                          <a:ea typeface="Cambria" pitchFamily="18" charset="0"/>
                          <a:cs typeface="Arial"/>
                        </a:rPr>
                        <a:t>1930-1990</a:t>
                      </a:r>
                      <a:endParaRPr sz="1850" dirty="0">
                        <a:latin typeface="Cambria" pitchFamily="18" charset="0"/>
                        <a:ea typeface="Cambria" pitchFamily="18" charset="0"/>
                        <a:cs typeface="Arial"/>
                      </a:endParaRPr>
                    </a:p>
                  </a:txBody>
                  <a:tcPr marL="0" marR="0" marT="44450" marB="0">
                    <a:lnL w="9525">
                      <a:solidFill>
                        <a:srgbClr val="000000"/>
                      </a:solidFill>
                      <a:prstDash val="solid"/>
                    </a:lnL>
                    <a:lnR w="2857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6"/>
                  </a:ext>
                </a:extLst>
              </a:tr>
              <a:tr h="366943">
                <a:tc>
                  <a:txBody>
                    <a:bodyPr/>
                    <a:lstStyle/>
                    <a:p>
                      <a:pPr marL="92710">
                        <a:lnSpc>
                          <a:spcPct val="100000"/>
                        </a:lnSpc>
                        <a:spcBef>
                          <a:spcPts val="350"/>
                        </a:spcBef>
                      </a:pPr>
                      <a:r>
                        <a:rPr sz="1850" b="1" spc="10" dirty="0">
                          <a:latin typeface="Cambria" pitchFamily="18" charset="0"/>
                          <a:ea typeface="Cambria" pitchFamily="18" charset="0"/>
                          <a:cs typeface="Arial"/>
                        </a:rPr>
                        <a:t>GSM-R</a:t>
                      </a:r>
                      <a:endParaRPr sz="1850" b="1" dirty="0">
                        <a:latin typeface="Cambria" pitchFamily="18" charset="0"/>
                        <a:ea typeface="Cambria" pitchFamily="18" charset="0"/>
                        <a:cs typeface="Arial"/>
                      </a:endParaRPr>
                    </a:p>
                  </a:txBody>
                  <a:tcPr marL="0" marR="0" marT="44450" marB="0">
                    <a:lnL w="28575">
                      <a:solidFill>
                        <a:srgbClr val="000000"/>
                      </a:solidFill>
                      <a:prstDash val="solid"/>
                    </a:lnL>
                    <a:lnR w="9525">
                      <a:solidFill>
                        <a:srgbClr val="000000"/>
                      </a:solidFill>
                      <a:prstDash val="solid"/>
                    </a:lnR>
                    <a:lnT w="9525">
                      <a:solidFill>
                        <a:srgbClr val="000000"/>
                      </a:solidFill>
                      <a:prstDash val="solid"/>
                    </a:lnT>
                  </a:tcPr>
                </a:tc>
                <a:tc>
                  <a:txBody>
                    <a:bodyPr/>
                    <a:lstStyle/>
                    <a:p>
                      <a:pPr marL="92710">
                        <a:lnSpc>
                          <a:spcPct val="100000"/>
                        </a:lnSpc>
                        <a:spcBef>
                          <a:spcPts val="350"/>
                        </a:spcBef>
                      </a:pPr>
                      <a:r>
                        <a:rPr sz="1850" spc="10" dirty="0">
                          <a:latin typeface="Cambria" pitchFamily="18" charset="0"/>
                          <a:ea typeface="Cambria" pitchFamily="18" charset="0"/>
                          <a:cs typeface="Arial"/>
                        </a:rPr>
                        <a:t>955-1024,</a:t>
                      </a:r>
                      <a:r>
                        <a:rPr sz="1850" spc="-5" dirty="0">
                          <a:latin typeface="Cambria" pitchFamily="18" charset="0"/>
                          <a:ea typeface="Cambria" pitchFamily="18" charset="0"/>
                          <a:cs typeface="Arial"/>
                        </a:rPr>
                        <a:t> </a:t>
                      </a:r>
                      <a:r>
                        <a:rPr sz="1850" spc="10" dirty="0">
                          <a:latin typeface="Cambria" pitchFamily="18" charset="0"/>
                          <a:ea typeface="Cambria" pitchFamily="18" charset="0"/>
                          <a:cs typeface="Arial"/>
                        </a:rPr>
                        <a:t>0-124</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92710">
                        <a:lnSpc>
                          <a:spcPct val="100000"/>
                        </a:lnSpc>
                        <a:spcBef>
                          <a:spcPts val="350"/>
                        </a:spcBef>
                      </a:pPr>
                      <a:r>
                        <a:rPr sz="1850" spc="10" dirty="0">
                          <a:latin typeface="Cambria" pitchFamily="18" charset="0"/>
                          <a:ea typeface="Cambria" pitchFamily="18" charset="0"/>
                          <a:cs typeface="Arial"/>
                        </a:rPr>
                        <a:t>876-915</a:t>
                      </a:r>
                      <a:endParaRPr sz="1850">
                        <a:latin typeface="Cambria" pitchFamily="18" charset="0"/>
                        <a:ea typeface="Cambria" pitchFamily="18" charset="0"/>
                        <a:cs typeface="Arial"/>
                      </a:endParaRPr>
                    </a:p>
                  </a:txBody>
                  <a:tcPr marL="0" marR="0" marT="44450" marB="0">
                    <a:lnL w="9525">
                      <a:solidFill>
                        <a:srgbClr val="000000"/>
                      </a:solidFill>
                      <a:prstDash val="solid"/>
                    </a:lnL>
                    <a:lnR w="9525">
                      <a:solidFill>
                        <a:srgbClr val="000000"/>
                      </a:solidFill>
                      <a:prstDash val="solid"/>
                    </a:lnR>
                    <a:lnT w="9525">
                      <a:solidFill>
                        <a:srgbClr val="000000"/>
                      </a:solidFill>
                      <a:prstDash val="solid"/>
                    </a:lnT>
                  </a:tcPr>
                </a:tc>
                <a:tc>
                  <a:txBody>
                    <a:bodyPr/>
                    <a:lstStyle/>
                    <a:p>
                      <a:pPr marL="102235">
                        <a:lnSpc>
                          <a:spcPct val="100000"/>
                        </a:lnSpc>
                        <a:spcBef>
                          <a:spcPts val="350"/>
                        </a:spcBef>
                      </a:pPr>
                      <a:r>
                        <a:rPr sz="1850" spc="10" dirty="0">
                          <a:latin typeface="Cambria" pitchFamily="18" charset="0"/>
                          <a:ea typeface="Cambria" pitchFamily="18" charset="0"/>
                          <a:cs typeface="Arial"/>
                        </a:rPr>
                        <a:t>921-960</a:t>
                      </a:r>
                      <a:endParaRPr sz="1850" dirty="0">
                        <a:latin typeface="Cambria" pitchFamily="18" charset="0"/>
                        <a:ea typeface="Cambria" pitchFamily="18" charset="0"/>
                        <a:cs typeface="Arial"/>
                      </a:endParaRPr>
                    </a:p>
                  </a:txBody>
                  <a:tcPr marL="0" marR="0" marT="44450" marB="0">
                    <a:lnL w="9525">
                      <a:solidFill>
                        <a:srgbClr val="000000"/>
                      </a:solidFill>
                      <a:prstDash val="solid"/>
                    </a:lnL>
                    <a:lnR w="28575">
                      <a:solidFill>
                        <a:srgbClr val="000000"/>
                      </a:solidFill>
                      <a:prstDash val="solid"/>
                    </a:lnR>
                    <a:lnT w="9525">
                      <a:solidFill>
                        <a:srgbClr val="000000"/>
                      </a:solidFill>
                      <a:prstDash val="solid"/>
                    </a:lnT>
                  </a:tcPr>
                </a:tc>
                <a:extLst>
                  <a:ext uri="{0D108BD9-81ED-4DB2-BD59-A6C34878D82A}">
                    <a16:rowId xmlns:a16="http://schemas.microsoft.com/office/drawing/2014/main" val="10007"/>
                  </a:ext>
                </a:extLst>
              </a:tr>
              <a:tr h="633181">
                <a:tc>
                  <a:txBody>
                    <a:bodyPr/>
                    <a:lstStyle/>
                    <a:p>
                      <a:pPr marL="92710">
                        <a:lnSpc>
                          <a:spcPct val="100000"/>
                        </a:lnSpc>
                        <a:spcBef>
                          <a:spcPts val="135"/>
                        </a:spcBef>
                      </a:pPr>
                      <a:r>
                        <a:rPr sz="1650" b="1" spc="-5" dirty="0">
                          <a:latin typeface="Cambria" pitchFamily="18" charset="0"/>
                          <a:ea typeface="Cambria" pitchFamily="18" charset="0"/>
                          <a:cs typeface="Arial"/>
                        </a:rPr>
                        <a:t>exclusive</a:t>
                      </a:r>
                      <a:endParaRPr sz="1650" b="1" dirty="0">
                        <a:latin typeface="Cambria" pitchFamily="18" charset="0"/>
                        <a:ea typeface="Cambria" pitchFamily="18" charset="0"/>
                        <a:cs typeface="Arial"/>
                      </a:endParaRPr>
                    </a:p>
                  </a:txBody>
                  <a:tcPr marL="0" marR="0" marT="17145" marB="0">
                    <a:lnL w="28575">
                      <a:solidFill>
                        <a:srgbClr val="000000"/>
                      </a:solidFill>
                      <a:prstDash val="solid"/>
                    </a:lnL>
                    <a:lnR w="9525">
                      <a:solidFill>
                        <a:srgbClr val="000000"/>
                      </a:solidFill>
                      <a:prstDash val="solid"/>
                    </a:lnR>
                    <a:lnB w="28575">
                      <a:solidFill>
                        <a:srgbClr val="000000"/>
                      </a:solidFill>
                      <a:prstDash val="solid"/>
                    </a:lnB>
                  </a:tcPr>
                </a:tc>
                <a:tc>
                  <a:txBody>
                    <a:bodyPr/>
                    <a:lstStyle/>
                    <a:p>
                      <a:pPr marL="92710">
                        <a:lnSpc>
                          <a:spcPct val="100000"/>
                        </a:lnSpc>
                        <a:spcBef>
                          <a:spcPts val="135"/>
                        </a:spcBef>
                      </a:pPr>
                      <a:r>
                        <a:rPr sz="1650" dirty="0">
                          <a:latin typeface="Cambria" pitchFamily="18" charset="0"/>
                          <a:ea typeface="Cambria" pitchFamily="18" charset="0"/>
                          <a:cs typeface="Arial"/>
                        </a:rPr>
                        <a:t>69</a:t>
                      </a:r>
                      <a:r>
                        <a:rPr sz="1650" spc="-5" dirty="0">
                          <a:latin typeface="Cambria" pitchFamily="18" charset="0"/>
                          <a:ea typeface="Cambria" pitchFamily="18" charset="0"/>
                          <a:cs typeface="Arial"/>
                        </a:rPr>
                        <a:t> </a:t>
                      </a:r>
                      <a:r>
                        <a:rPr sz="1650" spc="5" dirty="0">
                          <a:latin typeface="Cambria" pitchFamily="18" charset="0"/>
                          <a:ea typeface="Cambria" pitchFamily="18" charset="0"/>
                          <a:cs typeface="Arial"/>
                        </a:rPr>
                        <a:t>channels</a:t>
                      </a:r>
                      <a:endParaRPr sz="1650">
                        <a:latin typeface="Cambria" pitchFamily="18" charset="0"/>
                        <a:ea typeface="Cambria" pitchFamily="18" charset="0"/>
                        <a:cs typeface="Arial"/>
                      </a:endParaRPr>
                    </a:p>
                  </a:txBody>
                  <a:tcPr marL="0" marR="0" marT="17145" marB="0">
                    <a:lnL w="9525">
                      <a:solidFill>
                        <a:srgbClr val="000000"/>
                      </a:solidFill>
                      <a:prstDash val="solid"/>
                    </a:lnL>
                    <a:lnR w="9525">
                      <a:solidFill>
                        <a:srgbClr val="000000"/>
                      </a:solidFill>
                      <a:prstDash val="solid"/>
                    </a:lnR>
                    <a:lnB w="28575">
                      <a:solidFill>
                        <a:srgbClr val="000000"/>
                      </a:solidFill>
                      <a:prstDash val="solid"/>
                    </a:lnB>
                  </a:tcPr>
                </a:tc>
                <a:tc>
                  <a:txBody>
                    <a:bodyPr/>
                    <a:lstStyle/>
                    <a:p>
                      <a:pPr marL="92710">
                        <a:lnSpc>
                          <a:spcPct val="100000"/>
                        </a:lnSpc>
                        <a:spcBef>
                          <a:spcPts val="135"/>
                        </a:spcBef>
                      </a:pPr>
                      <a:r>
                        <a:rPr sz="1650" dirty="0">
                          <a:latin typeface="Cambria" pitchFamily="18" charset="0"/>
                          <a:ea typeface="Cambria" pitchFamily="18" charset="0"/>
                          <a:cs typeface="Arial"/>
                        </a:rPr>
                        <a:t>876-880</a:t>
                      </a:r>
                      <a:endParaRPr sz="1650">
                        <a:latin typeface="Cambria" pitchFamily="18" charset="0"/>
                        <a:ea typeface="Cambria" pitchFamily="18" charset="0"/>
                        <a:cs typeface="Arial"/>
                      </a:endParaRPr>
                    </a:p>
                  </a:txBody>
                  <a:tcPr marL="0" marR="0" marT="17145" marB="0">
                    <a:lnL w="9525">
                      <a:solidFill>
                        <a:srgbClr val="000000"/>
                      </a:solidFill>
                      <a:prstDash val="solid"/>
                    </a:lnL>
                    <a:lnR w="9525">
                      <a:solidFill>
                        <a:srgbClr val="000000"/>
                      </a:solidFill>
                      <a:prstDash val="solid"/>
                    </a:lnR>
                    <a:lnB w="28575">
                      <a:solidFill>
                        <a:srgbClr val="000000"/>
                      </a:solidFill>
                      <a:prstDash val="solid"/>
                    </a:lnB>
                  </a:tcPr>
                </a:tc>
                <a:tc>
                  <a:txBody>
                    <a:bodyPr/>
                    <a:lstStyle/>
                    <a:p>
                      <a:pPr marL="102235">
                        <a:lnSpc>
                          <a:spcPct val="100000"/>
                        </a:lnSpc>
                        <a:spcBef>
                          <a:spcPts val="135"/>
                        </a:spcBef>
                      </a:pPr>
                      <a:r>
                        <a:rPr sz="1650" dirty="0">
                          <a:latin typeface="Cambria" pitchFamily="18" charset="0"/>
                          <a:ea typeface="Cambria" pitchFamily="18" charset="0"/>
                          <a:cs typeface="Arial"/>
                        </a:rPr>
                        <a:t>921-925</a:t>
                      </a:r>
                    </a:p>
                  </a:txBody>
                  <a:tcPr marL="0" marR="0" marT="17145" marB="0">
                    <a:lnL w="9525">
                      <a:solidFill>
                        <a:srgbClr val="000000"/>
                      </a:solidFill>
                      <a:prstDash val="solid"/>
                    </a:lnL>
                    <a:lnR w="28575">
                      <a:solidFill>
                        <a:srgbClr val="000000"/>
                      </a:solidFill>
                      <a:prstDash val="solid"/>
                    </a:lnR>
                    <a:lnB w="28575">
                      <a:solidFill>
                        <a:srgbClr val="000000"/>
                      </a:solidFill>
                      <a:prstDash val="soli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5970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quency Bands in GSM or 2G – PAKTECH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408" y="76200"/>
            <a:ext cx="6585204" cy="31222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quency Bands in GSM or 2G – PAKTECH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429010"/>
            <a:ext cx="11353800" cy="312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0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057400" y="46038"/>
            <a:ext cx="8229600" cy="715962"/>
          </a:xfrm>
        </p:spPr>
        <p:txBody>
          <a:bodyPr/>
          <a:lstStyle/>
          <a:p>
            <a:r>
              <a:rPr lang="en-US" altLang="en-US" sz="3200" b="1" dirty="0">
                <a:solidFill>
                  <a:srgbClr val="FF0000"/>
                </a:solidFill>
                <a:latin typeface="Cambria" pitchFamily="18" charset="0"/>
                <a:ea typeface="Cambria" pitchFamily="18" charset="0"/>
              </a:rPr>
              <a:t>3G- Third Generation</a:t>
            </a:r>
          </a:p>
        </p:txBody>
      </p:sp>
      <p:sp>
        <p:nvSpPr>
          <p:cNvPr id="22531" name="Rectangle 3"/>
          <p:cNvSpPr>
            <a:spLocks noGrp="1" noChangeArrowheads="1"/>
          </p:cNvSpPr>
          <p:nvPr>
            <p:ph type="body" idx="1"/>
          </p:nvPr>
        </p:nvSpPr>
        <p:spPr>
          <a:xfrm>
            <a:off x="609600" y="990600"/>
            <a:ext cx="11125200" cy="4617720"/>
          </a:xfrm>
        </p:spPr>
        <p:txBody>
          <a:bodyPr/>
          <a:lstStyle/>
          <a:p>
            <a:pPr>
              <a:lnSpc>
                <a:spcPct val="80000"/>
              </a:lnSpc>
              <a:buFontTx/>
              <a:buNone/>
            </a:pPr>
            <a:r>
              <a:rPr lang="en-US" altLang="en-US" sz="2800" dirty="0">
                <a:latin typeface="Cambria" pitchFamily="18" charset="0"/>
                <a:ea typeface="Cambria" pitchFamily="18" charset="0"/>
              </a:rPr>
              <a:t>The 3G mobile communication systems are</a:t>
            </a:r>
          </a:p>
          <a:p>
            <a:pPr>
              <a:lnSpc>
                <a:spcPct val="80000"/>
              </a:lnSpc>
              <a:buFontTx/>
              <a:buNone/>
            </a:pPr>
            <a:endParaRPr lang="en-US" altLang="en-US" dirty="0">
              <a:latin typeface="Cambria" pitchFamily="18" charset="0"/>
              <a:ea typeface="Cambria" pitchFamily="18" charset="0"/>
            </a:endParaRPr>
          </a:p>
          <a:p>
            <a:pPr>
              <a:lnSpc>
                <a:spcPct val="80000"/>
              </a:lnSpc>
              <a:buFont typeface="Wingdings" panose="05000000000000000000" pitchFamily="2" charset="2"/>
              <a:buChar char="Ø"/>
            </a:pPr>
            <a:r>
              <a:rPr lang="en-US" altLang="en-US" dirty="0" smtClean="0">
                <a:latin typeface="Cambria" pitchFamily="18" charset="0"/>
                <a:ea typeface="Cambria" pitchFamily="18" charset="0"/>
              </a:rPr>
              <a:t> </a:t>
            </a:r>
            <a:r>
              <a:rPr lang="en-US" altLang="en-US" sz="2200" b="1" dirty="0" smtClean="0">
                <a:solidFill>
                  <a:srgbClr val="FF0000"/>
                </a:solidFill>
                <a:latin typeface="Cambria" pitchFamily="18" charset="0"/>
                <a:ea typeface="Cambria" pitchFamily="18" charset="0"/>
              </a:rPr>
              <a:t>IMT-2000</a:t>
            </a:r>
            <a:r>
              <a:rPr lang="en-US" altLang="en-US" sz="2200" dirty="0" smtClean="0">
                <a:latin typeface="Cambria" pitchFamily="18" charset="0"/>
                <a:ea typeface="Cambria" pitchFamily="18" charset="0"/>
              </a:rPr>
              <a:t> </a:t>
            </a:r>
            <a:r>
              <a:rPr lang="en-US" altLang="en-US" sz="2200" dirty="0">
                <a:latin typeface="Cambria" pitchFamily="18" charset="0"/>
                <a:ea typeface="Cambria" pitchFamily="18" charset="0"/>
              </a:rPr>
              <a:t>(International Mobile Telecommunication-2000) </a:t>
            </a:r>
          </a:p>
          <a:p>
            <a:pPr marL="0" indent="0">
              <a:lnSpc>
                <a:spcPct val="80000"/>
              </a:lnSpc>
              <a:buNone/>
            </a:pPr>
            <a:r>
              <a:rPr lang="en-US" altLang="en-US" sz="2200" dirty="0" smtClean="0">
                <a:latin typeface="Cambria" pitchFamily="18" charset="0"/>
                <a:ea typeface="Cambria" pitchFamily="18" charset="0"/>
              </a:rPr>
              <a:t>   </a:t>
            </a:r>
          </a:p>
          <a:p>
            <a:pPr marL="0" indent="0">
              <a:lnSpc>
                <a:spcPct val="80000"/>
              </a:lnSpc>
              <a:buNone/>
            </a:pPr>
            <a:r>
              <a:rPr lang="en-US" altLang="en-US" sz="2200" dirty="0">
                <a:latin typeface="Cambria" pitchFamily="18" charset="0"/>
                <a:ea typeface="Cambria" pitchFamily="18" charset="0"/>
              </a:rPr>
              <a:t> </a:t>
            </a:r>
            <a:r>
              <a:rPr lang="en-US" altLang="en-US" sz="2200" dirty="0" smtClean="0">
                <a:latin typeface="Cambria" pitchFamily="18" charset="0"/>
                <a:ea typeface="Cambria" pitchFamily="18" charset="0"/>
              </a:rPr>
              <a:t>     The </a:t>
            </a:r>
            <a:r>
              <a:rPr lang="en-US" altLang="en-US" sz="2200" dirty="0">
                <a:latin typeface="Cambria" pitchFamily="18" charset="0"/>
                <a:ea typeface="Cambria" pitchFamily="18" charset="0"/>
              </a:rPr>
              <a:t>standard IMT-2000 are used in ITU (International </a:t>
            </a:r>
            <a:r>
              <a:rPr lang="en-US" altLang="en-US" sz="2200" dirty="0" smtClean="0">
                <a:latin typeface="Cambria" pitchFamily="18" charset="0"/>
                <a:ea typeface="Cambria" pitchFamily="18" charset="0"/>
              </a:rPr>
              <a:t>Telecommunication  </a:t>
            </a:r>
          </a:p>
          <a:p>
            <a:pPr marL="0" indent="0">
              <a:lnSpc>
                <a:spcPct val="80000"/>
              </a:lnSpc>
              <a:buNone/>
            </a:pPr>
            <a:r>
              <a:rPr lang="en-US" altLang="en-US" sz="2200" dirty="0">
                <a:latin typeface="Cambria" pitchFamily="18" charset="0"/>
                <a:ea typeface="Cambria" pitchFamily="18" charset="0"/>
              </a:rPr>
              <a:t> </a:t>
            </a:r>
            <a:r>
              <a:rPr lang="en-US" altLang="en-US" sz="2200" dirty="0" smtClean="0">
                <a:latin typeface="Cambria" pitchFamily="18" charset="0"/>
                <a:ea typeface="Cambria" pitchFamily="18" charset="0"/>
              </a:rPr>
              <a:t>     Union </a:t>
            </a:r>
            <a:r>
              <a:rPr lang="en-US" altLang="en-US" sz="2200" dirty="0">
                <a:latin typeface="Cambria" pitchFamily="18" charset="0"/>
                <a:ea typeface="Cambria" pitchFamily="18" charset="0"/>
              </a:rPr>
              <a:t>)</a:t>
            </a:r>
            <a:r>
              <a:rPr lang="en-US" altLang="en-US" sz="2200" dirty="0">
                <a:solidFill>
                  <a:srgbClr val="FF0000"/>
                </a:solidFill>
                <a:latin typeface="Cambria" pitchFamily="18" charset="0"/>
                <a:ea typeface="Cambria" pitchFamily="18" charset="0"/>
              </a:rPr>
              <a:t>.</a:t>
            </a:r>
          </a:p>
          <a:p>
            <a:pPr>
              <a:lnSpc>
                <a:spcPct val="80000"/>
              </a:lnSpc>
              <a:buFont typeface="Wingdings" panose="05000000000000000000" pitchFamily="2" charset="2"/>
              <a:buChar char="Ø"/>
            </a:pPr>
            <a:endParaRPr lang="en-US" altLang="en-US" sz="2200" dirty="0">
              <a:latin typeface="Cambria" pitchFamily="18" charset="0"/>
              <a:ea typeface="Cambria" pitchFamily="18" charset="0"/>
            </a:endParaRPr>
          </a:p>
          <a:p>
            <a:pPr>
              <a:lnSpc>
                <a:spcPct val="80000"/>
              </a:lnSpc>
              <a:buFont typeface="Wingdings" panose="05000000000000000000" pitchFamily="2" charset="2"/>
              <a:buChar char="Ø"/>
            </a:pPr>
            <a:r>
              <a:rPr lang="en-US" altLang="en-US" sz="2200" dirty="0" smtClean="0">
                <a:latin typeface="Cambria" pitchFamily="18" charset="0"/>
                <a:ea typeface="Cambria" pitchFamily="18" charset="0"/>
              </a:rPr>
              <a:t> </a:t>
            </a:r>
            <a:r>
              <a:rPr lang="en-US" altLang="en-US" sz="2200" b="1" dirty="0" smtClean="0">
                <a:solidFill>
                  <a:srgbClr val="FF0000"/>
                </a:solidFill>
                <a:latin typeface="Cambria" pitchFamily="18" charset="0"/>
                <a:ea typeface="Cambria" pitchFamily="18" charset="0"/>
              </a:rPr>
              <a:t>UMTS</a:t>
            </a:r>
            <a:r>
              <a:rPr lang="en-US" altLang="en-US" sz="2200" dirty="0" smtClean="0">
                <a:latin typeface="Cambria" pitchFamily="18" charset="0"/>
                <a:ea typeface="Cambria" pitchFamily="18" charset="0"/>
              </a:rPr>
              <a:t> </a:t>
            </a:r>
            <a:r>
              <a:rPr lang="en-US" altLang="en-US" sz="2200" dirty="0">
                <a:latin typeface="Cambria" pitchFamily="18" charset="0"/>
                <a:ea typeface="Cambria" pitchFamily="18" charset="0"/>
              </a:rPr>
              <a:t>(Universal Mobile Telecommunications systems)</a:t>
            </a:r>
          </a:p>
          <a:p>
            <a:pPr>
              <a:lnSpc>
                <a:spcPct val="80000"/>
              </a:lnSpc>
              <a:buFont typeface="Wingdings" panose="05000000000000000000" pitchFamily="2" charset="2"/>
              <a:buChar char="Ø"/>
            </a:pPr>
            <a:endParaRPr lang="en-US" altLang="en-US" sz="2200" dirty="0">
              <a:latin typeface="Cambria" pitchFamily="18" charset="0"/>
              <a:ea typeface="Cambria" pitchFamily="18" charset="0"/>
            </a:endParaRPr>
          </a:p>
          <a:p>
            <a:pPr marL="0" indent="0">
              <a:lnSpc>
                <a:spcPct val="80000"/>
              </a:lnSpc>
              <a:buNone/>
            </a:pPr>
            <a:r>
              <a:rPr lang="en-US" altLang="en-US" sz="2200" dirty="0" smtClean="0">
                <a:latin typeface="Cambria" pitchFamily="18" charset="0"/>
                <a:ea typeface="Cambria" pitchFamily="18" charset="0"/>
              </a:rPr>
              <a:t>     The </a:t>
            </a:r>
            <a:r>
              <a:rPr lang="en-US" altLang="en-US" sz="2200" dirty="0">
                <a:latin typeface="Cambria" pitchFamily="18" charset="0"/>
                <a:ea typeface="Cambria" pitchFamily="18" charset="0"/>
              </a:rPr>
              <a:t>standard UMTS are used in ETSI (European  Telecommunication </a:t>
            </a:r>
            <a:r>
              <a:rPr lang="en-US" altLang="en-US" sz="2200" dirty="0" smtClean="0">
                <a:latin typeface="Cambria" pitchFamily="18" charset="0"/>
                <a:ea typeface="Cambria" pitchFamily="18" charset="0"/>
              </a:rPr>
              <a:t>   </a:t>
            </a:r>
          </a:p>
          <a:p>
            <a:pPr marL="0" indent="0">
              <a:lnSpc>
                <a:spcPct val="80000"/>
              </a:lnSpc>
              <a:buNone/>
            </a:pPr>
            <a:r>
              <a:rPr lang="en-US" altLang="en-US" sz="2200" dirty="0">
                <a:latin typeface="Cambria" pitchFamily="18" charset="0"/>
                <a:ea typeface="Cambria" pitchFamily="18" charset="0"/>
              </a:rPr>
              <a:t> </a:t>
            </a:r>
            <a:r>
              <a:rPr lang="en-US" altLang="en-US" sz="2200" dirty="0" smtClean="0">
                <a:latin typeface="Cambria" pitchFamily="18" charset="0"/>
                <a:ea typeface="Cambria" pitchFamily="18" charset="0"/>
              </a:rPr>
              <a:t>      Standard  Institute</a:t>
            </a:r>
            <a:r>
              <a:rPr lang="en-US" altLang="en-US" sz="2200" dirty="0">
                <a:latin typeface="Cambria" pitchFamily="18" charset="0"/>
                <a:ea typeface="Cambria" pitchFamily="18" charset="0"/>
              </a:rPr>
              <a:t>).</a:t>
            </a:r>
          </a:p>
          <a:p>
            <a:pPr>
              <a:lnSpc>
                <a:spcPct val="80000"/>
              </a:lnSpc>
              <a:buFont typeface="Wingdings" panose="05000000000000000000" pitchFamily="2" charset="2"/>
              <a:buNone/>
            </a:pPr>
            <a:endParaRPr lang="en-US" altLang="en-US" dirty="0">
              <a:latin typeface="Cambria" pitchFamily="18" charset="0"/>
              <a:ea typeface="Cambria" pitchFamily="18" charset="0"/>
            </a:endParaRPr>
          </a:p>
        </p:txBody>
      </p:sp>
    </p:spTree>
    <p:extLst>
      <p:ext uri="{BB962C8B-B14F-4D97-AF65-F5344CB8AC3E}">
        <p14:creationId xmlns:p14="http://schemas.microsoft.com/office/powerpoint/2010/main" val="47302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down)">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wipe(down)">
                                      <p:cBhvr>
                                        <p:cTn id="12" dur="500"/>
                                        <p:tgtEl>
                                          <p:spTgt spid="22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animEffect transition="in" filter="wipe(down)">
                                      <p:cBhvr>
                                        <p:cTn id="17" dur="500"/>
                                        <p:tgtEl>
                                          <p:spTgt spid="22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531">
                                            <p:txEl>
                                              <p:pRg st="4" end="4"/>
                                            </p:txEl>
                                          </p:spTgt>
                                        </p:tgtEl>
                                        <p:attrNameLst>
                                          <p:attrName>style.visibility</p:attrName>
                                        </p:attrNameLst>
                                      </p:cBhvr>
                                      <p:to>
                                        <p:strVal val="visible"/>
                                      </p:to>
                                    </p:set>
                                    <p:animEffect transition="in" filter="wipe(down)">
                                      <p:cBhvr>
                                        <p:cTn id="22" dur="500"/>
                                        <p:tgtEl>
                                          <p:spTgt spid="225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animEffect transition="in" filter="wipe(down)">
                                      <p:cBhvr>
                                        <p:cTn id="27" dur="500"/>
                                        <p:tgtEl>
                                          <p:spTgt spid="225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531">
                                            <p:txEl>
                                              <p:pRg st="7" end="7"/>
                                            </p:txEl>
                                          </p:spTgt>
                                        </p:tgtEl>
                                        <p:attrNameLst>
                                          <p:attrName>style.visibility</p:attrName>
                                        </p:attrNameLst>
                                      </p:cBhvr>
                                      <p:to>
                                        <p:strVal val="visible"/>
                                      </p:to>
                                    </p:set>
                                    <p:animEffect transition="in" filter="wipe(down)">
                                      <p:cBhvr>
                                        <p:cTn id="32" dur="500"/>
                                        <p:tgtEl>
                                          <p:spTgt spid="2253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531">
                                            <p:txEl>
                                              <p:pRg st="9" end="9"/>
                                            </p:txEl>
                                          </p:spTgt>
                                        </p:tgtEl>
                                        <p:attrNameLst>
                                          <p:attrName>style.visibility</p:attrName>
                                        </p:attrNameLst>
                                      </p:cBhvr>
                                      <p:to>
                                        <p:strVal val="visible"/>
                                      </p:to>
                                    </p:set>
                                    <p:animEffect transition="in" filter="wipe(down)">
                                      <p:cBhvr>
                                        <p:cTn id="37" dur="500"/>
                                        <p:tgtEl>
                                          <p:spTgt spid="22531">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2531">
                                            <p:txEl>
                                              <p:pRg st="10" end="10"/>
                                            </p:txEl>
                                          </p:spTgt>
                                        </p:tgtEl>
                                        <p:attrNameLst>
                                          <p:attrName>style.visibility</p:attrName>
                                        </p:attrNameLst>
                                      </p:cBhvr>
                                      <p:to>
                                        <p:strVal val="visible"/>
                                      </p:to>
                                    </p:set>
                                    <p:animEffect transition="in" filter="wipe(down)">
                                      <p:cBhvr>
                                        <p:cTn id="42" dur="500"/>
                                        <p:tgtEl>
                                          <p:spTgt spid="225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latin typeface="Cambria" pitchFamily="18" charset="0"/>
                <a:ea typeface="Cambria" pitchFamily="18" charset="0"/>
              </a:rPr>
              <a:pPr/>
              <a:t>66</a:t>
            </a:fld>
            <a:endParaRPr lang="en-US">
              <a:latin typeface="Cambria" pitchFamily="18" charset="0"/>
              <a:ea typeface="Cambria" pitchFamily="18" charset="0"/>
            </a:endParaRPr>
          </a:p>
        </p:txBody>
      </p:sp>
      <p:sp>
        <p:nvSpPr>
          <p:cNvPr id="21" name="Rectangle 20"/>
          <p:cNvSpPr/>
          <p:nvPr/>
        </p:nvSpPr>
        <p:spPr>
          <a:xfrm>
            <a:off x="2290359" y="17531"/>
            <a:ext cx="7467600" cy="1077218"/>
          </a:xfrm>
          <a:prstGeom prst="rect">
            <a:avLst/>
          </a:prstGeom>
        </p:spPr>
        <p:txBody>
          <a:bodyPr wrap="square">
            <a:spAutoFit/>
          </a:bodyPr>
          <a:lstStyle/>
          <a:p>
            <a:pPr algn="ctr"/>
            <a:r>
              <a:rPr lang="en-US" sz="3200" b="1" dirty="0">
                <a:solidFill>
                  <a:schemeClr val="bg1"/>
                </a:solidFill>
                <a:latin typeface="Cambria" pitchFamily="18" charset="0"/>
                <a:ea typeface="Cambria" pitchFamily="18" charset="0"/>
              </a:rPr>
              <a:t>THIRD GENERATION (3G)</a:t>
            </a:r>
            <a:endParaRPr lang="en-US" sz="3200" dirty="0">
              <a:solidFill>
                <a:schemeClr val="bg1"/>
              </a:solidFill>
              <a:latin typeface="Cambria" pitchFamily="18" charset="0"/>
              <a:ea typeface="Cambria" pitchFamily="18" charset="0"/>
            </a:endParaRPr>
          </a:p>
          <a:p>
            <a:pPr algn="ctr"/>
            <a:endParaRPr lang="en-US" sz="3200" b="1" dirty="0">
              <a:solidFill>
                <a:schemeClr val="bg1"/>
              </a:solidFill>
              <a:latin typeface="Cambria" pitchFamily="18" charset="0"/>
              <a:ea typeface="Cambria" pitchFamily="18" charset="0"/>
            </a:endParaRPr>
          </a:p>
        </p:txBody>
      </p:sp>
      <p:sp>
        <p:nvSpPr>
          <p:cNvPr id="15" name="Rectangle 14"/>
          <p:cNvSpPr/>
          <p:nvPr/>
        </p:nvSpPr>
        <p:spPr>
          <a:xfrm>
            <a:off x="228600" y="1219200"/>
            <a:ext cx="11734800" cy="4154984"/>
          </a:xfrm>
          <a:prstGeom prst="rect">
            <a:avLst/>
          </a:prstGeom>
        </p:spPr>
        <p:txBody>
          <a:bodyPr wrap="square">
            <a:spAutoFit/>
          </a:bodyPr>
          <a:lstStyle/>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3G network </a:t>
            </a:r>
            <a:r>
              <a:rPr lang="en-US" sz="2400" b="1" dirty="0" smtClean="0">
                <a:latin typeface="Cambria" pitchFamily="18" charset="0"/>
                <a:ea typeface="Cambria" pitchFamily="18" charset="0"/>
                <a:cs typeface="Arial" panose="020B0604020202020204" pitchFamily="34" charset="0"/>
              </a:rPr>
              <a:t>combines</a:t>
            </a:r>
            <a:r>
              <a:rPr lang="en-US" sz="2400" dirty="0" smtClean="0">
                <a:latin typeface="Cambria" pitchFamily="18" charset="0"/>
                <a:ea typeface="Cambria" pitchFamily="18" charset="0"/>
                <a:cs typeface="Arial" panose="020B0604020202020204" pitchFamily="34" charset="0"/>
              </a:rPr>
              <a:t> aspects of the 2G network with new technologies and protocols to deliver a significantly faster </a:t>
            </a:r>
            <a:r>
              <a:rPr lang="en-US" sz="2400" b="1" dirty="0" smtClean="0">
                <a:latin typeface="Cambria" pitchFamily="18" charset="0"/>
                <a:ea typeface="Cambria" pitchFamily="18" charset="0"/>
                <a:cs typeface="Arial" panose="020B0604020202020204" pitchFamily="34" charset="0"/>
              </a:rPr>
              <a:t>data rate</a:t>
            </a:r>
            <a:r>
              <a:rPr lang="en-US" sz="2400" dirty="0" smtClean="0">
                <a:latin typeface="Cambria" pitchFamily="18" charset="0"/>
                <a:ea typeface="Cambria" pitchFamily="18" charset="0"/>
                <a:cs typeface="Arial" panose="020B0604020202020204" pitchFamily="34" charset="0"/>
              </a:rPr>
              <a:t>. </a:t>
            </a:r>
          </a:p>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By using packet switching, the original technology was improved to allow speeds up to </a:t>
            </a:r>
            <a:r>
              <a:rPr lang="en-US" sz="2400" b="1" dirty="0" smtClean="0">
                <a:latin typeface="Cambria" pitchFamily="18" charset="0"/>
                <a:ea typeface="Cambria" pitchFamily="18" charset="0"/>
                <a:cs typeface="Arial" panose="020B0604020202020204" pitchFamily="34" charset="0"/>
              </a:rPr>
              <a:t>14 Mbps</a:t>
            </a:r>
            <a:r>
              <a:rPr lang="en-US" sz="2400" dirty="0" smtClean="0">
                <a:latin typeface="Cambria" pitchFamily="18" charset="0"/>
                <a:ea typeface="Cambria" pitchFamily="18" charset="0"/>
                <a:cs typeface="Arial" panose="020B0604020202020204" pitchFamily="34" charset="0"/>
              </a:rPr>
              <a:t>. </a:t>
            </a:r>
          </a:p>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It used </a:t>
            </a:r>
            <a:r>
              <a:rPr lang="en-US" sz="2400" b="1" dirty="0" smtClean="0">
                <a:latin typeface="Cambria" pitchFamily="18" charset="0"/>
                <a:ea typeface="Cambria" pitchFamily="18" charset="0"/>
                <a:cs typeface="Arial" panose="020B0604020202020204" pitchFamily="34" charset="0"/>
              </a:rPr>
              <a:t>Wide Band </a:t>
            </a:r>
            <a:r>
              <a:rPr lang="en-US" sz="2400" dirty="0" smtClean="0">
                <a:latin typeface="Cambria" pitchFamily="18" charset="0"/>
                <a:ea typeface="Cambria" pitchFamily="18" charset="0"/>
                <a:cs typeface="Arial" panose="020B0604020202020204" pitchFamily="34" charset="0"/>
              </a:rPr>
              <a:t>Wireless Network that increased clarity. </a:t>
            </a:r>
          </a:p>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It operates at a range of </a:t>
            </a:r>
            <a:r>
              <a:rPr lang="en-US" sz="2400" b="1" dirty="0" smtClean="0">
                <a:latin typeface="Cambria" pitchFamily="18" charset="0"/>
                <a:ea typeface="Cambria" pitchFamily="18" charset="0"/>
                <a:cs typeface="Arial" panose="020B0604020202020204" pitchFamily="34" charset="0"/>
              </a:rPr>
              <a:t>2100MHz</a:t>
            </a:r>
            <a:r>
              <a:rPr lang="en-US" sz="2400" dirty="0" smtClean="0">
                <a:latin typeface="Cambria" pitchFamily="18" charset="0"/>
                <a:ea typeface="Cambria" pitchFamily="18" charset="0"/>
                <a:cs typeface="Arial" panose="020B0604020202020204" pitchFamily="34" charset="0"/>
              </a:rPr>
              <a:t> and has a bandwidth of </a:t>
            </a:r>
            <a:r>
              <a:rPr lang="en-US" sz="2400" b="1" dirty="0" smtClean="0">
                <a:latin typeface="Cambria" pitchFamily="18" charset="0"/>
                <a:ea typeface="Cambria" pitchFamily="18" charset="0"/>
                <a:cs typeface="Arial" panose="020B0604020202020204" pitchFamily="34" charset="0"/>
              </a:rPr>
              <a:t>15-20MHz</a:t>
            </a:r>
            <a:r>
              <a:rPr lang="en-US" sz="2400" dirty="0" smtClean="0">
                <a:latin typeface="Cambria" pitchFamily="18" charset="0"/>
                <a:ea typeface="Cambria" pitchFamily="18" charset="0"/>
                <a:cs typeface="Arial" panose="020B0604020202020204" pitchFamily="34" charset="0"/>
              </a:rPr>
              <a:t>.  </a:t>
            </a:r>
          </a:p>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Speed of up to </a:t>
            </a:r>
            <a:r>
              <a:rPr lang="en-US" sz="2400" b="1" dirty="0" smtClean="0">
                <a:latin typeface="Cambria" pitchFamily="18" charset="0"/>
                <a:ea typeface="Cambria" pitchFamily="18" charset="0"/>
                <a:cs typeface="Arial" panose="020B0604020202020204" pitchFamily="34" charset="0"/>
              </a:rPr>
              <a:t>2 Mbps</a:t>
            </a:r>
            <a:r>
              <a:rPr lang="en-US" sz="2400" dirty="0" smtClean="0">
                <a:latin typeface="Cambria" pitchFamily="18" charset="0"/>
                <a:ea typeface="Cambria" pitchFamily="18" charset="0"/>
                <a:cs typeface="Arial" panose="020B0604020202020204" pitchFamily="34" charset="0"/>
              </a:rPr>
              <a:t>.</a:t>
            </a:r>
          </a:p>
          <a:p>
            <a:pPr marL="346075" indent="-346075" algn="just">
              <a:buFont typeface="Wingdings" pitchFamily="2" charset="2"/>
              <a:buChar char="Ø"/>
            </a:pPr>
            <a:r>
              <a:rPr lang="en-US" sz="2400" dirty="0" smtClean="0">
                <a:latin typeface="Cambria" pitchFamily="18" charset="0"/>
                <a:ea typeface="Cambria" pitchFamily="18" charset="0"/>
                <a:cs typeface="Arial" panose="020B0604020202020204" pitchFamily="34" charset="0"/>
              </a:rPr>
              <a:t>Increased </a:t>
            </a:r>
            <a:r>
              <a:rPr lang="en-US" sz="2400" b="1" dirty="0" smtClean="0">
                <a:latin typeface="Cambria" pitchFamily="18" charset="0"/>
                <a:ea typeface="Cambria" pitchFamily="18" charset="0"/>
                <a:cs typeface="Arial" panose="020B0604020202020204" pitchFamily="34" charset="0"/>
              </a:rPr>
              <a:t>bandwidth</a:t>
            </a:r>
            <a:r>
              <a:rPr lang="en-US" sz="2400" dirty="0" smtClean="0">
                <a:latin typeface="Cambria" pitchFamily="18" charset="0"/>
                <a:ea typeface="Cambria" pitchFamily="18" charset="0"/>
                <a:cs typeface="Arial" panose="020B0604020202020204" pitchFamily="34" charset="0"/>
              </a:rPr>
              <a:t>, </a:t>
            </a:r>
            <a:r>
              <a:rPr lang="en-US" sz="2400" b="1" dirty="0" smtClean="0">
                <a:latin typeface="Cambria" pitchFamily="18" charset="0"/>
                <a:ea typeface="Cambria" pitchFamily="18" charset="0"/>
                <a:cs typeface="Arial" panose="020B0604020202020204" pitchFamily="34" charset="0"/>
              </a:rPr>
              <a:t>capacity</a:t>
            </a:r>
            <a:r>
              <a:rPr lang="en-US" sz="2400" dirty="0" smtClean="0">
                <a:latin typeface="Cambria" pitchFamily="18" charset="0"/>
                <a:ea typeface="Cambria" pitchFamily="18" charset="0"/>
                <a:cs typeface="Arial" panose="020B0604020202020204" pitchFamily="34" charset="0"/>
              </a:rPr>
              <a:t> and </a:t>
            </a:r>
            <a:r>
              <a:rPr lang="en-US" sz="2400" b="1" dirty="0" smtClean="0">
                <a:latin typeface="Cambria" pitchFamily="18" charset="0"/>
                <a:ea typeface="Cambria" pitchFamily="18" charset="0"/>
                <a:cs typeface="Arial" panose="020B0604020202020204" pitchFamily="34" charset="0"/>
              </a:rPr>
              <a:t>data transfer </a:t>
            </a:r>
            <a:r>
              <a:rPr lang="en-US" sz="2400" dirty="0" smtClean="0">
                <a:latin typeface="Cambria" pitchFamily="18" charset="0"/>
                <a:ea typeface="Cambria" pitchFamily="18" charset="0"/>
                <a:cs typeface="Arial" panose="020B0604020202020204" pitchFamily="34" charset="0"/>
              </a:rPr>
              <a:t>rates.</a:t>
            </a:r>
          </a:p>
          <a:p>
            <a:pPr marL="346075" indent="-346075" algn="just">
              <a:buFont typeface="Wingdings" pitchFamily="2" charset="2"/>
              <a:buChar char="Ø"/>
            </a:pPr>
            <a:r>
              <a:rPr lang="en-US" altLang="en-US" sz="2400" dirty="0" smtClean="0">
                <a:latin typeface="Cambria" pitchFamily="18" charset="0"/>
                <a:ea typeface="Cambria" pitchFamily="18" charset="0"/>
                <a:cs typeface="Arial" panose="020B0604020202020204" pitchFamily="34" charset="0"/>
              </a:rPr>
              <a:t>Provide </a:t>
            </a:r>
            <a:r>
              <a:rPr lang="en-US" altLang="en-US" sz="2400" b="1" dirty="0" smtClean="0">
                <a:latin typeface="Cambria" pitchFamily="18" charset="0"/>
                <a:ea typeface="Cambria" pitchFamily="18" charset="0"/>
                <a:cs typeface="Arial" panose="020B0604020202020204" pitchFamily="34" charset="0"/>
              </a:rPr>
              <a:t>voice</a:t>
            </a:r>
            <a:r>
              <a:rPr lang="en-US" altLang="en-US" sz="2400" dirty="0" smtClean="0">
                <a:latin typeface="Cambria" pitchFamily="18" charset="0"/>
                <a:ea typeface="Cambria" pitchFamily="18" charset="0"/>
                <a:cs typeface="Arial" panose="020B0604020202020204" pitchFamily="34" charset="0"/>
              </a:rPr>
              <a:t> and </a:t>
            </a:r>
            <a:r>
              <a:rPr lang="en-US" altLang="en-US" sz="2400" b="1" dirty="0" smtClean="0">
                <a:latin typeface="Cambria" pitchFamily="18" charset="0"/>
                <a:ea typeface="Cambria" pitchFamily="18" charset="0"/>
                <a:cs typeface="Arial" panose="020B0604020202020204" pitchFamily="34" charset="0"/>
              </a:rPr>
              <a:t>multimedia</a:t>
            </a:r>
            <a:r>
              <a:rPr lang="en-US" altLang="en-US" sz="2400" dirty="0" smtClean="0">
                <a:latin typeface="Cambria" pitchFamily="18" charset="0"/>
                <a:ea typeface="Cambria" pitchFamily="18" charset="0"/>
                <a:cs typeface="Arial" panose="020B0604020202020204" pitchFamily="34" charset="0"/>
              </a:rPr>
              <a:t> services like high speed internet access, video, data and high quality of image transmission.</a:t>
            </a:r>
          </a:p>
          <a:p>
            <a:pPr marL="346075" indent="-346075" algn="just">
              <a:buFont typeface="Wingdings" pitchFamily="2" charset="2"/>
              <a:buChar char="Ø"/>
            </a:pPr>
            <a:r>
              <a:rPr lang="en-US" altLang="en-US" sz="2400" dirty="0" smtClean="0">
                <a:latin typeface="Cambria" pitchFamily="18" charset="0"/>
                <a:ea typeface="Cambria" pitchFamily="18" charset="0"/>
                <a:cs typeface="Arial" panose="020B0604020202020204" pitchFamily="34" charset="0"/>
              </a:rPr>
              <a:t>Multiple Access Techniques  -- </a:t>
            </a:r>
            <a:r>
              <a:rPr lang="en-US" altLang="en-US" sz="2400" b="1" dirty="0" smtClean="0">
                <a:latin typeface="Cambria" pitchFamily="18" charset="0"/>
                <a:ea typeface="Cambria" pitchFamily="18" charset="0"/>
                <a:cs typeface="Arial" panose="020B0604020202020204" pitchFamily="34" charset="0"/>
              </a:rPr>
              <a:t>W-CDMA</a:t>
            </a:r>
          </a:p>
        </p:txBody>
      </p:sp>
      <p:sp>
        <p:nvSpPr>
          <p:cNvPr id="16" name="Rectangle 2"/>
          <p:cNvSpPr txBox="1">
            <a:spLocks noChangeArrowheads="1"/>
          </p:cNvSpPr>
          <p:nvPr/>
        </p:nvSpPr>
        <p:spPr>
          <a:xfrm>
            <a:off x="1950720" y="238641"/>
            <a:ext cx="8229600" cy="563562"/>
          </a:xfrm>
          <a:prstGeom prst="rect">
            <a:avLst/>
          </a:prstGeom>
        </p:spPr>
        <p:txBody>
          <a:bodyPr/>
          <a:lstStyle>
            <a:lvl1pPr>
              <a:defRPr>
                <a:latin typeface="+mj-lt"/>
                <a:ea typeface="+mj-ea"/>
                <a:cs typeface="+mj-cs"/>
              </a:defRPr>
            </a:lvl1pPr>
          </a:lstStyle>
          <a:p>
            <a:pPr algn="ctr"/>
            <a:r>
              <a:rPr lang="en-US" altLang="en-US" sz="3600" b="1" smtClean="0">
                <a:latin typeface="Cambria" pitchFamily="18" charset="0"/>
                <a:ea typeface="Cambria" pitchFamily="18" charset="0"/>
              </a:rPr>
              <a:t>3G- Third Generation</a:t>
            </a:r>
            <a:endParaRPr lang="en-US" altLang="en-US" sz="3600" b="1" dirty="0">
              <a:latin typeface="Cambria" pitchFamily="18" charset="0"/>
              <a:ea typeface="Cambria" pitchFamily="18" charset="0"/>
            </a:endParaRPr>
          </a:p>
        </p:txBody>
      </p:sp>
    </p:spTree>
    <p:extLst>
      <p:ext uri="{BB962C8B-B14F-4D97-AF65-F5344CB8AC3E}">
        <p14:creationId xmlns:p14="http://schemas.microsoft.com/office/powerpoint/2010/main" val="205015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fade">
                                      <p:cBhvr>
                                        <p:cTn id="42" dur="20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609600"/>
            <a:ext cx="11811000" cy="5562600"/>
          </a:xfrm>
          <a:prstGeom prst="rect">
            <a:avLst/>
          </a:prstGeom>
        </p:spPr>
      </p:pic>
      <p:sp>
        <p:nvSpPr>
          <p:cNvPr id="4" name="Rectangle 3"/>
          <p:cNvSpPr/>
          <p:nvPr/>
        </p:nvSpPr>
        <p:spPr>
          <a:xfrm>
            <a:off x="4114800" y="291026"/>
            <a:ext cx="4414991" cy="584775"/>
          </a:xfrm>
          <a:prstGeom prst="rect">
            <a:avLst/>
          </a:prstGeom>
        </p:spPr>
        <p:txBody>
          <a:bodyPr wrap="none">
            <a:spAutoFit/>
          </a:bodyPr>
          <a:lstStyle/>
          <a:p>
            <a:r>
              <a:rPr lang="en-US" altLang="en-US" sz="3200" b="1" dirty="0" smtClean="0">
                <a:solidFill>
                  <a:srgbClr val="FF0000"/>
                </a:solidFill>
                <a:latin typeface="Cambria" pitchFamily="18" charset="0"/>
                <a:ea typeface="Cambria" pitchFamily="18" charset="0"/>
              </a:rPr>
              <a:t>UMTS Frequency band</a:t>
            </a:r>
            <a:endParaRPr lang="en-IN" sz="3200" dirty="0"/>
          </a:p>
        </p:txBody>
      </p:sp>
    </p:spTree>
    <p:extLst>
      <p:ext uri="{BB962C8B-B14F-4D97-AF65-F5344CB8AC3E}">
        <p14:creationId xmlns:p14="http://schemas.microsoft.com/office/powerpoint/2010/main" val="22450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29000" y="-1"/>
            <a:ext cx="8763000" cy="6769931"/>
          </a:xfrm>
          <a:prstGeom prst="rect">
            <a:avLst/>
          </a:prstGeom>
        </p:spPr>
      </p:pic>
      <p:sp>
        <p:nvSpPr>
          <p:cNvPr id="3" name="Rectangle 2"/>
          <p:cNvSpPr/>
          <p:nvPr/>
        </p:nvSpPr>
        <p:spPr>
          <a:xfrm>
            <a:off x="228600" y="381000"/>
            <a:ext cx="2693366" cy="584775"/>
          </a:xfrm>
          <a:prstGeom prst="rect">
            <a:avLst/>
          </a:prstGeom>
        </p:spPr>
        <p:txBody>
          <a:bodyPr wrap="none">
            <a:spAutoFit/>
          </a:bodyPr>
          <a:lstStyle/>
          <a:p>
            <a:r>
              <a:rPr lang="en-US" altLang="en-US" sz="3200" b="1" dirty="0" smtClean="0">
                <a:solidFill>
                  <a:srgbClr val="FF0000"/>
                </a:solidFill>
                <a:latin typeface="Cambria" pitchFamily="18" charset="0"/>
                <a:ea typeface="Cambria" pitchFamily="18" charset="0"/>
              </a:rPr>
              <a:t>GSM </a:t>
            </a:r>
            <a:r>
              <a:rPr lang="en-US" altLang="en-US" sz="3200" b="1" dirty="0" err="1" smtClean="0">
                <a:solidFill>
                  <a:srgbClr val="FF0000"/>
                </a:solidFill>
                <a:latin typeface="Cambria" pitchFamily="18" charset="0"/>
                <a:ea typeface="Cambria" pitchFamily="18" charset="0"/>
              </a:rPr>
              <a:t>vs</a:t>
            </a:r>
            <a:r>
              <a:rPr lang="en-US" altLang="en-US" sz="3200" b="1" dirty="0" smtClean="0">
                <a:solidFill>
                  <a:srgbClr val="FF0000"/>
                </a:solidFill>
                <a:latin typeface="Cambria" pitchFamily="18" charset="0"/>
                <a:ea typeface="Cambria" pitchFamily="18" charset="0"/>
              </a:rPr>
              <a:t> UMTS</a:t>
            </a:r>
            <a:endParaRPr lang="en-IN" sz="3200" dirty="0"/>
          </a:p>
        </p:txBody>
      </p:sp>
    </p:spTree>
    <p:extLst>
      <p:ext uri="{BB962C8B-B14F-4D97-AF65-F5344CB8AC3E}">
        <p14:creationId xmlns:p14="http://schemas.microsoft.com/office/powerpoint/2010/main" val="268814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134360">
              <a:lnSpc>
                <a:spcPct val="100000"/>
              </a:lnSpc>
              <a:spcBef>
                <a:spcPts val="100"/>
              </a:spcBef>
            </a:pPr>
            <a:r>
              <a:rPr dirty="0"/>
              <a:t>Evolution</a:t>
            </a:r>
            <a:r>
              <a:rPr spc="-110" dirty="0"/>
              <a:t> </a:t>
            </a:r>
            <a:r>
              <a:rPr dirty="0"/>
              <a:t>to</a:t>
            </a:r>
            <a:r>
              <a:rPr spc="-95" dirty="0"/>
              <a:t> </a:t>
            </a:r>
            <a:r>
              <a:rPr dirty="0"/>
              <a:t>3G</a:t>
            </a:r>
            <a:r>
              <a:rPr spc="-105" dirty="0"/>
              <a:t> </a:t>
            </a:r>
            <a:r>
              <a:rPr spc="-10" dirty="0"/>
              <a:t>Network</a:t>
            </a:r>
          </a:p>
        </p:txBody>
      </p:sp>
      <p:grpSp>
        <p:nvGrpSpPr>
          <p:cNvPr id="3" name="object 3"/>
          <p:cNvGrpSpPr/>
          <p:nvPr/>
        </p:nvGrpSpPr>
        <p:grpSpPr>
          <a:xfrm>
            <a:off x="277465" y="1828800"/>
            <a:ext cx="11758011" cy="4513071"/>
            <a:chOff x="277466" y="2311400"/>
            <a:chExt cx="11758010" cy="4513071"/>
          </a:xfrm>
        </p:grpSpPr>
        <p:pic>
          <p:nvPicPr>
            <p:cNvPr id="4" name="object 4"/>
            <p:cNvPicPr/>
            <p:nvPr/>
          </p:nvPicPr>
          <p:blipFill>
            <a:blip r:embed="rId2" cstate="print"/>
            <a:stretch>
              <a:fillRect/>
            </a:stretch>
          </p:blipFill>
          <p:spPr>
            <a:xfrm>
              <a:off x="277466" y="2311400"/>
              <a:ext cx="11758010" cy="2951479"/>
            </a:xfrm>
            <a:prstGeom prst="rect">
              <a:avLst/>
            </a:prstGeom>
          </p:spPr>
        </p:pic>
        <p:pic>
          <p:nvPicPr>
            <p:cNvPr id="5" name="object 5"/>
            <p:cNvPicPr/>
            <p:nvPr/>
          </p:nvPicPr>
          <p:blipFill>
            <a:blip r:embed="rId3" cstate="print"/>
            <a:stretch>
              <a:fillRect/>
            </a:stretch>
          </p:blipFill>
          <p:spPr>
            <a:xfrm>
              <a:off x="5029199" y="5535168"/>
              <a:ext cx="1600199" cy="1289303"/>
            </a:xfrm>
            <a:prstGeom prst="rect">
              <a:avLst/>
            </a:prstGeom>
          </p:spPr>
        </p:pic>
      </p:grpSp>
      <p:sp>
        <p:nvSpPr>
          <p:cNvPr id="6" name="Rectangle 5"/>
          <p:cNvSpPr/>
          <p:nvPr/>
        </p:nvSpPr>
        <p:spPr>
          <a:xfrm>
            <a:off x="152400" y="6365771"/>
            <a:ext cx="5836854" cy="313932"/>
          </a:xfrm>
          <a:prstGeom prst="rect">
            <a:avLst/>
          </a:prstGeom>
        </p:spPr>
        <p:txBody>
          <a:bodyPr wrap="none">
            <a:spAutoFit/>
          </a:bodyPr>
          <a:lstStyle/>
          <a:p>
            <a:pPr>
              <a:lnSpc>
                <a:spcPct val="80000"/>
              </a:lnSpc>
              <a:buFont typeface="Wingdings" panose="05000000000000000000" pitchFamily="2" charset="2"/>
              <a:buChar char="Ø"/>
            </a:pPr>
            <a:r>
              <a:rPr lang="en-US" altLang="en-US" b="1" dirty="0" smtClean="0">
                <a:solidFill>
                  <a:srgbClr val="FF0000"/>
                </a:solidFill>
                <a:latin typeface="Cambria" pitchFamily="18" charset="0"/>
                <a:ea typeface="Cambria" pitchFamily="18" charset="0"/>
              </a:rPr>
              <a:t>UMTS</a:t>
            </a:r>
            <a:r>
              <a:rPr lang="en-US" altLang="en-US" dirty="0" smtClean="0">
                <a:latin typeface="Cambria" pitchFamily="18" charset="0"/>
                <a:ea typeface="Cambria" pitchFamily="18" charset="0"/>
              </a:rPr>
              <a:t> (Universal Mobile Telecommunications systems)</a:t>
            </a:r>
            <a:endParaRPr lang="en-US" altLang="en-US" dirty="0">
              <a:latin typeface="Cambria" pitchFamily="18" charset="0"/>
              <a:ea typeface="Cambria" pitchFamily="18" charset="0"/>
            </a:endParaRPr>
          </a:p>
        </p:txBody>
      </p:sp>
    </p:spTree>
    <p:extLst>
      <p:ext uri="{BB962C8B-B14F-4D97-AF65-F5344CB8AC3E}">
        <p14:creationId xmlns:p14="http://schemas.microsoft.com/office/powerpoint/2010/main" val="27847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2124541"/>
            <a:ext cx="11277600" cy="1077218"/>
          </a:xfrm>
          <a:prstGeom prst="rect">
            <a:avLst/>
          </a:prstGeom>
        </p:spPr>
        <p:txBody>
          <a:bodyPr wrap="square">
            <a:spAutoFit/>
          </a:bodyPr>
          <a:lstStyle/>
          <a:p>
            <a:pPr algn="ctr"/>
            <a:r>
              <a:rPr lang="en-GB" sz="3200" b="1" dirty="0" smtClean="0">
                <a:solidFill>
                  <a:srgbClr val="000099"/>
                </a:solidFill>
                <a:latin typeface="Times New Roman" pitchFamily="18" charset="0"/>
                <a:cs typeface="Times New Roman" pitchFamily="18" charset="0"/>
              </a:rPr>
              <a:t>Quiz-1 </a:t>
            </a:r>
          </a:p>
          <a:p>
            <a:pPr algn="ctr"/>
            <a:r>
              <a:rPr lang="en-GB" sz="3200" b="1" dirty="0" smtClean="0">
                <a:solidFill>
                  <a:srgbClr val="000099"/>
                </a:solidFill>
                <a:latin typeface="Times New Roman" pitchFamily="18" charset="0"/>
                <a:cs typeface="Times New Roman" pitchFamily="18" charset="0"/>
              </a:rPr>
              <a:t>Evolution of wireless Communication Standards from 2G to 5G</a:t>
            </a:r>
            <a:endParaRPr lang="en-GB" sz="3200" b="1" dirty="0">
              <a:solidFill>
                <a:srgbClr val="000099"/>
              </a:solidFill>
              <a:latin typeface="Times New Roman" pitchFamily="18" charset="0"/>
              <a:cs typeface="Times New Roman" pitchFamily="18" charset="0"/>
            </a:endParaRPr>
          </a:p>
        </p:txBody>
      </p:sp>
    </p:spTree>
    <p:extLst>
      <p:ext uri="{BB962C8B-B14F-4D97-AF65-F5344CB8AC3E}">
        <p14:creationId xmlns:p14="http://schemas.microsoft.com/office/powerpoint/2010/main" val="245963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134360">
              <a:lnSpc>
                <a:spcPct val="100000"/>
              </a:lnSpc>
              <a:spcBef>
                <a:spcPts val="100"/>
              </a:spcBef>
            </a:pPr>
            <a:r>
              <a:rPr dirty="0"/>
              <a:t>Evolution</a:t>
            </a:r>
            <a:r>
              <a:rPr spc="-110" dirty="0"/>
              <a:t> </a:t>
            </a:r>
            <a:r>
              <a:rPr dirty="0"/>
              <a:t>to</a:t>
            </a:r>
            <a:r>
              <a:rPr spc="-95" dirty="0"/>
              <a:t> </a:t>
            </a:r>
            <a:r>
              <a:rPr dirty="0"/>
              <a:t>3G</a:t>
            </a:r>
            <a:r>
              <a:rPr spc="-105" dirty="0"/>
              <a:t> </a:t>
            </a:r>
            <a:r>
              <a:rPr spc="-10" dirty="0"/>
              <a:t>Network</a:t>
            </a:r>
          </a:p>
        </p:txBody>
      </p:sp>
      <p:pic>
        <p:nvPicPr>
          <p:cNvPr id="3" name="object 3"/>
          <p:cNvPicPr/>
          <p:nvPr/>
        </p:nvPicPr>
        <p:blipFill>
          <a:blip r:embed="rId2" cstate="print"/>
          <a:stretch>
            <a:fillRect/>
          </a:stretch>
        </p:blipFill>
        <p:spPr>
          <a:xfrm>
            <a:off x="4007515" y="1313690"/>
            <a:ext cx="4082143" cy="4986707"/>
          </a:xfrm>
          <a:prstGeom prst="rect">
            <a:avLst/>
          </a:prstGeom>
        </p:spPr>
      </p:pic>
      <p:sp>
        <p:nvSpPr>
          <p:cNvPr id="4" name="object 4"/>
          <p:cNvSpPr txBox="1"/>
          <p:nvPr/>
        </p:nvSpPr>
        <p:spPr>
          <a:xfrm>
            <a:off x="8975232" y="6049251"/>
            <a:ext cx="239204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Credit</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Qualcomm</a:t>
            </a:r>
            <a:endParaRPr sz="1800">
              <a:latin typeface="Calibri"/>
              <a:cs typeface="Calibri"/>
            </a:endParaRPr>
          </a:p>
        </p:txBody>
      </p:sp>
    </p:spTree>
    <p:extLst>
      <p:ext uri="{BB962C8B-B14F-4D97-AF65-F5344CB8AC3E}">
        <p14:creationId xmlns:p14="http://schemas.microsoft.com/office/powerpoint/2010/main" val="20434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8952" cy="1124712"/>
          </a:xfrm>
          <a:prstGeom prst="rect">
            <a:avLst/>
          </a:prstGeom>
        </p:spPr>
      </p:pic>
      <p:sp>
        <p:nvSpPr>
          <p:cNvPr id="3" name="object 3"/>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091180">
              <a:lnSpc>
                <a:spcPct val="100000"/>
              </a:lnSpc>
              <a:spcBef>
                <a:spcPts val="100"/>
              </a:spcBef>
            </a:pPr>
            <a:r>
              <a:rPr dirty="0"/>
              <a:t>Evolution</a:t>
            </a:r>
            <a:r>
              <a:rPr spc="-85" dirty="0"/>
              <a:t> </a:t>
            </a:r>
            <a:r>
              <a:rPr dirty="0"/>
              <a:t>of</a:t>
            </a:r>
            <a:r>
              <a:rPr spc="-85" dirty="0"/>
              <a:t> </a:t>
            </a:r>
            <a:r>
              <a:rPr dirty="0"/>
              <a:t>3G</a:t>
            </a:r>
            <a:r>
              <a:rPr spc="-85" dirty="0"/>
              <a:t> </a:t>
            </a:r>
            <a:r>
              <a:rPr dirty="0"/>
              <a:t>to</a:t>
            </a:r>
            <a:r>
              <a:rPr spc="-55" dirty="0"/>
              <a:t> </a:t>
            </a:r>
            <a:r>
              <a:rPr spc="-35" dirty="0"/>
              <a:t>HSPA+</a:t>
            </a:r>
          </a:p>
        </p:txBody>
      </p:sp>
      <p:grpSp>
        <p:nvGrpSpPr>
          <p:cNvPr id="4" name="object 4"/>
          <p:cNvGrpSpPr/>
          <p:nvPr/>
        </p:nvGrpSpPr>
        <p:grpSpPr>
          <a:xfrm>
            <a:off x="216377" y="1815084"/>
            <a:ext cx="11548111" cy="4538980"/>
            <a:chOff x="216371" y="1815084"/>
            <a:chExt cx="11548110" cy="4538980"/>
          </a:xfrm>
        </p:grpSpPr>
        <p:pic>
          <p:nvPicPr>
            <p:cNvPr id="5" name="object 5"/>
            <p:cNvPicPr/>
            <p:nvPr/>
          </p:nvPicPr>
          <p:blipFill>
            <a:blip r:embed="rId3" cstate="print"/>
            <a:stretch>
              <a:fillRect/>
            </a:stretch>
          </p:blipFill>
          <p:spPr>
            <a:xfrm>
              <a:off x="216371" y="2226143"/>
              <a:ext cx="11547875" cy="3077376"/>
            </a:xfrm>
            <a:prstGeom prst="rect">
              <a:avLst/>
            </a:prstGeom>
          </p:spPr>
        </p:pic>
        <p:pic>
          <p:nvPicPr>
            <p:cNvPr id="6" name="object 6"/>
            <p:cNvPicPr/>
            <p:nvPr/>
          </p:nvPicPr>
          <p:blipFill>
            <a:blip r:embed="rId4" cstate="print"/>
            <a:stretch>
              <a:fillRect/>
            </a:stretch>
          </p:blipFill>
          <p:spPr>
            <a:xfrm>
              <a:off x="5234940" y="1815084"/>
              <a:ext cx="1697532" cy="4538382"/>
            </a:xfrm>
            <a:prstGeom prst="rect">
              <a:avLst/>
            </a:prstGeom>
          </p:spPr>
        </p:pic>
      </p:grpSp>
      <p:sp>
        <p:nvSpPr>
          <p:cNvPr id="7" name="object 7"/>
          <p:cNvSpPr txBox="1"/>
          <p:nvPr/>
        </p:nvSpPr>
        <p:spPr>
          <a:xfrm>
            <a:off x="7019824" y="5903478"/>
            <a:ext cx="2392045" cy="289823"/>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Image</a:t>
            </a:r>
            <a:r>
              <a:rPr sz="1800" spc="-45" dirty="0">
                <a:latin typeface="Calibri"/>
                <a:cs typeface="Calibri"/>
              </a:rPr>
              <a:t> </a:t>
            </a:r>
            <a:r>
              <a:rPr sz="1800" dirty="0">
                <a:latin typeface="Calibri"/>
                <a:cs typeface="Calibri"/>
              </a:rPr>
              <a:t>Credit</a:t>
            </a:r>
            <a:r>
              <a:rPr sz="1800" spc="-25" dirty="0">
                <a:latin typeface="Calibri"/>
                <a:cs typeface="Calibri"/>
              </a:rPr>
              <a:t> </a:t>
            </a:r>
            <a:r>
              <a:rPr sz="1800" dirty="0">
                <a:latin typeface="Calibri"/>
                <a:cs typeface="Calibri"/>
              </a:rPr>
              <a:t>:</a:t>
            </a:r>
            <a:r>
              <a:rPr sz="1800" spc="-25" dirty="0">
                <a:latin typeface="Calibri"/>
                <a:cs typeface="Calibri"/>
              </a:rPr>
              <a:t> </a:t>
            </a:r>
            <a:r>
              <a:rPr sz="1800" spc="-10" dirty="0">
                <a:latin typeface="Calibri"/>
                <a:cs typeface="Calibri"/>
              </a:rPr>
              <a:t>Qualcomm</a:t>
            </a:r>
            <a:endParaRPr sz="1800">
              <a:latin typeface="Calibri"/>
              <a:cs typeface="Calibri"/>
            </a:endParaRPr>
          </a:p>
        </p:txBody>
      </p:sp>
    </p:spTree>
    <p:extLst>
      <p:ext uri="{BB962C8B-B14F-4D97-AF65-F5344CB8AC3E}">
        <p14:creationId xmlns:p14="http://schemas.microsoft.com/office/powerpoint/2010/main" val="355698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652520">
              <a:lnSpc>
                <a:spcPct val="100000"/>
              </a:lnSpc>
              <a:spcBef>
                <a:spcPts val="100"/>
              </a:spcBef>
            </a:pPr>
            <a:r>
              <a:rPr dirty="0"/>
              <a:t>3GPP</a:t>
            </a:r>
            <a:r>
              <a:rPr spc="-85" dirty="0"/>
              <a:t> </a:t>
            </a:r>
            <a:r>
              <a:rPr dirty="0"/>
              <a:t>releases</a:t>
            </a:r>
            <a:r>
              <a:rPr spc="-85" dirty="0"/>
              <a:t> </a:t>
            </a:r>
            <a:r>
              <a:rPr dirty="0"/>
              <a:t>of</a:t>
            </a:r>
            <a:r>
              <a:rPr spc="-80" dirty="0"/>
              <a:t> </a:t>
            </a:r>
            <a:r>
              <a:rPr spc="-25" dirty="0"/>
              <a:t>3G</a:t>
            </a:r>
          </a:p>
        </p:txBody>
      </p:sp>
      <p:pic>
        <p:nvPicPr>
          <p:cNvPr id="4" name="object 4"/>
          <p:cNvPicPr/>
          <p:nvPr/>
        </p:nvPicPr>
        <p:blipFill>
          <a:blip r:embed="rId2" cstate="print"/>
          <a:stretch>
            <a:fillRect/>
          </a:stretch>
        </p:blipFill>
        <p:spPr>
          <a:xfrm>
            <a:off x="702256" y="1628869"/>
            <a:ext cx="11072320" cy="4639472"/>
          </a:xfrm>
          <a:prstGeom prst="rect">
            <a:avLst/>
          </a:prstGeom>
        </p:spPr>
      </p:pic>
    </p:spTree>
    <p:extLst>
      <p:ext uri="{BB962C8B-B14F-4D97-AF65-F5344CB8AC3E}">
        <p14:creationId xmlns:p14="http://schemas.microsoft.com/office/powerpoint/2010/main" val="365192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ce between 3G and 4G Technology (with Comparison Char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4044"/>
            <a:ext cx="11430000" cy="664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558" y="76200"/>
            <a:ext cx="11680467" cy="6090987"/>
            <a:chOff x="0" y="0"/>
            <a:chExt cx="12191999" cy="6414514"/>
          </a:xfrm>
        </p:grpSpPr>
        <p:pic>
          <p:nvPicPr>
            <p:cNvPr id="3" name="object 3"/>
            <p:cNvPicPr/>
            <p:nvPr/>
          </p:nvPicPr>
          <p:blipFill>
            <a:blip r:embed="rId2" cstate="print"/>
            <a:stretch>
              <a:fillRect/>
            </a:stretch>
          </p:blipFill>
          <p:spPr>
            <a:xfrm>
              <a:off x="10273283" y="3557015"/>
              <a:ext cx="1542287" cy="2857499"/>
            </a:xfrm>
            <a:prstGeom prst="rect">
              <a:avLst/>
            </a:prstGeom>
          </p:spPr>
        </p:pic>
        <p:pic>
          <p:nvPicPr>
            <p:cNvPr id="4" name="object 4"/>
            <p:cNvPicPr/>
            <p:nvPr/>
          </p:nvPicPr>
          <p:blipFill>
            <a:blip r:embed="rId3" cstate="print"/>
            <a:stretch>
              <a:fillRect/>
            </a:stretch>
          </p:blipFill>
          <p:spPr>
            <a:xfrm>
              <a:off x="9895330" y="829055"/>
              <a:ext cx="2296669" cy="2851403"/>
            </a:xfrm>
            <a:prstGeom prst="rect">
              <a:avLst/>
            </a:prstGeom>
          </p:spPr>
        </p:pic>
        <p:pic>
          <p:nvPicPr>
            <p:cNvPr id="5" name="object 5"/>
            <p:cNvPicPr/>
            <p:nvPr/>
          </p:nvPicPr>
          <p:blipFill>
            <a:blip r:embed="rId4" cstate="print"/>
            <a:stretch>
              <a:fillRect/>
            </a:stretch>
          </p:blipFill>
          <p:spPr>
            <a:xfrm>
              <a:off x="10639369" y="1175765"/>
              <a:ext cx="1254565" cy="2157981"/>
            </a:xfrm>
            <a:prstGeom prst="rect">
              <a:avLst/>
            </a:prstGeom>
          </p:spPr>
        </p:pic>
        <p:sp>
          <p:nvSpPr>
            <p:cNvPr id="6" name="object 6"/>
            <p:cNvSpPr/>
            <p:nvPr/>
          </p:nvSpPr>
          <p:spPr>
            <a:xfrm>
              <a:off x="10195309" y="1131300"/>
              <a:ext cx="1698625" cy="2249805"/>
            </a:xfrm>
            <a:custGeom>
              <a:avLst/>
              <a:gdLst/>
              <a:ahLst/>
              <a:cxnLst/>
              <a:rect l="l" t="t" r="r" b="b"/>
              <a:pathLst>
                <a:path w="1698625" h="2249804">
                  <a:moveTo>
                    <a:pt x="357124" y="0"/>
                  </a:moveTo>
                  <a:lnTo>
                    <a:pt x="357124" y="2298"/>
                  </a:lnTo>
                  <a:lnTo>
                    <a:pt x="1698244" y="2298"/>
                  </a:lnTo>
                  <a:lnTo>
                    <a:pt x="1698244" y="1937626"/>
                  </a:lnTo>
                  <a:lnTo>
                    <a:pt x="1691944" y="1999475"/>
                  </a:lnTo>
                  <a:lnTo>
                    <a:pt x="1673326" y="2059254"/>
                  </a:lnTo>
                  <a:lnTo>
                    <a:pt x="1644992" y="2111451"/>
                  </a:lnTo>
                  <a:lnTo>
                    <a:pt x="1606804" y="2157742"/>
                  </a:lnTo>
                  <a:lnTo>
                    <a:pt x="1560512" y="2195944"/>
                  </a:lnTo>
                  <a:lnTo>
                    <a:pt x="1508302" y="2224278"/>
                  </a:lnTo>
                  <a:lnTo>
                    <a:pt x="1448523" y="2242896"/>
                  </a:lnTo>
                  <a:lnTo>
                    <a:pt x="1386687" y="2249182"/>
                  </a:lnTo>
                  <a:lnTo>
                    <a:pt x="0" y="2249182"/>
                  </a:lnTo>
                  <a:lnTo>
                    <a:pt x="0" y="313855"/>
                  </a:lnTo>
                  <a:lnTo>
                    <a:pt x="1549" y="283070"/>
                  </a:lnTo>
                  <a:lnTo>
                    <a:pt x="14008" y="222008"/>
                  </a:lnTo>
                  <a:lnTo>
                    <a:pt x="53238" y="140030"/>
                  </a:lnTo>
                  <a:lnTo>
                    <a:pt x="91427" y="93738"/>
                  </a:lnTo>
                  <a:lnTo>
                    <a:pt x="137731" y="55537"/>
                  </a:lnTo>
                  <a:lnTo>
                    <a:pt x="189928" y="27203"/>
                  </a:lnTo>
                  <a:lnTo>
                    <a:pt x="249707" y="8597"/>
                  </a:lnTo>
                  <a:lnTo>
                    <a:pt x="280758" y="3860"/>
                  </a:lnTo>
                  <a:lnTo>
                    <a:pt x="357124" y="0"/>
                  </a:lnTo>
                  <a:close/>
                </a:path>
              </a:pathLst>
            </a:custGeom>
            <a:ln w="88900">
              <a:solidFill>
                <a:srgbClr val="FFFFFF"/>
              </a:solidFill>
            </a:ln>
          </p:spPr>
          <p:txBody>
            <a:bodyPr wrap="square" lIns="0" tIns="0" rIns="0" bIns="0" rtlCol="0"/>
            <a:lstStyle/>
            <a:p>
              <a:endParaRPr/>
            </a:p>
          </p:txBody>
        </p:sp>
        <p:pic>
          <p:nvPicPr>
            <p:cNvPr id="7" name="object 7"/>
            <p:cNvPicPr/>
            <p:nvPr/>
          </p:nvPicPr>
          <p:blipFill>
            <a:blip r:embed="rId5" cstate="print"/>
            <a:stretch>
              <a:fillRect/>
            </a:stretch>
          </p:blipFill>
          <p:spPr>
            <a:xfrm>
              <a:off x="1" y="1091184"/>
              <a:ext cx="10195308" cy="5292839"/>
            </a:xfrm>
            <a:prstGeom prst="rect">
              <a:avLst/>
            </a:prstGeom>
          </p:spPr>
        </p:pic>
        <p:pic>
          <p:nvPicPr>
            <p:cNvPr id="8" name="object 8"/>
            <p:cNvPicPr/>
            <p:nvPr/>
          </p:nvPicPr>
          <p:blipFill>
            <a:blip r:embed="rId6" cstate="print"/>
            <a:stretch>
              <a:fillRect/>
            </a:stretch>
          </p:blipFill>
          <p:spPr>
            <a:xfrm>
              <a:off x="0" y="0"/>
              <a:ext cx="12188952" cy="1124712"/>
            </a:xfrm>
            <a:prstGeom prst="rect">
              <a:avLst/>
            </a:prstGeom>
          </p:spPr>
        </p:pic>
      </p:grpSp>
      <p:sp>
        <p:nvSpPr>
          <p:cNvPr id="9" name="object 9"/>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016885">
              <a:lnSpc>
                <a:spcPct val="100000"/>
              </a:lnSpc>
              <a:spcBef>
                <a:spcPts val="100"/>
              </a:spcBef>
            </a:pPr>
            <a:r>
              <a:rPr b="1" dirty="0">
                <a:latin typeface="Calibri"/>
                <a:cs typeface="Calibri"/>
              </a:rPr>
              <a:t>3G</a:t>
            </a:r>
            <a:r>
              <a:rPr b="1" spc="-60" dirty="0">
                <a:latin typeface="Calibri"/>
                <a:cs typeface="Calibri"/>
              </a:rPr>
              <a:t> </a:t>
            </a:r>
            <a:r>
              <a:rPr b="1" dirty="0">
                <a:latin typeface="Calibri"/>
                <a:cs typeface="Calibri"/>
              </a:rPr>
              <a:t>Network</a:t>
            </a:r>
            <a:r>
              <a:rPr b="1" spc="-55" dirty="0">
                <a:latin typeface="Calibri"/>
                <a:cs typeface="Calibri"/>
              </a:rPr>
              <a:t> </a:t>
            </a:r>
            <a:r>
              <a:rPr b="1" dirty="0">
                <a:latin typeface="Calibri"/>
                <a:cs typeface="Calibri"/>
              </a:rPr>
              <a:t>and</a:t>
            </a:r>
            <a:r>
              <a:rPr b="1" spc="-45" dirty="0">
                <a:latin typeface="Calibri"/>
                <a:cs typeface="Calibri"/>
              </a:rPr>
              <a:t> </a:t>
            </a:r>
            <a:r>
              <a:rPr b="1" spc="-10" dirty="0">
                <a:latin typeface="Calibri"/>
                <a:cs typeface="Calibri"/>
              </a:rPr>
              <a:t>features</a:t>
            </a:r>
          </a:p>
        </p:txBody>
      </p:sp>
      <p:grpSp>
        <p:nvGrpSpPr>
          <p:cNvPr id="45" name="Group 44"/>
          <p:cNvGrpSpPr/>
          <p:nvPr/>
        </p:nvGrpSpPr>
        <p:grpSpPr>
          <a:xfrm>
            <a:off x="8608010" y="1211155"/>
            <a:ext cx="3462655" cy="5205992"/>
            <a:chOff x="8698997" y="1431036"/>
            <a:chExt cx="3462655" cy="5205992"/>
          </a:xfrm>
        </p:grpSpPr>
        <p:grpSp>
          <p:nvGrpSpPr>
            <p:cNvPr id="10" name="object 10"/>
            <p:cNvGrpSpPr/>
            <p:nvPr/>
          </p:nvGrpSpPr>
          <p:grpSpPr>
            <a:xfrm>
              <a:off x="8698997" y="1431036"/>
              <a:ext cx="3462655" cy="2291080"/>
              <a:chOff x="8698991" y="1431036"/>
              <a:chExt cx="3462654" cy="2291080"/>
            </a:xfrm>
          </p:grpSpPr>
          <p:pic>
            <p:nvPicPr>
              <p:cNvPr id="11" name="object 11"/>
              <p:cNvPicPr/>
              <p:nvPr/>
            </p:nvPicPr>
            <p:blipFill>
              <a:blip r:embed="rId7" cstate="print"/>
              <a:stretch>
                <a:fillRect/>
              </a:stretch>
            </p:blipFill>
            <p:spPr>
              <a:xfrm>
                <a:off x="8698992" y="1431036"/>
                <a:ext cx="3462527" cy="606551"/>
              </a:xfrm>
              <a:prstGeom prst="rect">
                <a:avLst/>
              </a:prstGeom>
            </p:spPr>
          </p:pic>
          <p:pic>
            <p:nvPicPr>
              <p:cNvPr id="12" name="object 12"/>
              <p:cNvPicPr/>
              <p:nvPr/>
            </p:nvPicPr>
            <p:blipFill>
              <a:blip r:embed="rId8" cstate="print"/>
              <a:stretch>
                <a:fillRect/>
              </a:stretch>
            </p:blipFill>
            <p:spPr>
              <a:xfrm>
                <a:off x="8698992" y="1949195"/>
                <a:ext cx="3462527" cy="605027"/>
              </a:xfrm>
              <a:prstGeom prst="rect">
                <a:avLst/>
              </a:prstGeom>
            </p:spPr>
          </p:pic>
          <p:pic>
            <p:nvPicPr>
              <p:cNvPr id="13" name="object 13"/>
              <p:cNvPicPr/>
              <p:nvPr/>
            </p:nvPicPr>
            <p:blipFill>
              <a:blip r:embed="rId9" cstate="print"/>
              <a:stretch>
                <a:fillRect/>
              </a:stretch>
            </p:blipFill>
            <p:spPr>
              <a:xfrm>
                <a:off x="8698992" y="2531364"/>
                <a:ext cx="3462527" cy="606551"/>
              </a:xfrm>
              <a:prstGeom prst="rect">
                <a:avLst/>
              </a:prstGeom>
            </p:spPr>
          </p:pic>
          <p:pic>
            <p:nvPicPr>
              <p:cNvPr id="14" name="object 14"/>
              <p:cNvPicPr/>
              <p:nvPr/>
            </p:nvPicPr>
            <p:blipFill>
              <a:blip r:embed="rId10" cstate="print"/>
              <a:stretch>
                <a:fillRect/>
              </a:stretch>
            </p:blipFill>
            <p:spPr>
              <a:xfrm>
                <a:off x="8698991" y="3115056"/>
                <a:ext cx="3462527" cy="606551"/>
              </a:xfrm>
              <a:prstGeom prst="rect">
                <a:avLst/>
              </a:prstGeom>
            </p:spPr>
          </p:pic>
        </p:grpSp>
        <p:sp>
          <p:nvSpPr>
            <p:cNvPr id="15" name="object 15"/>
            <p:cNvSpPr txBox="1"/>
            <p:nvPr/>
          </p:nvSpPr>
          <p:spPr>
            <a:xfrm>
              <a:off x="8869453" y="1529012"/>
              <a:ext cx="2378711" cy="199054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Digital</a:t>
              </a:r>
              <a:r>
                <a:rPr sz="1800" spc="-60" dirty="0">
                  <a:solidFill>
                    <a:srgbClr val="FFFFFF"/>
                  </a:solidFill>
                  <a:latin typeface="Calibri"/>
                  <a:cs typeface="Calibri"/>
                </a:rPr>
                <a:t> </a:t>
              </a:r>
              <a:r>
                <a:rPr sz="1800" spc="-10" dirty="0">
                  <a:solidFill>
                    <a:srgbClr val="FFFFFF"/>
                  </a:solidFill>
                  <a:latin typeface="Calibri"/>
                  <a:cs typeface="Calibri"/>
                </a:rPr>
                <a:t>Voice</a:t>
              </a:r>
              <a:r>
                <a:rPr sz="1800" spc="-45" dirty="0">
                  <a:solidFill>
                    <a:srgbClr val="FFFFFF"/>
                  </a:solidFill>
                  <a:latin typeface="Calibri"/>
                  <a:cs typeface="Calibri"/>
                </a:rPr>
                <a:t> </a:t>
              </a:r>
              <a:r>
                <a:rPr sz="1800" dirty="0">
                  <a:solidFill>
                    <a:srgbClr val="FFFFFF"/>
                  </a:solidFill>
                  <a:latin typeface="Calibri"/>
                  <a:cs typeface="Calibri"/>
                </a:rPr>
                <a:t>and</a:t>
              </a:r>
              <a:r>
                <a:rPr sz="1800" spc="-70" dirty="0">
                  <a:solidFill>
                    <a:srgbClr val="FFFFFF"/>
                  </a:solidFill>
                  <a:latin typeface="Calibri"/>
                  <a:cs typeface="Calibri"/>
                </a:rPr>
                <a:t> </a:t>
              </a:r>
              <a:r>
                <a:rPr sz="1800" spc="-25" dirty="0">
                  <a:solidFill>
                    <a:srgbClr val="FFFFFF"/>
                  </a:solidFill>
                  <a:latin typeface="Calibri"/>
                  <a:cs typeface="Calibri"/>
                </a:rPr>
                <a:t>SMS</a:t>
              </a:r>
              <a:endParaRPr sz="1800" dirty="0">
                <a:latin typeface="Calibri"/>
                <a:cs typeface="Calibri"/>
              </a:endParaRPr>
            </a:p>
            <a:p>
              <a:pPr marL="12700">
                <a:lnSpc>
                  <a:spcPct val="100000"/>
                </a:lnSpc>
                <a:spcBef>
                  <a:spcPts val="1910"/>
                </a:spcBef>
              </a:pPr>
              <a:r>
                <a:rPr sz="1800" spc="-10" dirty="0">
                  <a:solidFill>
                    <a:srgbClr val="FFFFFF"/>
                  </a:solidFill>
                  <a:latin typeface="Calibri"/>
                  <a:cs typeface="Calibri"/>
                </a:rPr>
                <a:t>Mobility</a:t>
              </a:r>
              <a:endParaRPr sz="1800" dirty="0">
                <a:latin typeface="Calibri"/>
                <a:cs typeface="Calibri"/>
              </a:endParaRPr>
            </a:p>
            <a:p>
              <a:pPr marL="12700" marR="5080">
                <a:lnSpc>
                  <a:spcPct val="212600"/>
                </a:lnSpc>
              </a:pPr>
              <a:r>
                <a:rPr sz="1800" dirty="0">
                  <a:solidFill>
                    <a:srgbClr val="FFFFFF"/>
                  </a:solidFill>
                  <a:latin typeface="Calibri"/>
                  <a:cs typeface="Calibri"/>
                </a:rPr>
                <a:t>Mobile</a:t>
              </a:r>
              <a:r>
                <a:rPr sz="1800" spc="-45" dirty="0">
                  <a:solidFill>
                    <a:srgbClr val="FFFFFF"/>
                  </a:solidFill>
                  <a:latin typeface="Calibri"/>
                  <a:cs typeface="Calibri"/>
                </a:rPr>
                <a:t> </a:t>
              </a:r>
              <a:r>
                <a:rPr sz="1800" dirty="0">
                  <a:solidFill>
                    <a:srgbClr val="FFFFFF"/>
                  </a:solidFill>
                  <a:latin typeface="Calibri"/>
                  <a:cs typeface="Calibri"/>
                </a:rPr>
                <a:t>web</a:t>
              </a:r>
              <a:r>
                <a:rPr sz="1800" spc="-50" dirty="0">
                  <a:solidFill>
                    <a:srgbClr val="FFFFFF"/>
                  </a:solidFill>
                  <a:latin typeface="Calibri"/>
                  <a:cs typeface="Calibri"/>
                </a:rPr>
                <a:t> </a:t>
              </a:r>
              <a:r>
                <a:rPr sz="1800" spc="-10" dirty="0">
                  <a:solidFill>
                    <a:srgbClr val="FFFFFF"/>
                  </a:solidFill>
                  <a:latin typeface="Calibri"/>
                  <a:cs typeface="Calibri"/>
                </a:rPr>
                <a:t>browsing </a:t>
              </a:r>
              <a:r>
                <a:rPr sz="1800" dirty="0">
                  <a:solidFill>
                    <a:srgbClr val="FFFFFF"/>
                  </a:solidFill>
                  <a:latin typeface="Calibri"/>
                  <a:cs typeface="Calibri"/>
                </a:rPr>
                <a:t>WCDMA</a:t>
              </a:r>
              <a:r>
                <a:rPr sz="1800" spc="-15" dirty="0">
                  <a:solidFill>
                    <a:srgbClr val="FFFFFF"/>
                  </a:solidFill>
                  <a:latin typeface="Calibri"/>
                  <a:cs typeface="Calibri"/>
                </a:rPr>
                <a:t> </a:t>
              </a:r>
              <a:r>
                <a:rPr sz="1800" dirty="0">
                  <a:solidFill>
                    <a:srgbClr val="FFFFFF"/>
                  </a:solidFill>
                  <a:latin typeface="Calibri"/>
                  <a:cs typeface="Calibri"/>
                </a:rPr>
                <a:t>:</a:t>
              </a:r>
              <a:r>
                <a:rPr sz="1800" spc="-35" dirty="0">
                  <a:solidFill>
                    <a:srgbClr val="FFFFFF"/>
                  </a:solidFill>
                  <a:latin typeface="Calibri"/>
                  <a:cs typeface="Calibri"/>
                </a:rPr>
                <a:t> </a:t>
              </a:r>
              <a:r>
                <a:rPr sz="1800" dirty="0">
                  <a:solidFill>
                    <a:srgbClr val="FFFFFF"/>
                  </a:solidFill>
                  <a:latin typeface="Calibri"/>
                  <a:cs typeface="Calibri"/>
                </a:rPr>
                <a:t>Up</a:t>
              </a:r>
              <a:r>
                <a:rPr sz="1800" spc="-30" dirty="0">
                  <a:solidFill>
                    <a:srgbClr val="FFFFFF"/>
                  </a:solidFill>
                  <a:latin typeface="Calibri"/>
                  <a:cs typeface="Calibri"/>
                </a:rPr>
                <a:t> </a:t>
              </a:r>
              <a:r>
                <a:rPr sz="1800" dirty="0">
                  <a:solidFill>
                    <a:srgbClr val="FFFFFF"/>
                  </a:solidFill>
                  <a:latin typeface="Calibri"/>
                  <a:cs typeface="Calibri"/>
                </a:rPr>
                <a:t>to</a:t>
              </a:r>
              <a:r>
                <a:rPr sz="1800" spc="-25" dirty="0">
                  <a:solidFill>
                    <a:srgbClr val="FFFFFF"/>
                  </a:solidFill>
                  <a:latin typeface="Calibri"/>
                  <a:cs typeface="Calibri"/>
                </a:rPr>
                <a:t> </a:t>
              </a:r>
              <a:r>
                <a:rPr sz="1800" dirty="0">
                  <a:solidFill>
                    <a:srgbClr val="FFFFFF"/>
                  </a:solidFill>
                  <a:latin typeface="Calibri"/>
                  <a:cs typeface="Calibri"/>
                </a:rPr>
                <a:t>384</a:t>
              </a:r>
              <a:r>
                <a:rPr sz="1800" spc="-30" dirty="0">
                  <a:solidFill>
                    <a:srgbClr val="FFFFFF"/>
                  </a:solidFill>
                  <a:latin typeface="Calibri"/>
                  <a:cs typeface="Calibri"/>
                </a:rPr>
                <a:t> </a:t>
              </a:r>
              <a:r>
                <a:rPr sz="1800" spc="-20" dirty="0">
                  <a:solidFill>
                    <a:srgbClr val="FFFFFF"/>
                  </a:solidFill>
                  <a:latin typeface="Calibri"/>
                  <a:cs typeface="Calibri"/>
                </a:rPr>
                <a:t>kbps</a:t>
              </a:r>
              <a:endParaRPr sz="1800" dirty="0">
                <a:latin typeface="Calibri"/>
                <a:cs typeface="Calibri"/>
              </a:endParaRPr>
            </a:p>
          </p:txBody>
        </p:sp>
        <p:pic>
          <p:nvPicPr>
            <p:cNvPr id="16" name="object 16"/>
            <p:cNvPicPr/>
            <p:nvPr/>
          </p:nvPicPr>
          <p:blipFill>
            <a:blip r:embed="rId11" cstate="print"/>
            <a:stretch>
              <a:fillRect/>
            </a:stretch>
          </p:blipFill>
          <p:spPr>
            <a:xfrm>
              <a:off x="8698999" y="3698750"/>
              <a:ext cx="3462527" cy="605027"/>
            </a:xfrm>
            <a:prstGeom prst="rect">
              <a:avLst/>
            </a:prstGeom>
          </p:spPr>
        </p:pic>
        <p:sp>
          <p:nvSpPr>
            <p:cNvPr id="17" name="object 17"/>
            <p:cNvSpPr txBox="1"/>
            <p:nvPr/>
          </p:nvSpPr>
          <p:spPr>
            <a:xfrm>
              <a:off x="8869454" y="3795900"/>
              <a:ext cx="2101215"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HSPA</a:t>
              </a:r>
              <a:r>
                <a:rPr sz="1800" spc="-15" dirty="0">
                  <a:solidFill>
                    <a:srgbClr val="FFFFFF"/>
                  </a:solidFill>
                  <a:latin typeface="Calibri"/>
                  <a:cs typeface="Calibri"/>
                </a:rPr>
                <a:t> </a:t>
              </a:r>
              <a:r>
                <a:rPr sz="1800" dirty="0">
                  <a:solidFill>
                    <a:srgbClr val="FFFFFF"/>
                  </a:solidFill>
                  <a:latin typeface="Calibri"/>
                  <a:cs typeface="Calibri"/>
                </a:rPr>
                <a:t>:</a:t>
              </a:r>
              <a:r>
                <a:rPr sz="1800" spc="-30" dirty="0">
                  <a:solidFill>
                    <a:srgbClr val="FFFFFF"/>
                  </a:solidFill>
                  <a:latin typeface="Calibri"/>
                  <a:cs typeface="Calibri"/>
                </a:rPr>
                <a:t> </a:t>
              </a:r>
              <a:r>
                <a:rPr sz="1800" dirty="0">
                  <a:solidFill>
                    <a:srgbClr val="FFFFFF"/>
                  </a:solidFill>
                  <a:latin typeface="Calibri"/>
                  <a:cs typeface="Calibri"/>
                </a:rPr>
                <a:t>Up</a:t>
              </a:r>
              <a:r>
                <a:rPr sz="1800" spc="-30" dirty="0">
                  <a:solidFill>
                    <a:srgbClr val="FFFFFF"/>
                  </a:solidFill>
                  <a:latin typeface="Calibri"/>
                  <a:cs typeface="Calibri"/>
                </a:rPr>
                <a:t> </a:t>
              </a:r>
              <a:r>
                <a:rPr sz="1800" dirty="0">
                  <a:solidFill>
                    <a:srgbClr val="FFFFFF"/>
                  </a:solidFill>
                  <a:latin typeface="Calibri"/>
                  <a:cs typeface="Calibri"/>
                </a:rPr>
                <a:t>to</a:t>
              </a:r>
              <a:r>
                <a:rPr sz="1800" spc="-45" dirty="0">
                  <a:solidFill>
                    <a:srgbClr val="FFFFFF"/>
                  </a:solidFill>
                  <a:latin typeface="Calibri"/>
                  <a:cs typeface="Calibri"/>
                </a:rPr>
                <a:t> </a:t>
              </a:r>
              <a:r>
                <a:rPr sz="1800" dirty="0">
                  <a:solidFill>
                    <a:srgbClr val="FFFFFF"/>
                  </a:solidFill>
                  <a:latin typeface="Calibri"/>
                  <a:cs typeface="Calibri"/>
                </a:rPr>
                <a:t>7.2</a:t>
              </a:r>
              <a:r>
                <a:rPr sz="1800" spc="-25" dirty="0">
                  <a:solidFill>
                    <a:srgbClr val="FFFFFF"/>
                  </a:solidFill>
                  <a:latin typeface="Calibri"/>
                  <a:cs typeface="Calibri"/>
                </a:rPr>
                <a:t> </a:t>
              </a:r>
              <a:r>
                <a:rPr sz="1800" spc="-20" dirty="0">
                  <a:solidFill>
                    <a:srgbClr val="FFFFFF"/>
                  </a:solidFill>
                  <a:latin typeface="Calibri"/>
                  <a:cs typeface="Calibri"/>
                </a:rPr>
                <a:t>Mbps</a:t>
              </a:r>
              <a:endParaRPr sz="1800" dirty="0">
                <a:latin typeface="Calibri"/>
                <a:cs typeface="Calibri"/>
              </a:endParaRPr>
            </a:p>
          </p:txBody>
        </p:sp>
        <p:grpSp>
          <p:nvGrpSpPr>
            <p:cNvPr id="18" name="object 18"/>
            <p:cNvGrpSpPr/>
            <p:nvPr/>
          </p:nvGrpSpPr>
          <p:grpSpPr>
            <a:xfrm>
              <a:off x="8698997" y="4280915"/>
              <a:ext cx="3462655" cy="1835150"/>
              <a:chOff x="8698991" y="4280915"/>
              <a:chExt cx="3462654" cy="1835150"/>
            </a:xfrm>
          </p:grpSpPr>
          <p:pic>
            <p:nvPicPr>
              <p:cNvPr id="19" name="object 19"/>
              <p:cNvPicPr/>
              <p:nvPr/>
            </p:nvPicPr>
            <p:blipFill>
              <a:blip r:embed="rId12" cstate="print"/>
              <a:stretch>
                <a:fillRect/>
              </a:stretch>
            </p:blipFill>
            <p:spPr>
              <a:xfrm>
                <a:off x="8698992" y="4280915"/>
                <a:ext cx="3462527" cy="606551"/>
              </a:xfrm>
              <a:prstGeom prst="rect">
                <a:avLst/>
              </a:prstGeom>
            </p:spPr>
          </p:pic>
          <p:pic>
            <p:nvPicPr>
              <p:cNvPr id="20" name="object 20"/>
              <p:cNvPicPr/>
              <p:nvPr/>
            </p:nvPicPr>
            <p:blipFill>
              <a:blip r:embed="rId13" cstate="print"/>
              <a:stretch>
                <a:fillRect/>
              </a:stretch>
            </p:blipFill>
            <p:spPr>
              <a:xfrm>
                <a:off x="8698991" y="4864607"/>
                <a:ext cx="3462527" cy="606551"/>
              </a:xfrm>
              <a:prstGeom prst="rect">
                <a:avLst/>
              </a:prstGeom>
            </p:spPr>
          </p:pic>
          <p:pic>
            <p:nvPicPr>
              <p:cNvPr id="21" name="object 21"/>
              <p:cNvPicPr/>
              <p:nvPr/>
            </p:nvPicPr>
            <p:blipFill>
              <a:blip r:embed="rId14" cstate="print"/>
              <a:stretch>
                <a:fillRect/>
              </a:stretch>
            </p:blipFill>
            <p:spPr>
              <a:xfrm>
                <a:off x="8698992" y="5509259"/>
                <a:ext cx="3462527" cy="606551"/>
              </a:xfrm>
              <a:prstGeom prst="rect">
                <a:avLst/>
              </a:prstGeom>
            </p:spPr>
          </p:pic>
        </p:grpSp>
        <p:sp>
          <p:nvSpPr>
            <p:cNvPr id="22" name="object 22"/>
            <p:cNvSpPr txBox="1"/>
            <p:nvPr/>
          </p:nvSpPr>
          <p:spPr>
            <a:xfrm>
              <a:off x="8869447" y="4379105"/>
              <a:ext cx="2867660" cy="159787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HSPA</a:t>
              </a:r>
              <a:r>
                <a:rPr sz="1800" spc="-25" dirty="0">
                  <a:solidFill>
                    <a:srgbClr val="FFFFFF"/>
                  </a:solidFill>
                  <a:latin typeface="Calibri"/>
                  <a:cs typeface="Calibri"/>
                </a:rPr>
                <a:t> </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(3.5G)</a:t>
              </a:r>
              <a:r>
                <a:rPr sz="1800" spc="-30" dirty="0">
                  <a:solidFill>
                    <a:srgbClr val="FFFFFF"/>
                  </a:solidFill>
                  <a:latin typeface="Calibri"/>
                  <a:cs typeface="Calibri"/>
                </a:rPr>
                <a:t> </a:t>
              </a:r>
              <a:r>
                <a:rPr sz="1800" dirty="0">
                  <a:solidFill>
                    <a:srgbClr val="FFFFFF"/>
                  </a:solidFill>
                  <a:latin typeface="Calibri"/>
                  <a:cs typeface="Calibri"/>
                </a:rPr>
                <a:t>up</a:t>
              </a:r>
              <a:r>
                <a:rPr sz="1800" spc="-4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dirty="0">
                  <a:solidFill>
                    <a:srgbClr val="FFFFFF"/>
                  </a:solidFill>
                  <a:latin typeface="Calibri"/>
                  <a:cs typeface="Calibri"/>
                </a:rPr>
                <a:t>71.6</a:t>
              </a:r>
              <a:r>
                <a:rPr sz="1800" spc="-35" dirty="0">
                  <a:solidFill>
                    <a:srgbClr val="FFFFFF"/>
                  </a:solidFill>
                  <a:latin typeface="Calibri"/>
                  <a:cs typeface="Calibri"/>
                </a:rPr>
                <a:t> </a:t>
              </a:r>
              <a:r>
                <a:rPr sz="1800" spc="-20" dirty="0">
                  <a:solidFill>
                    <a:srgbClr val="FFFFFF"/>
                  </a:solidFill>
                  <a:latin typeface="Calibri"/>
                  <a:cs typeface="Calibri"/>
                </a:rPr>
                <a:t>Mbps</a:t>
              </a:r>
              <a:endParaRPr sz="1800">
                <a:latin typeface="Calibri"/>
                <a:cs typeface="Calibri"/>
              </a:endParaRPr>
            </a:p>
            <a:p>
              <a:pPr marL="12700" marR="1532255">
                <a:lnSpc>
                  <a:spcPts val="5080"/>
                </a:lnSpc>
              </a:pPr>
              <a:r>
                <a:rPr sz="1800" dirty="0">
                  <a:solidFill>
                    <a:srgbClr val="FFFFFF"/>
                  </a:solidFill>
                  <a:latin typeface="Calibri"/>
                  <a:cs typeface="Calibri"/>
                </a:rPr>
                <a:t>Image</a:t>
              </a:r>
              <a:r>
                <a:rPr sz="1800" spc="-40" dirty="0">
                  <a:solidFill>
                    <a:srgbClr val="FFFFFF"/>
                  </a:solidFill>
                  <a:latin typeface="Calibri"/>
                  <a:cs typeface="Calibri"/>
                </a:rPr>
                <a:t> </a:t>
              </a:r>
              <a:r>
                <a:rPr sz="1800" spc="-10" dirty="0">
                  <a:solidFill>
                    <a:srgbClr val="FFFFFF"/>
                  </a:solidFill>
                  <a:latin typeface="Calibri"/>
                  <a:cs typeface="Calibri"/>
                </a:rPr>
                <a:t>Sharing </a:t>
              </a:r>
              <a:r>
                <a:rPr sz="1800" dirty="0">
                  <a:solidFill>
                    <a:srgbClr val="FFFFFF"/>
                  </a:solidFill>
                  <a:latin typeface="Calibri"/>
                  <a:cs typeface="Calibri"/>
                </a:rPr>
                <a:t>Video</a:t>
              </a:r>
              <a:r>
                <a:rPr sz="1800" spc="-55" dirty="0">
                  <a:solidFill>
                    <a:srgbClr val="FFFFFF"/>
                  </a:solidFill>
                  <a:latin typeface="Calibri"/>
                  <a:cs typeface="Calibri"/>
                </a:rPr>
                <a:t> </a:t>
              </a:r>
              <a:r>
                <a:rPr sz="1800" spc="-20" dirty="0">
                  <a:solidFill>
                    <a:srgbClr val="FFFFFF"/>
                  </a:solidFill>
                  <a:latin typeface="Calibri"/>
                  <a:cs typeface="Calibri"/>
                </a:rPr>
                <a:t>Call</a:t>
              </a:r>
              <a:endParaRPr sz="1800">
                <a:latin typeface="Calibri"/>
                <a:cs typeface="Calibri"/>
              </a:endParaRPr>
            </a:p>
          </p:txBody>
        </p:sp>
        <p:pic>
          <p:nvPicPr>
            <p:cNvPr id="23" name="object 23"/>
            <p:cNvPicPr/>
            <p:nvPr/>
          </p:nvPicPr>
          <p:blipFill>
            <a:blip r:embed="rId15" cstate="print"/>
            <a:stretch>
              <a:fillRect/>
            </a:stretch>
          </p:blipFill>
          <p:spPr>
            <a:xfrm>
              <a:off x="8698999" y="6030477"/>
              <a:ext cx="3462527" cy="606551"/>
            </a:xfrm>
            <a:prstGeom prst="rect">
              <a:avLst/>
            </a:prstGeom>
          </p:spPr>
        </p:pic>
        <p:sp>
          <p:nvSpPr>
            <p:cNvPr id="24" name="object 24"/>
            <p:cNvSpPr txBox="1"/>
            <p:nvPr/>
          </p:nvSpPr>
          <p:spPr>
            <a:xfrm>
              <a:off x="8869454" y="6128705"/>
              <a:ext cx="1805305"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GPS</a:t>
              </a:r>
              <a:r>
                <a:rPr sz="1800" spc="-30" dirty="0">
                  <a:solidFill>
                    <a:srgbClr val="FFFFFF"/>
                  </a:solidFill>
                  <a:latin typeface="Calibri"/>
                  <a:cs typeface="Calibri"/>
                </a:rPr>
                <a:t> </a:t>
              </a:r>
              <a:r>
                <a:rPr sz="1800" dirty="0">
                  <a:solidFill>
                    <a:srgbClr val="FFFFFF"/>
                  </a:solidFill>
                  <a:latin typeface="Calibri"/>
                  <a:cs typeface="Calibri"/>
                </a:rPr>
                <a:t>based</a:t>
              </a:r>
              <a:r>
                <a:rPr sz="1800" spc="-35" dirty="0">
                  <a:solidFill>
                    <a:srgbClr val="FFFFFF"/>
                  </a:solidFill>
                  <a:latin typeface="Calibri"/>
                  <a:cs typeface="Calibri"/>
                </a:rPr>
                <a:t> </a:t>
              </a:r>
              <a:r>
                <a:rPr sz="1800" spc="-10" dirty="0">
                  <a:solidFill>
                    <a:srgbClr val="FFFFFF"/>
                  </a:solidFill>
                  <a:latin typeface="Calibri"/>
                  <a:cs typeface="Calibri"/>
                </a:rPr>
                <a:t>Services</a:t>
              </a:r>
              <a:endParaRPr sz="1800">
                <a:latin typeface="Calibri"/>
                <a:cs typeface="Calibri"/>
              </a:endParaRPr>
            </a:p>
          </p:txBody>
        </p:sp>
      </p:grpSp>
      <p:grpSp>
        <p:nvGrpSpPr>
          <p:cNvPr id="25" name="object 25"/>
          <p:cNvGrpSpPr/>
          <p:nvPr/>
        </p:nvGrpSpPr>
        <p:grpSpPr>
          <a:xfrm>
            <a:off x="6134353" y="3807207"/>
            <a:ext cx="767715" cy="330200"/>
            <a:chOff x="6134353" y="3807207"/>
            <a:chExt cx="767715" cy="330200"/>
          </a:xfrm>
        </p:grpSpPr>
        <p:sp>
          <p:nvSpPr>
            <p:cNvPr id="26" name="object 26"/>
            <p:cNvSpPr/>
            <p:nvPr/>
          </p:nvSpPr>
          <p:spPr>
            <a:xfrm>
              <a:off x="6147053" y="3819907"/>
              <a:ext cx="742315" cy="304800"/>
            </a:xfrm>
            <a:custGeom>
              <a:avLst/>
              <a:gdLst/>
              <a:ahLst/>
              <a:cxnLst/>
              <a:rect l="l" t="t" r="r" b="b"/>
              <a:pathLst>
                <a:path w="742315" h="304800">
                  <a:moveTo>
                    <a:pt x="691388" y="0"/>
                  </a:moveTo>
                  <a:lnTo>
                    <a:pt x="50800" y="0"/>
                  </a:lnTo>
                  <a:lnTo>
                    <a:pt x="31027" y="3992"/>
                  </a:lnTo>
                  <a:lnTo>
                    <a:pt x="14879" y="14879"/>
                  </a:lnTo>
                  <a:lnTo>
                    <a:pt x="3992" y="31027"/>
                  </a:lnTo>
                  <a:lnTo>
                    <a:pt x="0" y="50800"/>
                  </a:lnTo>
                  <a:lnTo>
                    <a:pt x="0" y="254000"/>
                  </a:lnTo>
                  <a:lnTo>
                    <a:pt x="3992" y="273772"/>
                  </a:lnTo>
                  <a:lnTo>
                    <a:pt x="14879" y="289920"/>
                  </a:lnTo>
                  <a:lnTo>
                    <a:pt x="31027" y="300807"/>
                  </a:lnTo>
                  <a:lnTo>
                    <a:pt x="50800" y="304800"/>
                  </a:lnTo>
                  <a:lnTo>
                    <a:pt x="691388" y="304800"/>
                  </a:lnTo>
                  <a:lnTo>
                    <a:pt x="711160" y="300807"/>
                  </a:lnTo>
                  <a:lnTo>
                    <a:pt x="727308" y="289920"/>
                  </a:lnTo>
                  <a:lnTo>
                    <a:pt x="738195" y="273772"/>
                  </a:lnTo>
                  <a:lnTo>
                    <a:pt x="742188" y="254000"/>
                  </a:lnTo>
                  <a:lnTo>
                    <a:pt x="742188" y="50800"/>
                  </a:lnTo>
                  <a:lnTo>
                    <a:pt x="738195" y="31027"/>
                  </a:lnTo>
                  <a:lnTo>
                    <a:pt x="727308" y="14879"/>
                  </a:lnTo>
                  <a:lnTo>
                    <a:pt x="711160" y="3992"/>
                  </a:lnTo>
                  <a:lnTo>
                    <a:pt x="691388" y="0"/>
                  </a:lnTo>
                  <a:close/>
                </a:path>
              </a:pathLst>
            </a:custGeom>
            <a:solidFill>
              <a:srgbClr val="4F81BC"/>
            </a:solidFill>
          </p:spPr>
          <p:txBody>
            <a:bodyPr wrap="square" lIns="0" tIns="0" rIns="0" bIns="0" rtlCol="0"/>
            <a:lstStyle/>
            <a:p>
              <a:endParaRPr/>
            </a:p>
          </p:txBody>
        </p:sp>
        <p:sp>
          <p:nvSpPr>
            <p:cNvPr id="27" name="object 27"/>
            <p:cNvSpPr/>
            <p:nvPr/>
          </p:nvSpPr>
          <p:spPr>
            <a:xfrm>
              <a:off x="6147053" y="3819907"/>
              <a:ext cx="742315" cy="304800"/>
            </a:xfrm>
            <a:custGeom>
              <a:avLst/>
              <a:gdLst/>
              <a:ahLst/>
              <a:cxnLst/>
              <a:rect l="l" t="t" r="r" b="b"/>
              <a:pathLst>
                <a:path w="742315" h="304800">
                  <a:moveTo>
                    <a:pt x="0" y="50800"/>
                  </a:moveTo>
                  <a:lnTo>
                    <a:pt x="3992" y="31027"/>
                  </a:lnTo>
                  <a:lnTo>
                    <a:pt x="14879" y="14879"/>
                  </a:lnTo>
                  <a:lnTo>
                    <a:pt x="31027" y="3992"/>
                  </a:lnTo>
                  <a:lnTo>
                    <a:pt x="50800" y="0"/>
                  </a:lnTo>
                  <a:lnTo>
                    <a:pt x="691388" y="0"/>
                  </a:lnTo>
                  <a:lnTo>
                    <a:pt x="711160" y="3992"/>
                  </a:lnTo>
                  <a:lnTo>
                    <a:pt x="727308" y="14879"/>
                  </a:lnTo>
                  <a:lnTo>
                    <a:pt x="738195" y="31027"/>
                  </a:lnTo>
                  <a:lnTo>
                    <a:pt x="742188" y="50800"/>
                  </a:lnTo>
                  <a:lnTo>
                    <a:pt x="742188" y="254000"/>
                  </a:lnTo>
                  <a:lnTo>
                    <a:pt x="738195" y="273772"/>
                  </a:lnTo>
                  <a:lnTo>
                    <a:pt x="727308" y="289920"/>
                  </a:lnTo>
                  <a:lnTo>
                    <a:pt x="711160" y="300807"/>
                  </a:lnTo>
                  <a:lnTo>
                    <a:pt x="691388" y="304800"/>
                  </a:lnTo>
                  <a:lnTo>
                    <a:pt x="50800" y="304800"/>
                  </a:lnTo>
                  <a:lnTo>
                    <a:pt x="31027" y="300807"/>
                  </a:lnTo>
                  <a:lnTo>
                    <a:pt x="14879" y="289920"/>
                  </a:lnTo>
                  <a:lnTo>
                    <a:pt x="3992" y="273772"/>
                  </a:lnTo>
                  <a:lnTo>
                    <a:pt x="0" y="254000"/>
                  </a:lnTo>
                  <a:lnTo>
                    <a:pt x="0" y="50800"/>
                  </a:lnTo>
                  <a:close/>
                </a:path>
              </a:pathLst>
            </a:custGeom>
            <a:ln w="25400">
              <a:solidFill>
                <a:srgbClr val="385D89"/>
              </a:solidFill>
            </a:ln>
          </p:spPr>
          <p:txBody>
            <a:bodyPr wrap="square" lIns="0" tIns="0" rIns="0" bIns="0" rtlCol="0"/>
            <a:lstStyle/>
            <a:p>
              <a:endParaRPr/>
            </a:p>
          </p:txBody>
        </p:sp>
      </p:grpSp>
      <p:sp>
        <p:nvSpPr>
          <p:cNvPr id="28" name="object 28"/>
          <p:cNvSpPr txBox="1"/>
          <p:nvPr/>
        </p:nvSpPr>
        <p:spPr>
          <a:xfrm>
            <a:off x="6317308" y="3807205"/>
            <a:ext cx="400685" cy="289823"/>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AuC</a:t>
            </a:r>
            <a:endParaRPr sz="1800">
              <a:latin typeface="Calibri"/>
              <a:cs typeface="Calibri"/>
            </a:endParaRPr>
          </a:p>
        </p:txBody>
      </p:sp>
      <p:grpSp>
        <p:nvGrpSpPr>
          <p:cNvPr id="29" name="object 29"/>
          <p:cNvGrpSpPr/>
          <p:nvPr/>
        </p:nvGrpSpPr>
        <p:grpSpPr>
          <a:xfrm>
            <a:off x="5939281" y="5629465"/>
            <a:ext cx="1416051" cy="668020"/>
            <a:chOff x="5939282" y="5629465"/>
            <a:chExt cx="1416050" cy="668020"/>
          </a:xfrm>
        </p:grpSpPr>
        <p:sp>
          <p:nvSpPr>
            <p:cNvPr id="30" name="object 30"/>
            <p:cNvSpPr/>
            <p:nvPr/>
          </p:nvSpPr>
          <p:spPr>
            <a:xfrm>
              <a:off x="6888480" y="5634228"/>
              <a:ext cx="462280" cy="288925"/>
            </a:xfrm>
            <a:custGeom>
              <a:avLst/>
              <a:gdLst/>
              <a:ahLst/>
              <a:cxnLst/>
              <a:rect l="l" t="t" r="r" b="b"/>
              <a:pathLst>
                <a:path w="462279" h="288925">
                  <a:moveTo>
                    <a:pt x="0" y="0"/>
                  </a:moveTo>
                  <a:lnTo>
                    <a:pt x="461975" y="288340"/>
                  </a:lnTo>
                </a:path>
              </a:pathLst>
            </a:custGeom>
            <a:ln w="9525">
              <a:solidFill>
                <a:srgbClr val="497DBA"/>
              </a:solidFill>
            </a:ln>
          </p:spPr>
          <p:txBody>
            <a:bodyPr wrap="square" lIns="0" tIns="0" rIns="0" bIns="0" rtlCol="0"/>
            <a:lstStyle/>
            <a:p>
              <a:endParaRPr/>
            </a:p>
          </p:txBody>
        </p:sp>
        <p:sp>
          <p:nvSpPr>
            <p:cNvPr id="31" name="object 31"/>
            <p:cNvSpPr/>
            <p:nvPr/>
          </p:nvSpPr>
          <p:spPr>
            <a:xfrm>
              <a:off x="5951982" y="5979414"/>
              <a:ext cx="742315" cy="304800"/>
            </a:xfrm>
            <a:custGeom>
              <a:avLst/>
              <a:gdLst/>
              <a:ahLst/>
              <a:cxnLst/>
              <a:rect l="l" t="t" r="r" b="b"/>
              <a:pathLst>
                <a:path w="742315" h="304800">
                  <a:moveTo>
                    <a:pt x="691388" y="0"/>
                  </a:moveTo>
                  <a:lnTo>
                    <a:pt x="50800" y="0"/>
                  </a:lnTo>
                  <a:lnTo>
                    <a:pt x="31027" y="3992"/>
                  </a:lnTo>
                  <a:lnTo>
                    <a:pt x="14879" y="14879"/>
                  </a:lnTo>
                  <a:lnTo>
                    <a:pt x="3992" y="31027"/>
                  </a:lnTo>
                  <a:lnTo>
                    <a:pt x="0" y="50800"/>
                  </a:lnTo>
                  <a:lnTo>
                    <a:pt x="0" y="254000"/>
                  </a:lnTo>
                  <a:lnTo>
                    <a:pt x="3992" y="273772"/>
                  </a:lnTo>
                  <a:lnTo>
                    <a:pt x="14879" y="289920"/>
                  </a:lnTo>
                  <a:lnTo>
                    <a:pt x="31027" y="300807"/>
                  </a:lnTo>
                  <a:lnTo>
                    <a:pt x="50800" y="304800"/>
                  </a:lnTo>
                  <a:lnTo>
                    <a:pt x="691388" y="304800"/>
                  </a:lnTo>
                  <a:lnTo>
                    <a:pt x="711160" y="300807"/>
                  </a:lnTo>
                  <a:lnTo>
                    <a:pt x="727308" y="289920"/>
                  </a:lnTo>
                  <a:lnTo>
                    <a:pt x="738195" y="273772"/>
                  </a:lnTo>
                  <a:lnTo>
                    <a:pt x="742188" y="254000"/>
                  </a:lnTo>
                  <a:lnTo>
                    <a:pt x="742188" y="50800"/>
                  </a:lnTo>
                  <a:lnTo>
                    <a:pt x="738195" y="31027"/>
                  </a:lnTo>
                  <a:lnTo>
                    <a:pt x="727308" y="14879"/>
                  </a:lnTo>
                  <a:lnTo>
                    <a:pt x="711160" y="3992"/>
                  </a:lnTo>
                  <a:lnTo>
                    <a:pt x="691388" y="0"/>
                  </a:lnTo>
                  <a:close/>
                </a:path>
              </a:pathLst>
            </a:custGeom>
            <a:solidFill>
              <a:srgbClr val="4F81BC"/>
            </a:solidFill>
          </p:spPr>
          <p:txBody>
            <a:bodyPr wrap="square" lIns="0" tIns="0" rIns="0" bIns="0" rtlCol="0"/>
            <a:lstStyle/>
            <a:p>
              <a:endParaRPr/>
            </a:p>
          </p:txBody>
        </p:sp>
        <p:sp>
          <p:nvSpPr>
            <p:cNvPr id="32" name="object 32"/>
            <p:cNvSpPr/>
            <p:nvPr/>
          </p:nvSpPr>
          <p:spPr>
            <a:xfrm>
              <a:off x="5951982" y="5979414"/>
              <a:ext cx="742315" cy="304800"/>
            </a:xfrm>
            <a:custGeom>
              <a:avLst/>
              <a:gdLst/>
              <a:ahLst/>
              <a:cxnLst/>
              <a:rect l="l" t="t" r="r" b="b"/>
              <a:pathLst>
                <a:path w="742315" h="304800">
                  <a:moveTo>
                    <a:pt x="0" y="50800"/>
                  </a:moveTo>
                  <a:lnTo>
                    <a:pt x="3992" y="31027"/>
                  </a:lnTo>
                  <a:lnTo>
                    <a:pt x="14879" y="14879"/>
                  </a:lnTo>
                  <a:lnTo>
                    <a:pt x="31027" y="3992"/>
                  </a:lnTo>
                  <a:lnTo>
                    <a:pt x="50800" y="0"/>
                  </a:lnTo>
                  <a:lnTo>
                    <a:pt x="691388" y="0"/>
                  </a:lnTo>
                  <a:lnTo>
                    <a:pt x="711160" y="3992"/>
                  </a:lnTo>
                  <a:lnTo>
                    <a:pt x="727308" y="14879"/>
                  </a:lnTo>
                  <a:lnTo>
                    <a:pt x="738195" y="31027"/>
                  </a:lnTo>
                  <a:lnTo>
                    <a:pt x="742188" y="50800"/>
                  </a:lnTo>
                  <a:lnTo>
                    <a:pt x="742188" y="254000"/>
                  </a:lnTo>
                  <a:lnTo>
                    <a:pt x="738195" y="273772"/>
                  </a:lnTo>
                  <a:lnTo>
                    <a:pt x="727308" y="289920"/>
                  </a:lnTo>
                  <a:lnTo>
                    <a:pt x="711160" y="300807"/>
                  </a:lnTo>
                  <a:lnTo>
                    <a:pt x="691388" y="304800"/>
                  </a:lnTo>
                  <a:lnTo>
                    <a:pt x="50800" y="304800"/>
                  </a:lnTo>
                  <a:lnTo>
                    <a:pt x="31027" y="300807"/>
                  </a:lnTo>
                  <a:lnTo>
                    <a:pt x="14879" y="289920"/>
                  </a:lnTo>
                  <a:lnTo>
                    <a:pt x="3992" y="273772"/>
                  </a:lnTo>
                  <a:lnTo>
                    <a:pt x="0" y="254000"/>
                  </a:lnTo>
                  <a:lnTo>
                    <a:pt x="0" y="50800"/>
                  </a:lnTo>
                  <a:close/>
                </a:path>
              </a:pathLst>
            </a:custGeom>
            <a:ln w="25400">
              <a:solidFill>
                <a:srgbClr val="385D89"/>
              </a:solidFill>
            </a:ln>
          </p:spPr>
          <p:txBody>
            <a:bodyPr wrap="square" lIns="0" tIns="0" rIns="0" bIns="0" rtlCol="0"/>
            <a:lstStyle/>
            <a:p>
              <a:endParaRPr/>
            </a:p>
          </p:txBody>
        </p:sp>
      </p:grpSp>
      <p:sp>
        <p:nvSpPr>
          <p:cNvPr id="33" name="object 33"/>
          <p:cNvSpPr txBox="1"/>
          <p:nvPr/>
        </p:nvSpPr>
        <p:spPr>
          <a:xfrm>
            <a:off x="6135396" y="5965933"/>
            <a:ext cx="375285" cy="289823"/>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VLR</a:t>
            </a:r>
            <a:endParaRPr sz="1800">
              <a:latin typeface="Calibri"/>
              <a:cs typeface="Calibri"/>
            </a:endParaRPr>
          </a:p>
        </p:txBody>
      </p:sp>
      <p:grpSp>
        <p:nvGrpSpPr>
          <p:cNvPr id="34" name="object 34"/>
          <p:cNvGrpSpPr/>
          <p:nvPr/>
        </p:nvGrpSpPr>
        <p:grpSpPr>
          <a:xfrm>
            <a:off x="5740727" y="5614224"/>
            <a:ext cx="2289175" cy="632460"/>
            <a:chOff x="5740720" y="5614224"/>
            <a:chExt cx="2289175" cy="632460"/>
          </a:xfrm>
        </p:grpSpPr>
        <p:sp>
          <p:nvSpPr>
            <p:cNvPr id="35" name="object 35"/>
            <p:cNvSpPr/>
            <p:nvPr/>
          </p:nvSpPr>
          <p:spPr>
            <a:xfrm>
              <a:off x="5745482" y="5618986"/>
              <a:ext cx="368300" cy="360045"/>
            </a:xfrm>
            <a:custGeom>
              <a:avLst/>
              <a:gdLst/>
              <a:ahLst/>
              <a:cxnLst/>
              <a:rect l="l" t="t" r="r" b="b"/>
              <a:pathLst>
                <a:path w="368300" h="360045">
                  <a:moveTo>
                    <a:pt x="367766" y="359702"/>
                  </a:moveTo>
                  <a:lnTo>
                    <a:pt x="0" y="0"/>
                  </a:lnTo>
                </a:path>
              </a:pathLst>
            </a:custGeom>
            <a:ln w="9525">
              <a:solidFill>
                <a:srgbClr val="497DBA"/>
              </a:solidFill>
            </a:ln>
          </p:spPr>
          <p:txBody>
            <a:bodyPr wrap="square" lIns="0" tIns="0" rIns="0" bIns="0" rtlCol="0"/>
            <a:lstStyle/>
            <a:p>
              <a:endParaRPr/>
            </a:p>
          </p:txBody>
        </p:sp>
        <p:sp>
          <p:nvSpPr>
            <p:cNvPr id="36" name="object 36"/>
            <p:cNvSpPr/>
            <p:nvPr/>
          </p:nvSpPr>
          <p:spPr>
            <a:xfrm>
              <a:off x="7274814" y="5929122"/>
              <a:ext cx="742315" cy="304800"/>
            </a:xfrm>
            <a:custGeom>
              <a:avLst/>
              <a:gdLst/>
              <a:ahLst/>
              <a:cxnLst/>
              <a:rect l="l" t="t" r="r" b="b"/>
              <a:pathLst>
                <a:path w="742315" h="304800">
                  <a:moveTo>
                    <a:pt x="691388" y="0"/>
                  </a:moveTo>
                  <a:lnTo>
                    <a:pt x="50800" y="0"/>
                  </a:lnTo>
                  <a:lnTo>
                    <a:pt x="31027" y="3992"/>
                  </a:lnTo>
                  <a:lnTo>
                    <a:pt x="14879" y="14879"/>
                  </a:lnTo>
                  <a:lnTo>
                    <a:pt x="3992" y="31027"/>
                  </a:lnTo>
                  <a:lnTo>
                    <a:pt x="0" y="50799"/>
                  </a:lnTo>
                  <a:lnTo>
                    <a:pt x="0" y="253999"/>
                  </a:lnTo>
                  <a:lnTo>
                    <a:pt x="3992" y="273772"/>
                  </a:lnTo>
                  <a:lnTo>
                    <a:pt x="14879" y="289920"/>
                  </a:lnTo>
                  <a:lnTo>
                    <a:pt x="31027" y="300807"/>
                  </a:lnTo>
                  <a:lnTo>
                    <a:pt x="50800" y="304799"/>
                  </a:lnTo>
                  <a:lnTo>
                    <a:pt x="691388" y="304799"/>
                  </a:lnTo>
                  <a:lnTo>
                    <a:pt x="711160" y="300807"/>
                  </a:lnTo>
                  <a:lnTo>
                    <a:pt x="727308" y="289920"/>
                  </a:lnTo>
                  <a:lnTo>
                    <a:pt x="738195" y="273772"/>
                  </a:lnTo>
                  <a:lnTo>
                    <a:pt x="742188" y="253999"/>
                  </a:lnTo>
                  <a:lnTo>
                    <a:pt x="742188" y="50799"/>
                  </a:lnTo>
                  <a:lnTo>
                    <a:pt x="738195" y="31027"/>
                  </a:lnTo>
                  <a:lnTo>
                    <a:pt x="727308" y="14879"/>
                  </a:lnTo>
                  <a:lnTo>
                    <a:pt x="711160" y="3992"/>
                  </a:lnTo>
                  <a:lnTo>
                    <a:pt x="691388" y="0"/>
                  </a:lnTo>
                  <a:close/>
                </a:path>
              </a:pathLst>
            </a:custGeom>
            <a:solidFill>
              <a:srgbClr val="4F81BC"/>
            </a:solidFill>
          </p:spPr>
          <p:txBody>
            <a:bodyPr wrap="square" lIns="0" tIns="0" rIns="0" bIns="0" rtlCol="0"/>
            <a:lstStyle/>
            <a:p>
              <a:endParaRPr/>
            </a:p>
          </p:txBody>
        </p:sp>
        <p:sp>
          <p:nvSpPr>
            <p:cNvPr id="37" name="object 37"/>
            <p:cNvSpPr/>
            <p:nvPr/>
          </p:nvSpPr>
          <p:spPr>
            <a:xfrm>
              <a:off x="7274814" y="5929122"/>
              <a:ext cx="742315" cy="304800"/>
            </a:xfrm>
            <a:custGeom>
              <a:avLst/>
              <a:gdLst/>
              <a:ahLst/>
              <a:cxnLst/>
              <a:rect l="l" t="t" r="r" b="b"/>
              <a:pathLst>
                <a:path w="742315" h="304800">
                  <a:moveTo>
                    <a:pt x="0" y="50799"/>
                  </a:moveTo>
                  <a:lnTo>
                    <a:pt x="3992" y="31027"/>
                  </a:lnTo>
                  <a:lnTo>
                    <a:pt x="14879" y="14879"/>
                  </a:lnTo>
                  <a:lnTo>
                    <a:pt x="31027" y="3992"/>
                  </a:lnTo>
                  <a:lnTo>
                    <a:pt x="50800" y="0"/>
                  </a:lnTo>
                  <a:lnTo>
                    <a:pt x="691388" y="0"/>
                  </a:lnTo>
                  <a:lnTo>
                    <a:pt x="711160" y="3992"/>
                  </a:lnTo>
                  <a:lnTo>
                    <a:pt x="727308" y="14879"/>
                  </a:lnTo>
                  <a:lnTo>
                    <a:pt x="738195" y="31027"/>
                  </a:lnTo>
                  <a:lnTo>
                    <a:pt x="742188" y="50799"/>
                  </a:lnTo>
                  <a:lnTo>
                    <a:pt x="742188" y="253999"/>
                  </a:lnTo>
                  <a:lnTo>
                    <a:pt x="738195" y="273772"/>
                  </a:lnTo>
                  <a:lnTo>
                    <a:pt x="727308" y="289920"/>
                  </a:lnTo>
                  <a:lnTo>
                    <a:pt x="711160" y="300807"/>
                  </a:lnTo>
                  <a:lnTo>
                    <a:pt x="691388" y="304799"/>
                  </a:lnTo>
                  <a:lnTo>
                    <a:pt x="50800" y="304799"/>
                  </a:lnTo>
                  <a:lnTo>
                    <a:pt x="31027" y="300807"/>
                  </a:lnTo>
                  <a:lnTo>
                    <a:pt x="14879" y="289920"/>
                  </a:lnTo>
                  <a:lnTo>
                    <a:pt x="3992" y="273772"/>
                  </a:lnTo>
                  <a:lnTo>
                    <a:pt x="0" y="253999"/>
                  </a:lnTo>
                  <a:lnTo>
                    <a:pt x="0" y="50799"/>
                  </a:lnTo>
                  <a:close/>
                </a:path>
              </a:pathLst>
            </a:custGeom>
            <a:ln w="25400">
              <a:solidFill>
                <a:srgbClr val="385D89"/>
              </a:solidFill>
            </a:ln>
          </p:spPr>
          <p:txBody>
            <a:bodyPr wrap="square" lIns="0" tIns="0" rIns="0" bIns="0" rtlCol="0"/>
            <a:lstStyle/>
            <a:p>
              <a:endParaRPr/>
            </a:p>
          </p:txBody>
        </p:sp>
      </p:grpSp>
      <p:sp>
        <p:nvSpPr>
          <p:cNvPr id="38" name="object 38"/>
          <p:cNvSpPr txBox="1"/>
          <p:nvPr/>
        </p:nvSpPr>
        <p:spPr>
          <a:xfrm>
            <a:off x="7368780" y="5915634"/>
            <a:ext cx="553085" cy="289823"/>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FFFFFF"/>
                </a:solidFill>
                <a:latin typeface="Calibri"/>
                <a:cs typeface="Calibri"/>
              </a:rPr>
              <a:t>SMSC</a:t>
            </a:r>
            <a:endParaRPr sz="1800">
              <a:latin typeface="Calibri"/>
              <a:cs typeface="Calibri"/>
            </a:endParaRPr>
          </a:p>
        </p:txBody>
      </p:sp>
      <p:grpSp>
        <p:nvGrpSpPr>
          <p:cNvPr id="39" name="object 39"/>
          <p:cNvGrpSpPr/>
          <p:nvPr/>
        </p:nvGrpSpPr>
        <p:grpSpPr>
          <a:xfrm>
            <a:off x="7332221" y="3830065"/>
            <a:ext cx="767715" cy="330200"/>
            <a:chOff x="7332218" y="3830065"/>
            <a:chExt cx="767715" cy="330200"/>
          </a:xfrm>
        </p:grpSpPr>
        <p:sp>
          <p:nvSpPr>
            <p:cNvPr id="40" name="object 40"/>
            <p:cNvSpPr/>
            <p:nvPr/>
          </p:nvSpPr>
          <p:spPr>
            <a:xfrm>
              <a:off x="7344918" y="3842765"/>
              <a:ext cx="742315" cy="304800"/>
            </a:xfrm>
            <a:custGeom>
              <a:avLst/>
              <a:gdLst/>
              <a:ahLst/>
              <a:cxnLst/>
              <a:rect l="l" t="t" r="r" b="b"/>
              <a:pathLst>
                <a:path w="742315" h="304800">
                  <a:moveTo>
                    <a:pt x="691388" y="0"/>
                  </a:moveTo>
                  <a:lnTo>
                    <a:pt x="50800" y="0"/>
                  </a:lnTo>
                  <a:lnTo>
                    <a:pt x="31027" y="3992"/>
                  </a:lnTo>
                  <a:lnTo>
                    <a:pt x="14879" y="14879"/>
                  </a:lnTo>
                  <a:lnTo>
                    <a:pt x="3992" y="31027"/>
                  </a:lnTo>
                  <a:lnTo>
                    <a:pt x="0" y="50799"/>
                  </a:lnTo>
                  <a:lnTo>
                    <a:pt x="0" y="253999"/>
                  </a:lnTo>
                  <a:lnTo>
                    <a:pt x="3992" y="273772"/>
                  </a:lnTo>
                  <a:lnTo>
                    <a:pt x="14879" y="289920"/>
                  </a:lnTo>
                  <a:lnTo>
                    <a:pt x="31027" y="300807"/>
                  </a:lnTo>
                  <a:lnTo>
                    <a:pt x="50800" y="304799"/>
                  </a:lnTo>
                  <a:lnTo>
                    <a:pt x="691388" y="304799"/>
                  </a:lnTo>
                  <a:lnTo>
                    <a:pt x="711160" y="300807"/>
                  </a:lnTo>
                  <a:lnTo>
                    <a:pt x="727308" y="289920"/>
                  </a:lnTo>
                  <a:lnTo>
                    <a:pt x="738195" y="273772"/>
                  </a:lnTo>
                  <a:lnTo>
                    <a:pt x="742188" y="253999"/>
                  </a:lnTo>
                  <a:lnTo>
                    <a:pt x="742188" y="50799"/>
                  </a:lnTo>
                  <a:lnTo>
                    <a:pt x="738195" y="31027"/>
                  </a:lnTo>
                  <a:lnTo>
                    <a:pt x="727308" y="14879"/>
                  </a:lnTo>
                  <a:lnTo>
                    <a:pt x="711160" y="3992"/>
                  </a:lnTo>
                  <a:lnTo>
                    <a:pt x="691388" y="0"/>
                  </a:lnTo>
                  <a:close/>
                </a:path>
              </a:pathLst>
            </a:custGeom>
            <a:solidFill>
              <a:srgbClr val="4F81BC"/>
            </a:solidFill>
          </p:spPr>
          <p:txBody>
            <a:bodyPr wrap="square" lIns="0" tIns="0" rIns="0" bIns="0" rtlCol="0"/>
            <a:lstStyle/>
            <a:p>
              <a:endParaRPr/>
            </a:p>
          </p:txBody>
        </p:sp>
        <p:sp>
          <p:nvSpPr>
            <p:cNvPr id="41" name="object 41"/>
            <p:cNvSpPr/>
            <p:nvPr/>
          </p:nvSpPr>
          <p:spPr>
            <a:xfrm>
              <a:off x="7344918" y="3842765"/>
              <a:ext cx="742315" cy="304800"/>
            </a:xfrm>
            <a:custGeom>
              <a:avLst/>
              <a:gdLst/>
              <a:ahLst/>
              <a:cxnLst/>
              <a:rect l="l" t="t" r="r" b="b"/>
              <a:pathLst>
                <a:path w="742315" h="304800">
                  <a:moveTo>
                    <a:pt x="0" y="50799"/>
                  </a:moveTo>
                  <a:lnTo>
                    <a:pt x="3992" y="31027"/>
                  </a:lnTo>
                  <a:lnTo>
                    <a:pt x="14879" y="14879"/>
                  </a:lnTo>
                  <a:lnTo>
                    <a:pt x="31027" y="3992"/>
                  </a:lnTo>
                  <a:lnTo>
                    <a:pt x="50800" y="0"/>
                  </a:lnTo>
                  <a:lnTo>
                    <a:pt x="691388" y="0"/>
                  </a:lnTo>
                  <a:lnTo>
                    <a:pt x="711160" y="3992"/>
                  </a:lnTo>
                  <a:lnTo>
                    <a:pt x="727308" y="14879"/>
                  </a:lnTo>
                  <a:lnTo>
                    <a:pt x="738195" y="31027"/>
                  </a:lnTo>
                  <a:lnTo>
                    <a:pt x="742188" y="50799"/>
                  </a:lnTo>
                  <a:lnTo>
                    <a:pt x="742188" y="253999"/>
                  </a:lnTo>
                  <a:lnTo>
                    <a:pt x="738195" y="273772"/>
                  </a:lnTo>
                  <a:lnTo>
                    <a:pt x="727308" y="289920"/>
                  </a:lnTo>
                  <a:lnTo>
                    <a:pt x="711160" y="300807"/>
                  </a:lnTo>
                  <a:lnTo>
                    <a:pt x="691388" y="304799"/>
                  </a:lnTo>
                  <a:lnTo>
                    <a:pt x="50800" y="304799"/>
                  </a:lnTo>
                  <a:lnTo>
                    <a:pt x="31027" y="300807"/>
                  </a:lnTo>
                  <a:lnTo>
                    <a:pt x="14879" y="289920"/>
                  </a:lnTo>
                  <a:lnTo>
                    <a:pt x="3992" y="273772"/>
                  </a:lnTo>
                  <a:lnTo>
                    <a:pt x="0" y="253999"/>
                  </a:lnTo>
                  <a:lnTo>
                    <a:pt x="0" y="50799"/>
                  </a:lnTo>
                  <a:close/>
                </a:path>
              </a:pathLst>
            </a:custGeom>
            <a:ln w="25400">
              <a:solidFill>
                <a:srgbClr val="385D89"/>
              </a:solidFill>
            </a:ln>
          </p:spPr>
          <p:txBody>
            <a:bodyPr wrap="square" lIns="0" tIns="0" rIns="0" bIns="0" rtlCol="0"/>
            <a:lstStyle/>
            <a:p>
              <a:endParaRPr/>
            </a:p>
          </p:txBody>
        </p:sp>
      </p:grpSp>
      <p:sp>
        <p:nvSpPr>
          <p:cNvPr id="42" name="object 42"/>
          <p:cNvSpPr txBox="1"/>
          <p:nvPr/>
        </p:nvSpPr>
        <p:spPr>
          <a:xfrm>
            <a:off x="7522319" y="3828978"/>
            <a:ext cx="387351" cy="289823"/>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HLR</a:t>
            </a:r>
            <a:endParaRPr sz="1800">
              <a:latin typeface="Calibri"/>
              <a:cs typeface="Calibri"/>
            </a:endParaRPr>
          </a:p>
        </p:txBody>
      </p:sp>
      <p:sp>
        <p:nvSpPr>
          <p:cNvPr id="43" name="Rectangle 42"/>
          <p:cNvSpPr/>
          <p:nvPr/>
        </p:nvSpPr>
        <p:spPr>
          <a:xfrm>
            <a:off x="15918" y="5715000"/>
            <a:ext cx="2577950" cy="1169551"/>
          </a:xfrm>
          <a:prstGeom prst="rect">
            <a:avLst/>
          </a:prstGeom>
        </p:spPr>
        <p:txBody>
          <a:bodyPr wrap="none">
            <a:spAutoFit/>
          </a:bodyPr>
          <a:lstStyle/>
          <a:p>
            <a:r>
              <a:rPr lang="en-IN" sz="1400" b="1" dirty="0" smtClean="0">
                <a:solidFill>
                  <a:srgbClr val="C00000"/>
                </a:solidFill>
                <a:latin typeface="Cambria" pitchFamily="18" charset="0"/>
                <a:ea typeface="Cambria" pitchFamily="18" charset="0"/>
              </a:rPr>
              <a:t>RNC: </a:t>
            </a:r>
            <a:r>
              <a:rPr lang="en-IN" sz="1400" dirty="0" smtClean="0">
                <a:solidFill>
                  <a:srgbClr val="C00000"/>
                </a:solidFill>
                <a:latin typeface="Cambria" pitchFamily="18" charset="0"/>
                <a:ea typeface="Cambria" pitchFamily="18" charset="0"/>
              </a:rPr>
              <a:t>Radio network Controller</a:t>
            </a:r>
          </a:p>
          <a:p>
            <a:r>
              <a:rPr lang="en-IN" sz="1400" b="1" dirty="0" smtClean="0">
                <a:solidFill>
                  <a:srgbClr val="C00000"/>
                </a:solidFill>
                <a:latin typeface="Cambria" pitchFamily="18" charset="0"/>
                <a:ea typeface="Cambria" pitchFamily="18" charset="0"/>
              </a:rPr>
              <a:t>HLR</a:t>
            </a:r>
            <a:r>
              <a:rPr lang="en-IN" sz="1400" dirty="0" smtClean="0">
                <a:solidFill>
                  <a:srgbClr val="C00000"/>
                </a:solidFill>
                <a:latin typeface="Cambria" pitchFamily="18" charset="0"/>
                <a:ea typeface="Cambria" pitchFamily="18" charset="0"/>
              </a:rPr>
              <a:t>: Home Location Register</a:t>
            </a:r>
          </a:p>
          <a:p>
            <a:r>
              <a:rPr lang="en-IN" sz="1400" b="1" dirty="0" smtClean="0">
                <a:solidFill>
                  <a:srgbClr val="C00000"/>
                </a:solidFill>
                <a:latin typeface="Cambria" pitchFamily="18" charset="0"/>
                <a:ea typeface="Cambria" pitchFamily="18" charset="0"/>
              </a:rPr>
              <a:t>VLR: </a:t>
            </a:r>
            <a:r>
              <a:rPr lang="en-IN" sz="1400" dirty="0" smtClean="0">
                <a:solidFill>
                  <a:srgbClr val="C00000"/>
                </a:solidFill>
                <a:latin typeface="Cambria" pitchFamily="18" charset="0"/>
                <a:ea typeface="Cambria" pitchFamily="18" charset="0"/>
              </a:rPr>
              <a:t>Visitor Location Register</a:t>
            </a:r>
          </a:p>
          <a:p>
            <a:r>
              <a:rPr lang="en-IN" sz="1400" b="1" dirty="0" err="1" smtClean="0">
                <a:solidFill>
                  <a:srgbClr val="C00000"/>
                </a:solidFill>
                <a:latin typeface="Cambria" pitchFamily="18" charset="0"/>
                <a:ea typeface="Cambria" pitchFamily="18" charset="0"/>
              </a:rPr>
              <a:t>AuC</a:t>
            </a:r>
            <a:r>
              <a:rPr lang="en-IN" sz="1400" dirty="0" smtClean="0">
                <a:solidFill>
                  <a:srgbClr val="C00000"/>
                </a:solidFill>
                <a:latin typeface="Cambria" pitchFamily="18" charset="0"/>
                <a:ea typeface="Cambria" pitchFamily="18" charset="0"/>
              </a:rPr>
              <a:t>: Authentication Center</a:t>
            </a:r>
          </a:p>
          <a:p>
            <a:r>
              <a:rPr lang="en-GB" sz="1400" b="1" dirty="0" smtClean="0">
                <a:solidFill>
                  <a:srgbClr val="C00000"/>
                </a:solidFill>
                <a:latin typeface="Cambria" pitchFamily="18" charset="0"/>
                <a:ea typeface="Cambria" pitchFamily="18" charset="0"/>
              </a:rPr>
              <a:t>IMS: </a:t>
            </a:r>
            <a:r>
              <a:rPr lang="en-GB" sz="1400" dirty="0" smtClean="0">
                <a:solidFill>
                  <a:srgbClr val="C00000"/>
                </a:solidFill>
                <a:latin typeface="Cambria" pitchFamily="18" charset="0"/>
                <a:ea typeface="Cambria" pitchFamily="18" charset="0"/>
              </a:rPr>
              <a:t>IP Multimedia System</a:t>
            </a:r>
            <a:endParaRPr lang="en-IN" sz="1400" dirty="0" smtClean="0">
              <a:solidFill>
                <a:srgbClr val="C00000"/>
              </a:solidFill>
              <a:latin typeface="Cambria" pitchFamily="18" charset="0"/>
              <a:ea typeface="Cambria" pitchFamily="18" charset="0"/>
            </a:endParaRPr>
          </a:p>
        </p:txBody>
      </p:sp>
      <p:sp>
        <p:nvSpPr>
          <p:cNvPr id="46" name="Rectangle 45"/>
          <p:cNvSpPr/>
          <p:nvPr/>
        </p:nvSpPr>
        <p:spPr>
          <a:xfrm>
            <a:off x="2743200" y="5715000"/>
            <a:ext cx="3767481" cy="1169551"/>
          </a:xfrm>
          <a:prstGeom prst="rect">
            <a:avLst/>
          </a:prstGeom>
        </p:spPr>
        <p:txBody>
          <a:bodyPr wrap="square">
            <a:spAutoFit/>
          </a:bodyPr>
          <a:lstStyle/>
          <a:p>
            <a:r>
              <a:rPr lang="en-GB" sz="1400" b="1" dirty="0" smtClean="0">
                <a:solidFill>
                  <a:srgbClr val="C00000"/>
                </a:solidFill>
                <a:latin typeface="Cambria" pitchFamily="18" charset="0"/>
                <a:ea typeface="Cambria" pitchFamily="18" charset="0"/>
              </a:rPr>
              <a:t>MSC: </a:t>
            </a:r>
            <a:r>
              <a:rPr lang="en-GB" sz="1400" dirty="0" smtClean="0">
                <a:solidFill>
                  <a:srgbClr val="C00000"/>
                </a:solidFill>
                <a:latin typeface="Cambria" pitchFamily="18" charset="0"/>
                <a:ea typeface="Cambria" pitchFamily="18" charset="0"/>
              </a:rPr>
              <a:t>Mobile Switching Center </a:t>
            </a:r>
          </a:p>
          <a:p>
            <a:r>
              <a:rPr lang="en-GB" sz="1400" b="1" dirty="0" smtClean="0">
                <a:solidFill>
                  <a:srgbClr val="C00000"/>
                </a:solidFill>
                <a:latin typeface="Cambria" pitchFamily="18" charset="0"/>
                <a:ea typeface="Cambria" pitchFamily="18" charset="0"/>
              </a:rPr>
              <a:t>GMSC: </a:t>
            </a:r>
            <a:r>
              <a:rPr lang="en-GB" sz="1400" dirty="0" smtClean="0">
                <a:solidFill>
                  <a:srgbClr val="C00000"/>
                </a:solidFill>
                <a:latin typeface="Cambria" pitchFamily="18" charset="0"/>
                <a:ea typeface="Cambria" pitchFamily="18" charset="0"/>
              </a:rPr>
              <a:t>Gateway Mobile Switching Center</a:t>
            </a:r>
          </a:p>
          <a:p>
            <a:r>
              <a:rPr lang="en-GB" sz="1400" b="1" dirty="0" smtClean="0">
                <a:solidFill>
                  <a:srgbClr val="C00000"/>
                </a:solidFill>
                <a:latin typeface="Cambria" pitchFamily="18" charset="0"/>
                <a:ea typeface="Cambria" pitchFamily="18" charset="0"/>
              </a:rPr>
              <a:t>SMSC: </a:t>
            </a:r>
            <a:r>
              <a:rPr lang="en-GB" sz="1400" dirty="0" smtClean="0">
                <a:solidFill>
                  <a:srgbClr val="C00000"/>
                </a:solidFill>
                <a:latin typeface="Cambria" pitchFamily="18" charset="0"/>
                <a:ea typeface="Cambria" pitchFamily="18" charset="0"/>
              </a:rPr>
              <a:t>Short Message Service Center</a:t>
            </a:r>
          </a:p>
          <a:p>
            <a:r>
              <a:rPr lang="en-IN" sz="1400" b="1" dirty="0" smtClean="0">
                <a:solidFill>
                  <a:srgbClr val="C00000"/>
                </a:solidFill>
                <a:latin typeface="Cambria" pitchFamily="18" charset="0"/>
                <a:ea typeface="Cambria" pitchFamily="18" charset="0"/>
              </a:rPr>
              <a:t>SGSN </a:t>
            </a:r>
            <a:r>
              <a:rPr lang="en-IN" sz="1400" dirty="0" smtClean="0">
                <a:solidFill>
                  <a:srgbClr val="C00000"/>
                </a:solidFill>
                <a:latin typeface="Cambria" pitchFamily="18" charset="0"/>
                <a:ea typeface="Cambria" pitchFamily="18" charset="0"/>
              </a:rPr>
              <a:t>:Serving GPRS Support Node</a:t>
            </a:r>
          </a:p>
          <a:p>
            <a:r>
              <a:rPr lang="en-IN" sz="1400" b="1" dirty="0" smtClean="0">
                <a:solidFill>
                  <a:srgbClr val="C00000"/>
                </a:solidFill>
                <a:latin typeface="Cambria" pitchFamily="18" charset="0"/>
                <a:ea typeface="Cambria" pitchFamily="18" charset="0"/>
              </a:rPr>
              <a:t>GGSN</a:t>
            </a:r>
            <a:r>
              <a:rPr lang="en-IN" sz="1400" dirty="0" smtClean="0">
                <a:solidFill>
                  <a:srgbClr val="C00000"/>
                </a:solidFill>
                <a:latin typeface="Cambria" pitchFamily="18" charset="0"/>
                <a:ea typeface="Cambria" pitchFamily="18" charset="0"/>
              </a:rPr>
              <a:t>: Gateway GPRS Support Node</a:t>
            </a:r>
          </a:p>
        </p:txBody>
      </p:sp>
      <p:sp>
        <p:nvSpPr>
          <p:cNvPr id="47" name="Rectangle 46"/>
          <p:cNvSpPr/>
          <p:nvPr/>
        </p:nvSpPr>
        <p:spPr>
          <a:xfrm>
            <a:off x="5745489" y="6417147"/>
            <a:ext cx="3350597" cy="369332"/>
          </a:xfrm>
          <a:prstGeom prst="rect">
            <a:avLst/>
          </a:prstGeom>
        </p:spPr>
        <p:txBody>
          <a:bodyPr wrap="none">
            <a:spAutoFit/>
          </a:bodyPr>
          <a:lstStyle/>
          <a:p>
            <a:r>
              <a:rPr lang="en-IN" b="1" dirty="0" smtClean="0">
                <a:solidFill>
                  <a:srgbClr val="C00000"/>
                </a:solidFill>
                <a:latin typeface="Cambria" pitchFamily="18" charset="0"/>
                <a:ea typeface="Cambria" pitchFamily="18" charset="0"/>
              </a:rPr>
              <a:t>HSPA</a:t>
            </a:r>
            <a:r>
              <a:rPr lang="en-IN" dirty="0" smtClean="0">
                <a:solidFill>
                  <a:srgbClr val="C00000"/>
                </a:solidFill>
                <a:latin typeface="Cambria" pitchFamily="18" charset="0"/>
                <a:ea typeface="Cambria" pitchFamily="18" charset="0"/>
              </a:rPr>
              <a:t>: High speed packet access</a:t>
            </a:r>
          </a:p>
        </p:txBody>
      </p:sp>
    </p:spTree>
    <p:extLst>
      <p:ext uri="{BB962C8B-B14F-4D97-AF65-F5344CB8AC3E}">
        <p14:creationId xmlns:p14="http://schemas.microsoft.com/office/powerpoint/2010/main" val="304713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down)">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rot="10800000" flipV="1">
            <a:off x="228600" y="1136927"/>
            <a:ext cx="1174731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4G</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is the fourth generation of mobile network technology, succeeding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3G </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and preceding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5G</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It offers significantly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faster data speeds </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than its predecessors, with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download</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speeds typically ranging from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10 Mbps to 100 Mbps</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enabling high-definition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video streaming</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online</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gaming, and faster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web browsing</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4G networks </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have reduced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latency</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improving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real-time</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applications like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video conferencing</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VoIP</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and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gaming.</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4G supports a wide range of services, including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mobile broadband</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voice over LTE (</a:t>
            </a:r>
            <a:r>
              <a:rPr kumimoji="0" lang="en-US" altLang="en-US" sz="2200" b="1" i="0" u="none" strike="noStrike" cap="none" normalizeH="0" baseline="0" dirty="0" err="1" smtClean="0">
                <a:ln>
                  <a:noFill/>
                </a:ln>
                <a:solidFill>
                  <a:schemeClr val="tx1"/>
                </a:solidFill>
                <a:effectLst/>
                <a:latin typeface="Cambria" pitchFamily="18" charset="0"/>
                <a:ea typeface="Cambria" pitchFamily="18" charset="0"/>
              </a:rPr>
              <a:t>VoLTE</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and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multimedia</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messaging, allowing for more reliable and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consistent connectivity</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a:t>
            </a: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Since its rollout in the late 2000s,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4G </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has been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widely adopted </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across the world, providing the </a:t>
            </a:r>
            <a:r>
              <a:rPr kumimoji="0" lang="en-US" altLang="en-US" sz="2200" b="1" i="0" u="none" strike="noStrike" cap="none" normalizeH="0" baseline="0" dirty="0" smtClean="0">
                <a:ln>
                  <a:noFill/>
                </a:ln>
                <a:solidFill>
                  <a:schemeClr val="tx1"/>
                </a:solidFill>
                <a:effectLst/>
                <a:latin typeface="Cambria" pitchFamily="18" charset="0"/>
                <a:ea typeface="Cambria" pitchFamily="18" charset="0"/>
              </a:rPr>
              <a:t>foundation</a:t>
            </a:r>
            <a:r>
              <a:rPr kumimoji="0" lang="en-US" altLang="en-US" sz="2200" b="0" i="0" u="none" strike="noStrike" cap="none" normalizeH="0" baseline="0" dirty="0" smtClean="0">
                <a:ln>
                  <a:noFill/>
                </a:ln>
                <a:solidFill>
                  <a:schemeClr val="tx1"/>
                </a:solidFill>
                <a:effectLst/>
                <a:latin typeface="Cambria" pitchFamily="18" charset="0"/>
                <a:ea typeface="Cambria" pitchFamily="18" charset="0"/>
              </a:rPr>
              <a:t> for modern mobile communications.</a:t>
            </a:r>
          </a:p>
        </p:txBody>
      </p:sp>
      <p:sp>
        <p:nvSpPr>
          <p:cNvPr id="6" name="Rectangle 2"/>
          <p:cNvSpPr txBox="1">
            <a:spLocks noChangeArrowheads="1"/>
          </p:cNvSpPr>
          <p:nvPr/>
        </p:nvSpPr>
        <p:spPr>
          <a:xfrm>
            <a:off x="2362200" y="99845"/>
            <a:ext cx="8229600" cy="648693"/>
          </a:xfrm>
          <a:prstGeom prst="rect">
            <a:avLst/>
          </a:prstGeom>
        </p:spPr>
        <p:txBody>
          <a:bodyPr/>
          <a:lstStyle>
            <a:lvl1pPr>
              <a:defRPr>
                <a:latin typeface="+mj-lt"/>
                <a:ea typeface="+mj-ea"/>
                <a:cs typeface="+mj-cs"/>
              </a:defRPr>
            </a:lvl1pPr>
          </a:lstStyle>
          <a:p>
            <a:pPr algn="ctr"/>
            <a:r>
              <a:rPr lang="en-US" altLang="en-US" sz="3600" b="1" dirty="0" smtClean="0">
                <a:latin typeface="Cambria" pitchFamily="18" charset="0"/>
                <a:ea typeface="Cambria" pitchFamily="18" charset="0"/>
              </a:rPr>
              <a:t>4G- Fourth Generation</a:t>
            </a:r>
            <a:endParaRPr lang="en-US" altLang="en-US" sz="3600" b="1" dirty="0">
              <a:latin typeface="Cambria" pitchFamily="18" charset="0"/>
              <a:ea typeface="Cambria" pitchFamily="18" charset="0"/>
            </a:endParaRPr>
          </a:p>
        </p:txBody>
      </p:sp>
    </p:spTree>
    <p:extLst>
      <p:ext uri="{BB962C8B-B14F-4D97-AF65-F5344CB8AC3E}">
        <p14:creationId xmlns:p14="http://schemas.microsoft.com/office/powerpoint/2010/main" val="38604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latin typeface="Cambria" pitchFamily="18" charset="0"/>
                <a:ea typeface="Cambria" pitchFamily="18" charset="0"/>
              </a:rPr>
              <a:pPr/>
              <a:t>76</a:t>
            </a:fld>
            <a:endParaRPr lang="en-US">
              <a:latin typeface="Cambria" pitchFamily="18" charset="0"/>
              <a:ea typeface="Cambria" pitchFamily="18" charset="0"/>
            </a:endParaRPr>
          </a:p>
        </p:txBody>
      </p:sp>
      <p:sp>
        <p:nvSpPr>
          <p:cNvPr id="21" name="Rectangle 20"/>
          <p:cNvSpPr/>
          <p:nvPr/>
        </p:nvSpPr>
        <p:spPr>
          <a:xfrm>
            <a:off x="1524000" y="1"/>
            <a:ext cx="8458200" cy="923330"/>
          </a:xfrm>
          <a:prstGeom prst="rect">
            <a:avLst/>
          </a:prstGeom>
        </p:spPr>
        <p:txBody>
          <a:bodyPr wrap="square">
            <a:spAutoFit/>
          </a:bodyPr>
          <a:lstStyle/>
          <a:p>
            <a:pPr algn="ctr"/>
            <a:r>
              <a:rPr lang="en-US" sz="2800" b="1" dirty="0">
                <a:solidFill>
                  <a:schemeClr val="bg1"/>
                </a:solidFill>
                <a:latin typeface="Cambria" pitchFamily="18" charset="0"/>
                <a:ea typeface="Cambria" pitchFamily="18" charset="0"/>
              </a:rPr>
              <a:t>FOURTH GENERATION (4G)</a:t>
            </a:r>
            <a:endParaRPr lang="en-US" sz="2800" dirty="0">
              <a:solidFill>
                <a:schemeClr val="bg1"/>
              </a:solidFill>
              <a:latin typeface="Cambria" pitchFamily="18" charset="0"/>
              <a:ea typeface="Cambria" pitchFamily="18" charset="0"/>
            </a:endParaRPr>
          </a:p>
          <a:p>
            <a:pPr algn="ctr"/>
            <a:endParaRPr lang="en-US" sz="2600" b="1" dirty="0">
              <a:solidFill>
                <a:schemeClr val="bg1"/>
              </a:solidFill>
              <a:latin typeface="Cambria" pitchFamily="18" charset="0"/>
              <a:ea typeface="Cambria" pitchFamily="18" charset="0"/>
            </a:endParaRPr>
          </a:p>
        </p:txBody>
      </p:sp>
      <p:sp>
        <p:nvSpPr>
          <p:cNvPr id="8193" name="Rectangle 1"/>
          <p:cNvSpPr>
            <a:spLocks noChangeArrowheads="1"/>
          </p:cNvSpPr>
          <p:nvPr/>
        </p:nvSpPr>
        <p:spPr bwMode="auto">
          <a:xfrm>
            <a:off x="304800" y="1223414"/>
            <a:ext cx="1120140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lgn="just" rtl="0" fontAlgn="base">
              <a:lnSpc>
                <a:spcPct val="150000"/>
              </a:lnSpc>
              <a:spcBef>
                <a:spcPct val="0"/>
              </a:spcBef>
              <a:spcAft>
                <a:spcPct val="0"/>
              </a:spcAft>
              <a:buFont typeface="Wingdings" pitchFamily="2" charset="2"/>
              <a:buChar char="Ø"/>
              <a:tabLst>
                <a:tab pos="914400" algn="l"/>
              </a:tabLst>
            </a:pP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The key technologies that have made 4G possible are </a:t>
            </a:r>
            <a:r>
              <a:rPr kumimoji="0" lang="en-US" sz="2200" b="1"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MIMO</a:t>
            </a: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 (Multiple Input Multiple Output) and </a:t>
            </a:r>
            <a:r>
              <a:rPr kumimoji="0" lang="en-US" sz="2200" b="1"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OFDM</a:t>
            </a: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 (Orthogonal Frequency Division Multiplexing). </a:t>
            </a:r>
          </a:p>
          <a:p>
            <a:pPr marL="457200" indent="-457200" algn="just" rtl="0" fontAlgn="base">
              <a:lnSpc>
                <a:spcPct val="150000"/>
              </a:lnSpc>
              <a:spcBef>
                <a:spcPct val="0"/>
              </a:spcBef>
              <a:spcAft>
                <a:spcPct val="0"/>
              </a:spcAft>
              <a:buFont typeface="Wingdings" pitchFamily="2" charset="2"/>
              <a:buChar char="Ø"/>
              <a:tabLst>
                <a:tab pos="914400" algn="l"/>
              </a:tabLst>
            </a:pP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The most important 4G standards are </a:t>
            </a:r>
            <a:r>
              <a:rPr kumimoji="0" lang="en-US" sz="2200" b="1"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WiMAX </a:t>
            </a: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and </a:t>
            </a:r>
            <a:r>
              <a:rPr kumimoji="0" lang="en-US" sz="2200" b="1"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LTE</a:t>
            </a:r>
            <a:r>
              <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rPr>
              <a:t>. While 4G LTE is a major improvement over 3G speeds, it is technically not 4G. </a:t>
            </a:r>
          </a:p>
          <a:p>
            <a:pPr marL="457200" lvl="0" indent="-457200" algn="just" rtl="0" fontAlgn="base">
              <a:lnSpc>
                <a:spcPct val="150000"/>
              </a:lnSpc>
              <a:spcBef>
                <a:spcPct val="0"/>
              </a:spcBef>
              <a:spcAft>
                <a:spcPct val="0"/>
              </a:spcAft>
              <a:buFont typeface="Wingdings" pitchFamily="2" charset="2"/>
              <a:buChar char="Ø"/>
              <a:tabLst>
                <a:tab pos="914400" algn="l"/>
              </a:tabLst>
            </a:pPr>
            <a:r>
              <a:rPr lang="en-US" altLang="en-US" sz="2200" dirty="0">
                <a:solidFill>
                  <a:srgbClr val="4E4E4E"/>
                </a:solidFill>
                <a:latin typeface="Cambria" pitchFamily="18" charset="0"/>
                <a:ea typeface="Cambria" pitchFamily="18" charset="0"/>
                <a:cs typeface="Arial" panose="020B0604020202020204" pitchFamily="34" charset="0"/>
              </a:rPr>
              <a:t>4G </a:t>
            </a:r>
            <a:r>
              <a:rPr lang="en-US" altLang="en-US" sz="2200" b="1" dirty="0">
                <a:solidFill>
                  <a:srgbClr val="4E4E4E"/>
                </a:solidFill>
                <a:latin typeface="Cambria" pitchFamily="18" charset="0"/>
                <a:ea typeface="Cambria" pitchFamily="18" charset="0"/>
                <a:cs typeface="Arial" panose="020B0604020202020204" pitchFamily="34" charset="0"/>
              </a:rPr>
              <a:t>paved the way </a:t>
            </a:r>
            <a:r>
              <a:rPr lang="en-US" altLang="en-US" sz="2200" dirty="0">
                <a:solidFill>
                  <a:srgbClr val="4E4E4E"/>
                </a:solidFill>
                <a:latin typeface="Cambria" pitchFamily="18" charset="0"/>
                <a:ea typeface="Cambria" pitchFamily="18" charset="0"/>
                <a:cs typeface="Arial" panose="020B0604020202020204" pitchFamily="34" charset="0"/>
              </a:rPr>
              <a:t>for the </a:t>
            </a:r>
            <a:r>
              <a:rPr lang="en-US" altLang="en-US" sz="2200" b="1" dirty="0">
                <a:solidFill>
                  <a:srgbClr val="4E4E4E"/>
                </a:solidFill>
                <a:latin typeface="Cambria" pitchFamily="18" charset="0"/>
                <a:ea typeface="Cambria" pitchFamily="18" charset="0"/>
                <a:cs typeface="Arial" panose="020B0604020202020204" pitchFamily="34" charset="0"/>
              </a:rPr>
              <a:t>development</a:t>
            </a:r>
            <a:r>
              <a:rPr lang="en-US" altLang="en-US" sz="2200" dirty="0">
                <a:solidFill>
                  <a:srgbClr val="4E4E4E"/>
                </a:solidFill>
                <a:latin typeface="Cambria" pitchFamily="18" charset="0"/>
                <a:ea typeface="Cambria" pitchFamily="18" charset="0"/>
                <a:cs typeface="Arial" panose="020B0604020202020204" pitchFamily="34" charset="0"/>
              </a:rPr>
              <a:t> of </a:t>
            </a:r>
            <a:r>
              <a:rPr lang="en-US" altLang="en-US" sz="2200" b="1" dirty="0">
                <a:solidFill>
                  <a:srgbClr val="4E4E4E"/>
                </a:solidFill>
                <a:latin typeface="Cambria" pitchFamily="18" charset="0"/>
                <a:ea typeface="Cambria" pitchFamily="18" charset="0"/>
                <a:cs typeface="Arial" panose="020B0604020202020204" pitchFamily="34" charset="0"/>
              </a:rPr>
              <a:t>5G</a:t>
            </a:r>
            <a:r>
              <a:rPr lang="en-US" altLang="en-US" sz="2200" dirty="0">
                <a:solidFill>
                  <a:srgbClr val="4E4E4E"/>
                </a:solidFill>
                <a:latin typeface="Cambria" pitchFamily="18" charset="0"/>
                <a:ea typeface="Cambria" pitchFamily="18" charset="0"/>
                <a:cs typeface="Arial" panose="020B0604020202020204" pitchFamily="34" charset="0"/>
              </a:rPr>
              <a:t>, with many of its technologies and infrastructures being used as a base for the newer </a:t>
            </a:r>
            <a:r>
              <a:rPr lang="en-US" altLang="en-US" sz="2200" dirty="0" smtClean="0">
                <a:solidFill>
                  <a:srgbClr val="4E4E4E"/>
                </a:solidFill>
                <a:latin typeface="Cambria" pitchFamily="18" charset="0"/>
                <a:ea typeface="Cambria" pitchFamily="18" charset="0"/>
                <a:cs typeface="Arial" panose="020B0604020202020204" pitchFamily="34" charset="0"/>
              </a:rPr>
              <a:t>generation.</a:t>
            </a:r>
            <a:endParaRPr kumimoji="0" lang="en-US" sz="2200" b="0" i="0" u="none" strike="noStrike" cap="none" normalizeH="0" baseline="0" dirty="0" smtClean="0">
              <a:ln>
                <a:noFill/>
              </a:ln>
              <a:solidFill>
                <a:srgbClr val="4E4E4E"/>
              </a:solidFill>
              <a:effectLst/>
              <a:latin typeface="Cambria" pitchFamily="18" charset="0"/>
              <a:ea typeface="Cambria" pitchFamily="18" charset="0"/>
              <a:cs typeface="Arial" panose="020B0604020202020204" pitchFamily="34" charset="0"/>
            </a:endParaRPr>
          </a:p>
        </p:txBody>
      </p:sp>
      <p:sp>
        <p:nvSpPr>
          <p:cNvPr id="15" name="Rectangle 2"/>
          <p:cNvSpPr txBox="1">
            <a:spLocks noChangeArrowheads="1"/>
          </p:cNvSpPr>
          <p:nvPr/>
        </p:nvSpPr>
        <p:spPr>
          <a:xfrm>
            <a:off x="2362200" y="99845"/>
            <a:ext cx="8229600" cy="648693"/>
          </a:xfrm>
          <a:prstGeom prst="rect">
            <a:avLst/>
          </a:prstGeom>
        </p:spPr>
        <p:txBody>
          <a:bodyPr/>
          <a:lstStyle>
            <a:lvl1pPr>
              <a:defRPr>
                <a:latin typeface="+mj-lt"/>
                <a:ea typeface="+mj-ea"/>
                <a:cs typeface="+mj-cs"/>
              </a:defRPr>
            </a:lvl1pPr>
          </a:lstStyle>
          <a:p>
            <a:pPr algn="ctr"/>
            <a:r>
              <a:rPr lang="en-US" altLang="en-US" sz="3600" b="1" dirty="0" smtClean="0">
                <a:latin typeface="Cambria" pitchFamily="18" charset="0"/>
                <a:ea typeface="Cambria" pitchFamily="18" charset="0"/>
              </a:rPr>
              <a:t>4G- Fourth Generation</a:t>
            </a:r>
            <a:endParaRPr lang="en-US" altLang="en-US" sz="3600" b="1" dirty="0">
              <a:latin typeface="Cambria" pitchFamily="18" charset="0"/>
              <a:ea typeface="Cambria" pitchFamily="18" charset="0"/>
            </a:endParaRPr>
          </a:p>
        </p:txBody>
      </p:sp>
    </p:spTree>
    <p:extLst>
      <p:ext uri="{BB962C8B-B14F-4D97-AF65-F5344CB8AC3E}">
        <p14:creationId xmlns:p14="http://schemas.microsoft.com/office/powerpoint/2010/main" val="16620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3">
                                            <p:txEl>
                                              <p:pRg st="0" end="0"/>
                                            </p:txEl>
                                          </p:spTgt>
                                        </p:tgtEl>
                                        <p:attrNameLst>
                                          <p:attrName>style.visibility</p:attrName>
                                        </p:attrNameLst>
                                      </p:cBhvr>
                                      <p:to>
                                        <p:strVal val="visible"/>
                                      </p:to>
                                    </p:set>
                                    <p:animEffect transition="in" filter="fade">
                                      <p:cBhvr>
                                        <p:cTn id="7" dur="2000"/>
                                        <p:tgtEl>
                                          <p:spTgt spid="8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3">
                                            <p:txEl>
                                              <p:pRg st="1" end="1"/>
                                            </p:txEl>
                                          </p:spTgt>
                                        </p:tgtEl>
                                        <p:attrNameLst>
                                          <p:attrName>style.visibility</p:attrName>
                                        </p:attrNameLst>
                                      </p:cBhvr>
                                      <p:to>
                                        <p:strVal val="visible"/>
                                      </p:to>
                                    </p:set>
                                    <p:animEffect transition="in" filter="fade">
                                      <p:cBhvr>
                                        <p:cTn id="12" dur="2000"/>
                                        <p:tgtEl>
                                          <p:spTgt spid="8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3">
                                            <p:txEl>
                                              <p:pRg st="2" end="2"/>
                                            </p:txEl>
                                          </p:spTgt>
                                        </p:tgtEl>
                                        <p:attrNameLst>
                                          <p:attrName>style.visibility</p:attrName>
                                        </p:attrNameLst>
                                      </p:cBhvr>
                                      <p:to>
                                        <p:strVal val="visible"/>
                                      </p:to>
                                    </p:set>
                                    <p:animEffect transition="in" filter="fade">
                                      <p:cBhvr>
                                        <p:cTn id="17" dur="2000"/>
                                        <p:tgtEl>
                                          <p:spTgt spid="81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274649"/>
            <a:ext cx="8229600" cy="492443"/>
          </a:xfrm>
        </p:spPr>
        <p:txBody>
          <a:bodyPr/>
          <a:lstStyle/>
          <a:p>
            <a:pPr algn="ctr"/>
            <a:r>
              <a:rPr lang="en-US" altLang="en-US" sz="3200" b="1" dirty="0">
                <a:solidFill>
                  <a:srgbClr val="FF0000"/>
                </a:solidFill>
                <a:latin typeface="Cambria" pitchFamily="18" charset="0"/>
                <a:ea typeface="Cambria" pitchFamily="18" charset="0"/>
              </a:rPr>
              <a:t>Key Parameters of 3G and 4G systems </a:t>
            </a:r>
          </a:p>
        </p:txBody>
      </p:sp>
      <p:graphicFrame>
        <p:nvGraphicFramePr>
          <p:cNvPr id="27825" name="Group 177"/>
          <p:cNvGraphicFramePr>
            <a:graphicFrameLocks noGrp="1"/>
          </p:cNvGraphicFramePr>
          <p:nvPr>
            <p:ph idx="1"/>
            <p:extLst>
              <p:ext uri="{D42A27DB-BD31-4B8C-83A1-F6EECF244321}">
                <p14:modId xmlns:p14="http://schemas.microsoft.com/office/powerpoint/2010/main" val="4233204439"/>
              </p:ext>
            </p:extLst>
          </p:nvPr>
        </p:nvGraphicFramePr>
        <p:xfrm>
          <a:off x="685806" y="1600200"/>
          <a:ext cx="10820402" cy="4367207"/>
        </p:xfrm>
        <a:graphic>
          <a:graphicData uri="http://schemas.openxmlformats.org/drawingml/2006/table">
            <a:tbl>
              <a:tblPr/>
              <a:tblGrid>
                <a:gridCol w="2782331">
                  <a:extLst>
                    <a:ext uri="{9D8B030D-6E8A-4147-A177-3AD203B41FA5}">
                      <a16:colId xmlns:a16="http://schemas.microsoft.com/office/drawing/2014/main" val="1542542291"/>
                    </a:ext>
                  </a:extLst>
                </a:gridCol>
                <a:gridCol w="4020080">
                  <a:extLst>
                    <a:ext uri="{9D8B030D-6E8A-4147-A177-3AD203B41FA5}">
                      <a16:colId xmlns:a16="http://schemas.microsoft.com/office/drawing/2014/main" val="3818268"/>
                    </a:ext>
                  </a:extLst>
                </a:gridCol>
                <a:gridCol w="4017991">
                  <a:extLst>
                    <a:ext uri="{9D8B030D-6E8A-4147-A177-3AD203B41FA5}">
                      <a16:colId xmlns:a16="http://schemas.microsoft.com/office/drawing/2014/main" val="2783866860"/>
                    </a:ext>
                  </a:extLst>
                </a:gridCol>
              </a:tblGrid>
              <a:tr h="549749">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Traits</a:t>
                      </a:r>
                      <a:endParaRPr kumimoji="0" lang="en-US" altLang="en-US" sz="2400" b="1"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3G</a:t>
                      </a:r>
                      <a:endParaRPr kumimoji="0" lang="en-US" altLang="en-US" sz="2400" b="1"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4G</a:t>
                      </a:r>
                      <a:endParaRPr kumimoji="0" lang="en-US" altLang="en-US" sz="2400" b="1"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1696651"/>
                  </a:ext>
                </a:extLst>
              </a:tr>
              <a:tr h="886928">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Cambria" pitchFamily="18" charset="0"/>
                        <a:ea typeface="Cambria"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Cambria" pitchFamily="18" charset="0"/>
                          <a:ea typeface="Cambria" pitchFamily="18" charset="0"/>
                        </a:rPr>
                        <a:t>Frequency Band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rPr>
                        <a:t>1.8 – 2.5 GHz</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Cambria" pitchFamily="18" charset="0"/>
                        <a:ea typeface="Cambria" pitchFamily="18" charset="0"/>
                      </a:endParaRP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mbria" pitchFamily="18" charset="0"/>
                          <a:ea typeface="Cambria" pitchFamily="18" charset="0"/>
                        </a:rPr>
                        <a:t>2- 8 GHz</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4503025"/>
                  </a:ext>
                </a:extLst>
              </a:tr>
              <a:tr h="547917">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Bandwidth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5 to 20 MHz</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5 to 20 MHz</a:t>
                      </a:r>
                      <a:endParaRPr kumimoji="0" lang="en-US" altLang="en-US" sz="1800" b="0"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8381376"/>
                  </a:ext>
                </a:extLst>
              </a:tr>
              <a:tr h="549749">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Max data rate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2 Mb/s</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20 Mb/s (or 100 Mb/s)</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6827090"/>
                  </a:ext>
                </a:extLst>
              </a:tr>
              <a:tr h="544252">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Multiple access</a:t>
                      </a:r>
                      <a:endParaRPr kumimoji="0" lang="en-US" altLang="en-US" sz="1800" b="1"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W-CDMA, TDMA</a:t>
                      </a:r>
                      <a:endParaRPr kumimoji="0" lang="en-US" altLang="en-US" sz="1800" b="0"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MC-CDMA, OFDM</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1727778"/>
                  </a:ext>
                </a:extLst>
              </a:tr>
              <a:tr h="549749">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Switching</a:t>
                      </a:r>
                      <a:endParaRPr kumimoji="0" lang="en-US" altLang="en-US" sz="1800" b="1"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Circuit/packet</a:t>
                      </a:r>
                      <a:endParaRPr kumimoji="0" lang="en-US" altLang="en-US" sz="1800" b="0" i="0" u="none" strike="noStrike" cap="none" normalizeH="0" baseline="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Packet</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6515018"/>
                  </a:ext>
                </a:extLst>
              </a:tr>
              <a:tr h="738863">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Cambria" pitchFamily="18" charset="0"/>
                          <a:ea typeface="Cambria" pitchFamily="18" charset="0"/>
                          <a:cs typeface="Times New Roman" panose="02020603050405020304" pitchFamily="18" charset="0"/>
                        </a:rPr>
                        <a:t>Coding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Convolutional,</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rates 1/2 &amp; 1/3</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defRPr sz="2800">
                          <a:solidFill>
                            <a:schemeClr val="tx1"/>
                          </a:solidFill>
                          <a:latin typeface="Arial" panose="020B0604020202020204" pitchFamily="34" charset="0"/>
                        </a:defRPr>
                      </a:lvl1pPr>
                      <a:lvl2pPr marL="742950" indent="-285750" algn="l">
                        <a:spcBef>
                          <a:spcPct val="20000"/>
                        </a:spcBef>
                        <a:defRPr sz="2400">
                          <a:solidFill>
                            <a:schemeClr val="tx1"/>
                          </a:solidFill>
                          <a:latin typeface="Arial" panose="020B0604020202020204" pitchFamily="34" charset="0"/>
                        </a:defRPr>
                      </a:lvl2pPr>
                      <a:lvl3pPr marL="1143000" indent="-228600" algn="l">
                        <a:spcBef>
                          <a:spcPct val="20000"/>
                        </a:spcBef>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Concatenated codes,</a:t>
                      </a: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mbria" pitchFamily="18" charset="0"/>
                          <a:ea typeface="Cambria" pitchFamily="18" charset="0"/>
                          <a:cs typeface="Times New Roman" panose="02020603050405020304" pitchFamily="18" charset="0"/>
                        </a:rPr>
                        <a:t>LDPC codes</a:t>
                      </a:r>
                      <a:endParaRPr kumimoji="0" lang="en-US" altLang="en-US" sz="1800" b="0" i="0" u="none" strike="noStrike" cap="none" normalizeH="0" baseline="0" dirty="0" smtClean="0">
                        <a:ln>
                          <a:noFill/>
                        </a:ln>
                        <a:solidFill>
                          <a:schemeClr val="tx1"/>
                        </a:solidFill>
                        <a:effectLst/>
                        <a:latin typeface="Cambria" pitchFamily="18" charset="0"/>
                        <a:ea typeface="Cambria"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25209658"/>
                  </a:ext>
                </a:extLst>
              </a:tr>
            </a:tbl>
          </a:graphicData>
        </a:graphic>
      </p:graphicFrame>
    </p:spTree>
    <p:extLst>
      <p:ext uri="{BB962C8B-B14F-4D97-AF65-F5344CB8AC3E}">
        <p14:creationId xmlns:p14="http://schemas.microsoft.com/office/powerpoint/2010/main" val="222291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25"/>
                                        </p:tgtEl>
                                        <p:attrNameLst>
                                          <p:attrName>style.visibility</p:attrName>
                                        </p:attrNameLst>
                                      </p:cBhvr>
                                      <p:to>
                                        <p:strVal val="visible"/>
                                      </p:to>
                                    </p:set>
                                    <p:animEffect transition="in" filter="wipe(down)">
                                      <p:cBhvr>
                                        <p:cTn id="7" dur="500"/>
                                        <p:tgtEl>
                                          <p:spTgt spid="27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4179570">
              <a:lnSpc>
                <a:spcPct val="100000"/>
              </a:lnSpc>
              <a:spcBef>
                <a:spcPts val="100"/>
              </a:spcBef>
            </a:pPr>
            <a:r>
              <a:rPr dirty="0"/>
              <a:t>Evolution</a:t>
            </a:r>
            <a:r>
              <a:rPr spc="-145" dirty="0"/>
              <a:t> </a:t>
            </a:r>
            <a:r>
              <a:rPr dirty="0"/>
              <a:t>to</a:t>
            </a:r>
            <a:r>
              <a:rPr spc="-140" dirty="0"/>
              <a:t> </a:t>
            </a:r>
            <a:r>
              <a:rPr spc="-25" dirty="0"/>
              <a:t>4G</a:t>
            </a:r>
          </a:p>
        </p:txBody>
      </p:sp>
      <p:pic>
        <p:nvPicPr>
          <p:cNvPr id="4" name="object 4"/>
          <p:cNvPicPr/>
          <p:nvPr/>
        </p:nvPicPr>
        <p:blipFill>
          <a:blip r:embed="rId2" cstate="print"/>
          <a:stretch>
            <a:fillRect/>
          </a:stretch>
        </p:blipFill>
        <p:spPr>
          <a:xfrm>
            <a:off x="1112603" y="1219200"/>
            <a:ext cx="10119194" cy="2576712"/>
          </a:xfrm>
          <a:prstGeom prst="rect">
            <a:avLst/>
          </a:prstGeom>
        </p:spPr>
      </p:pic>
      <p:sp>
        <p:nvSpPr>
          <p:cNvPr id="6" name="Rectangle 5"/>
          <p:cNvSpPr/>
          <p:nvPr/>
        </p:nvSpPr>
        <p:spPr>
          <a:xfrm>
            <a:off x="228600" y="3810000"/>
            <a:ext cx="11811000" cy="1446550"/>
          </a:xfrm>
          <a:prstGeom prst="rect">
            <a:avLst/>
          </a:prstGeom>
        </p:spPr>
        <p:txBody>
          <a:bodyPr wrap="square">
            <a:spAutoFit/>
          </a:bodyPr>
          <a:lstStyle/>
          <a:p>
            <a:pPr algn="just"/>
            <a:r>
              <a:rPr lang="en-GB" sz="2200" b="1" dirty="0">
                <a:latin typeface="Cambria" pitchFamily="18" charset="0"/>
                <a:ea typeface="Cambria" pitchFamily="18" charset="0"/>
              </a:rPr>
              <a:t>Carrier aggregation </a:t>
            </a:r>
            <a:r>
              <a:rPr lang="en-GB" sz="2200" dirty="0">
                <a:latin typeface="Cambria" pitchFamily="18" charset="0"/>
                <a:ea typeface="Cambria" pitchFamily="18" charset="0"/>
              </a:rPr>
              <a:t>(CA) in 4G, </a:t>
            </a:r>
            <a:r>
              <a:rPr lang="en-GB" sz="2200" dirty="0" smtClean="0">
                <a:latin typeface="Cambria" pitchFamily="18" charset="0"/>
                <a:ea typeface="Cambria" pitchFamily="18" charset="0"/>
              </a:rPr>
              <a:t>specifically </a:t>
            </a:r>
            <a:r>
              <a:rPr lang="en-GB" sz="2200" b="1" dirty="0" smtClean="0">
                <a:latin typeface="Cambria" pitchFamily="18" charset="0"/>
                <a:ea typeface="Cambria" pitchFamily="18" charset="0"/>
              </a:rPr>
              <a:t>LTE-Advanced</a:t>
            </a:r>
            <a:r>
              <a:rPr lang="en-GB" sz="2200" dirty="0" smtClean="0">
                <a:latin typeface="Cambria" pitchFamily="18" charset="0"/>
                <a:ea typeface="Cambria" pitchFamily="18" charset="0"/>
              </a:rPr>
              <a:t>,</a:t>
            </a:r>
            <a:r>
              <a:rPr lang="en-GB" sz="2200" dirty="0">
                <a:latin typeface="Cambria" pitchFamily="18" charset="0"/>
                <a:ea typeface="Cambria" pitchFamily="18" charset="0"/>
              </a:rPr>
              <a:t> is a technique that </a:t>
            </a:r>
            <a:r>
              <a:rPr lang="en-GB" sz="2200" b="1" dirty="0">
                <a:latin typeface="Cambria" pitchFamily="18" charset="0"/>
                <a:ea typeface="Cambria" pitchFamily="18" charset="0"/>
              </a:rPr>
              <a:t>combines</a:t>
            </a:r>
            <a:r>
              <a:rPr lang="en-GB" sz="2200" dirty="0">
                <a:latin typeface="Cambria" pitchFamily="18" charset="0"/>
                <a:ea typeface="Cambria" pitchFamily="18" charset="0"/>
              </a:rPr>
              <a:t> multiple frequency bands to create a </a:t>
            </a:r>
            <a:r>
              <a:rPr lang="en-GB" sz="2200" b="1" dirty="0">
                <a:latin typeface="Cambria" pitchFamily="18" charset="0"/>
                <a:ea typeface="Cambria" pitchFamily="18" charset="0"/>
              </a:rPr>
              <a:t>larger bandwidth </a:t>
            </a:r>
            <a:r>
              <a:rPr lang="en-GB" sz="2200" dirty="0">
                <a:latin typeface="Cambria" pitchFamily="18" charset="0"/>
                <a:ea typeface="Cambria" pitchFamily="18" charset="0"/>
              </a:rPr>
              <a:t>channel, thereby increasing data rates and network capacity. It allows mobile devices to utilize </a:t>
            </a:r>
            <a:r>
              <a:rPr lang="en-GB" sz="2200" b="1" dirty="0">
                <a:latin typeface="Cambria" pitchFamily="18" charset="0"/>
                <a:ea typeface="Cambria" pitchFamily="18" charset="0"/>
              </a:rPr>
              <a:t>multiple carriers </a:t>
            </a:r>
            <a:r>
              <a:rPr lang="en-GB" sz="2200" dirty="0">
                <a:latin typeface="Cambria" pitchFamily="18" charset="0"/>
                <a:ea typeface="Cambria" pitchFamily="18" charset="0"/>
              </a:rPr>
              <a:t>simultaneously, effectively boosting </a:t>
            </a:r>
            <a:r>
              <a:rPr lang="en-GB" sz="2200" b="1" dirty="0">
                <a:latin typeface="Cambria" pitchFamily="18" charset="0"/>
                <a:ea typeface="Cambria" pitchFamily="18" charset="0"/>
              </a:rPr>
              <a:t>throughput</a:t>
            </a:r>
            <a:r>
              <a:rPr lang="en-GB" sz="2200" dirty="0">
                <a:latin typeface="Cambria" pitchFamily="18" charset="0"/>
                <a:ea typeface="Cambria" pitchFamily="18" charset="0"/>
              </a:rPr>
              <a:t> and improving the </a:t>
            </a:r>
            <a:r>
              <a:rPr lang="en-GB" sz="2200" b="1" dirty="0">
                <a:latin typeface="Cambria" pitchFamily="18" charset="0"/>
                <a:ea typeface="Cambria" pitchFamily="18" charset="0"/>
              </a:rPr>
              <a:t>user experience</a:t>
            </a:r>
            <a:r>
              <a:rPr lang="en-GB" sz="2200" dirty="0">
                <a:latin typeface="Cambria" pitchFamily="18" charset="0"/>
                <a:ea typeface="Cambria" pitchFamily="18" charset="0"/>
              </a:rPr>
              <a:t>. </a:t>
            </a:r>
            <a:endParaRPr lang="en-IN" sz="2200" dirty="0">
              <a:latin typeface="Cambria" pitchFamily="18" charset="0"/>
              <a:ea typeface="Cambria" pitchFamily="18" charset="0"/>
            </a:endParaRPr>
          </a:p>
        </p:txBody>
      </p:sp>
      <p:sp>
        <p:nvSpPr>
          <p:cNvPr id="7" name="Rectangle 6"/>
          <p:cNvSpPr/>
          <p:nvPr/>
        </p:nvSpPr>
        <p:spPr>
          <a:xfrm>
            <a:off x="228600" y="5334000"/>
            <a:ext cx="11658600" cy="1446550"/>
          </a:xfrm>
          <a:prstGeom prst="rect">
            <a:avLst/>
          </a:prstGeom>
        </p:spPr>
        <p:txBody>
          <a:bodyPr wrap="square">
            <a:spAutoFit/>
          </a:bodyPr>
          <a:lstStyle/>
          <a:p>
            <a:pPr algn="just"/>
            <a:r>
              <a:rPr lang="en-GB" sz="2200" b="1" dirty="0">
                <a:latin typeface="Cambria" pitchFamily="18" charset="0"/>
                <a:ea typeface="Cambria" pitchFamily="18" charset="0"/>
              </a:rPr>
              <a:t>Combining Carriers:</a:t>
            </a:r>
            <a:endParaRPr lang="en-GB" sz="2200" dirty="0">
              <a:latin typeface="Cambria" pitchFamily="18" charset="0"/>
              <a:ea typeface="Cambria" pitchFamily="18" charset="0"/>
            </a:endParaRPr>
          </a:p>
          <a:p>
            <a:pPr algn="just"/>
            <a:r>
              <a:rPr lang="en-GB" sz="2200" dirty="0">
                <a:latin typeface="Cambria" pitchFamily="18" charset="0"/>
                <a:ea typeface="Cambria" pitchFamily="18" charset="0"/>
              </a:rPr>
              <a:t>CA involves aggregating two or more </a:t>
            </a:r>
            <a:r>
              <a:rPr lang="en-GB" sz="2200" b="1" dirty="0">
                <a:latin typeface="Cambria" pitchFamily="18" charset="0"/>
                <a:ea typeface="Cambria" pitchFamily="18" charset="0"/>
              </a:rPr>
              <a:t>component carriers </a:t>
            </a:r>
            <a:r>
              <a:rPr lang="en-GB" sz="2200" dirty="0">
                <a:latin typeface="Cambria" pitchFamily="18" charset="0"/>
                <a:ea typeface="Cambria" pitchFamily="18" charset="0"/>
              </a:rPr>
              <a:t>(CCs), each with a bandwidth of </a:t>
            </a:r>
            <a:r>
              <a:rPr lang="en-GB" sz="2200" b="1" dirty="0">
                <a:latin typeface="Cambria" pitchFamily="18" charset="0"/>
                <a:ea typeface="Cambria" pitchFamily="18" charset="0"/>
              </a:rPr>
              <a:t>1.4, 3, 5, 10, 15</a:t>
            </a:r>
            <a:r>
              <a:rPr lang="en-GB" sz="2200" dirty="0">
                <a:latin typeface="Cambria" pitchFamily="18" charset="0"/>
                <a:ea typeface="Cambria" pitchFamily="18" charset="0"/>
              </a:rPr>
              <a:t>, or </a:t>
            </a:r>
            <a:r>
              <a:rPr lang="en-GB" sz="2200" b="1" dirty="0">
                <a:latin typeface="Cambria" pitchFamily="18" charset="0"/>
                <a:ea typeface="Cambria" pitchFamily="18" charset="0"/>
              </a:rPr>
              <a:t>20 </a:t>
            </a:r>
            <a:r>
              <a:rPr lang="en-GB" sz="2200" b="1" dirty="0" err="1">
                <a:latin typeface="Cambria" pitchFamily="18" charset="0"/>
                <a:ea typeface="Cambria" pitchFamily="18" charset="0"/>
              </a:rPr>
              <a:t>MHz</a:t>
            </a:r>
            <a:r>
              <a:rPr lang="en-GB" sz="2200" dirty="0" err="1">
                <a:latin typeface="Cambria" pitchFamily="18" charset="0"/>
                <a:ea typeface="Cambria" pitchFamily="18" charset="0"/>
              </a:rPr>
              <a:t>.</a:t>
            </a:r>
            <a:r>
              <a:rPr lang="en-GB" sz="2200" dirty="0">
                <a:latin typeface="Cambria" pitchFamily="18" charset="0"/>
                <a:ea typeface="Cambria" pitchFamily="18" charset="0"/>
              </a:rPr>
              <a:t> In LTE-Advanced, up to </a:t>
            </a:r>
            <a:r>
              <a:rPr lang="en-GB" sz="2200" b="1" dirty="0">
                <a:latin typeface="Cambria" pitchFamily="18" charset="0"/>
                <a:ea typeface="Cambria" pitchFamily="18" charset="0"/>
              </a:rPr>
              <a:t>five CCs </a:t>
            </a:r>
            <a:r>
              <a:rPr lang="en-GB" sz="2200" dirty="0">
                <a:latin typeface="Cambria" pitchFamily="18" charset="0"/>
                <a:ea typeface="Cambria" pitchFamily="18" charset="0"/>
              </a:rPr>
              <a:t>can be aggregated, potentially reaching a maximum bandwidth of </a:t>
            </a:r>
            <a:r>
              <a:rPr lang="en-GB" sz="2200" b="1" dirty="0">
                <a:latin typeface="Cambria" pitchFamily="18" charset="0"/>
                <a:ea typeface="Cambria" pitchFamily="18" charset="0"/>
              </a:rPr>
              <a:t>100 </a:t>
            </a:r>
            <a:r>
              <a:rPr lang="en-GB" sz="2200" b="1" dirty="0" err="1">
                <a:latin typeface="Cambria" pitchFamily="18" charset="0"/>
                <a:ea typeface="Cambria" pitchFamily="18" charset="0"/>
              </a:rPr>
              <a:t>MHz</a:t>
            </a:r>
            <a:r>
              <a:rPr lang="en-GB" sz="2200" dirty="0" err="1">
                <a:latin typeface="Cambria" pitchFamily="18" charset="0"/>
                <a:ea typeface="Cambria" pitchFamily="18" charset="0"/>
              </a:rPr>
              <a:t>.</a:t>
            </a:r>
            <a:r>
              <a:rPr lang="en-GB" sz="2200" dirty="0">
                <a:latin typeface="Cambria" pitchFamily="18" charset="0"/>
                <a:ea typeface="Cambria"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4179570">
              <a:lnSpc>
                <a:spcPct val="100000"/>
              </a:lnSpc>
              <a:spcBef>
                <a:spcPts val="100"/>
              </a:spcBef>
            </a:pPr>
            <a:r>
              <a:rPr dirty="0"/>
              <a:t>Evolution</a:t>
            </a:r>
            <a:r>
              <a:rPr spc="-145" dirty="0"/>
              <a:t> </a:t>
            </a:r>
            <a:r>
              <a:rPr dirty="0"/>
              <a:t>to</a:t>
            </a:r>
            <a:r>
              <a:rPr spc="-140" dirty="0"/>
              <a:t> </a:t>
            </a:r>
            <a:r>
              <a:rPr spc="-25" dirty="0"/>
              <a:t>4G</a:t>
            </a:r>
          </a:p>
        </p:txBody>
      </p:sp>
      <p:pic>
        <p:nvPicPr>
          <p:cNvPr id="4" name="object 4"/>
          <p:cNvPicPr/>
          <p:nvPr/>
        </p:nvPicPr>
        <p:blipFill>
          <a:blip r:embed="rId2" cstate="print"/>
          <a:stretch>
            <a:fillRect/>
          </a:stretch>
        </p:blipFill>
        <p:spPr>
          <a:xfrm>
            <a:off x="3222472" y="1336319"/>
            <a:ext cx="5167410" cy="5036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IoT-based Systems (UEC715) </a:t>
            </a:r>
            <a:endParaRPr lang="en-US"/>
          </a:p>
        </p:txBody>
      </p:sp>
      <p:sp>
        <p:nvSpPr>
          <p:cNvPr id="4" name="Slide Number Placeholder 3"/>
          <p:cNvSpPr>
            <a:spLocks noGrp="1"/>
          </p:cNvSpPr>
          <p:nvPr>
            <p:ph type="sldNum" sz="quarter" idx="12"/>
          </p:nvPr>
        </p:nvSpPr>
        <p:spPr/>
        <p:txBody>
          <a:bodyPr/>
          <a:lstStyle/>
          <a:p>
            <a:fld id="{E2820CF4-349B-4D4F-9D5C-59B9A2C38D59}" type="slidenum">
              <a:rPr lang="en-US" smtClean="0"/>
              <a:pPr/>
              <a:t>8</a:t>
            </a:fld>
            <a:endParaRPr lang="en-US"/>
          </a:p>
        </p:txBody>
      </p:sp>
      <p:sp>
        <p:nvSpPr>
          <p:cNvPr id="6" name="Rectangle 5"/>
          <p:cNvSpPr/>
          <p:nvPr/>
        </p:nvSpPr>
        <p:spPr>
          <a:xfrm>
            <a:off x="100329" y="76200"/>
            <a:ext cx="6662818" cy="6448499"/>
          </a:xfrm>
          <a:prstGeom prst="rect">
            <a:avLst/>
          </a:prstGeom>
        </p:spPr>
        <p:txBody>
          <a:bodyPr wrap="square" lIns="76773" tIns="38387" rIns="76773" bIns="38387">
            <a:spAutoFit/>
          </a:bodyPr>
          <a:lstStyle/>
          <a:p>
            <a:r>
              <a:rPr lang="en-GB" b="1" dirty="0" smtClean="0">
                <a:solidFill>
                  <a:schemeClr val="tx1"/>
                </a:solidFill>
              </a:rPr>
              <a:t>1. What does 1G stand for?</a:t>
            </a:r>
            <a:r>
              <a:rPr lang="en-GB" dirty="0" smtClean="0">
                <a:solidFill>
                  <a:schemeClr val="tx1"/>
                </a:solidFill>
              </a:rPr>
              <a:t/>
            </a:r>
            <a:br>
              <a:rPr lang="en-GB" dirty="0" smtClean="0">
                <a:solidFill>
                  <a:schemeClr val="tx1"/>
                </a:solidFill>
              </a:rPr>
            </a:br>
            <a:r>
              <a:rPr lang="en-GB" dirty="0" smtClean="0">
                <a:solidFill>
                  <a:schemeClr val="tx1"/>
                </a:solidFill>
              </a:rPr>
              <a:t>A. First Grade</a:t>
            </a:r>
            <a:br>
              <a:rPr lang="en-GB" dirty="0" smtClean="0">
                <a:solidFill>
                  <a:schemeClr val="tx1"/>
                </a:solidFill>
              </a:rPr>
            </a:br>
            <a:r>
              <a:rPr lang="en-GB" dirty="0" smtClean="0">
                <a:solidFill>
                  <a:schemeClr val="tx1"/>
                </a:solidFill>
              </a:rPr>
              <a:t>B. First Generation</a:t>
            </a:r>
            <a:br>
              <a:rPr lang="en-GB" dirty="0" smtClean="0">
                <a:solidFill>
                  <a:schemeClr val="tx1"/>
                </a:solidFill>
              </a:rPr>
            </a:br>
            <a:r>
              <a:rPr lang="en-GB" dirty="0" smtClean="0">
                <a:solidFill>
                  <a:schemeClr val="tx1"/>
                </a:solidFill>
              </a:rPr>
              <a:t>C. Fast Generation</a:t>
            </a:r>
            <a:br>
              <a:rPr lang="en-GB" dirty="0" smtClean="0">
                <a:solidFill>
                  <a:schemeClr val="tx1"/>
                </a:solidFill>
              </a:rPr>
            </a:br>
            <a:r>
              <a:rPr lang="en-GB" dirty="0" smtClean="0">
                <a:solidFill>
                  <a:schemeClr val="tx1"/>
                </a:solidFill>
              </a:rPr>
              <a:t>D. Frequency Generation</a:t>
            </a:r>
          </a:p>
          <a:p>
            <a:pPr marL="431848" indent="-431848">
              <a:buAutoNum type="arabicPeriod"/>
            </a:pPr>
            <a:endParaRPr lang="en-GB" b="1" dirty="0" smtClean="0">
              <a:solidFill>
                <a:schemeClr val="tx1"/>
              </a:solidFill>
            </a:endParaRPr>
          </a:p>
          <a:p>
            <a:r>
              <a:rPr lang="en-GB" b="1" dirty="0" smtClean="0">
                <a:solidFill>
                  <a:schemeClr val="tx1"/>
                </a:solidFill>
              </a:rPr>
              <a:t>2. Which technology was used in 1G?</a:t>
            </a:r>
            <a:r>
              <a:rPr lang="en-GB" dirty="0" smtClean="0">
                <a:solidFill>
                  <a:schemeClr val="tx1"/>
                </a:solidFill>
              </a:rPr>
              <a:t/>
            </a:r>
            <a:br>
              <a:rPr lang="en-GB" dirty="0" smtClean="0">
                <a:solidFill>
                  <a:schemeClr val="tx1"/>
                </a:solidFill>
              </a:rPr>
            </a:br>
            <a:r>
              <a:rPr lang="en-GB" dirty="0" smtClean="0">
                <a:solidFill>
                  <a:schemeClr val="tx1"/>
                </a:solidFill>
              </a:rPr>
              <a:t>A. GSM</a:t>
            </a:r>
            <a:br>
              <a:rPr lang="en-GB" dirty="0" smtClean="0">
                <a:solidFill>
                  <a:schemeClr val="tx1"/>
                </a:solidFill>
              </a:rPr>
            </a:br>
            <a:r>
              <a:rPr lang="en-GB" dirty="0" smtClean="0">
                <a:solidFill>
                  <a:schemeClr val="tx1"/>
                </a:solidFill>
              </a:rPr>
              <a:t>B. CDMA</a:t>
            </a:r>
            <a:br>
              <a:rPr lang="en-GB" dirty="0" smtClean="0">
                <a:solidFill>
                  <a:schemeClr val="tx1"/>
                </a:solidFill>
              </a:rPr>
            </a:br>
            <a:r>
              <a:rPr lang="en-GB" dirty="0" smtClean="0">
                <a:solidFill>
                  <a:schemeClr val="tx1"/>
                </a:solidFill>
              </a:rPr>
              <a:t>C. Analog</a:t>
            </a:r>
            <a:br>
              <a:rPr lang="en-GB" dirty="0" smtClean="0">
                <a:solidFill>
                  <a:schemeClr val="tx1"/>
                </a:solidFill>
              </a:rPr>
            </a:br>
            <a:r>
              <a:rPr lang="en-GB" dirty="0" smtClean="0">
                <a:solidFill>
                  <a:schemeClr val="tx1"/>
                </a:solidFill>
              </a:rPr>
              <a:t>D. LTE</a:t>
            </a:r>
          </a:p>
          <a:p>
            <a:endParaRPr lang="en-GB" b="1" dirty="0">
              <a:solidFill>
                <a:schemeClr val="tx1"/>
              </a:solidFill>
            </a:endParaRPr>
          </a:p>
          <a:p>
            <a:r>
              <a:rPr lang="en-GB" b="1" dirty="0" smtClean="0">
                <a:solidFill>
                  <a:schemeClr val="tx1"/>
                </a:solidFill>
              </a:rPr>
              <a:t>3. The primary use of 1G was:</a:t>
            </a:r>
            <a:r>
              <a:rPr lang="en-GB" dirty="0" smtClean="0">
                <a:solidFill>
                  <a:schemeClr val="tx1"/>
                </a:solidFill>
              </a:rPr>
              <a:t/>
            </a:r>
            <a:br>
              <a:rPr lang="en-GB" dirty="0" smtClean="0">
                <a:solidFill>
                  <a:schemeClr val="tx1"/>
                </a:solidFill>
              </a:rPr>
            </a:br>
            <a:r>
              <a:rPr lang="en-GB" dirty="0" smtClean="0">
                <a:solidFill>
                  <a:schemeClr val="tx1"/>
                </a:solidFill>
              </a:rPr>
              <a:t>A. Video calling</a:t>
            </a:r>
            <a:br>
              <a:rPr lang="en-GB" dirty="0" smtClean="0">
                <a:solidFill>
                  <a:schemeClr val="tx1"/>
                </a:solidFill>
              </a:rPr>
            </a:br>
            <a:r>
              <a:rPr lang="en-GB" dirty="0" smtClean="0">
                <a:solidFill>
                  <a:schemeClr val="tx1"/>
                </a:solidFill>
              </a:rPr>
              <a:t>B. Voice communication</a:t>
            </a:r>
            <a:br>
              <a:rPr lang="en-GB" dirty="0" smtClean="0">
                <a:solidFill>
                  <a:schemeClr val="tx1"/>
                </a:solidFill>
              </a:rPr>
            </a:br>
            <a:r>
              <a:rPr lang="en-GB" dirty="0" smtClean="0">
                <a:solidFill>
                  <a:schemeClr val="tx1"/>
                </a:solidFill>
              </a:rPr>
              <a:t>C. SMS and MMS</a:t>
            </a:r>
            <a:br>
              <a:rPr lang="en-GB" dirty="0" smtClean="0">
                <a:solidFill>
                  <a:schemeClr val="tx1"/>
                </a:solidFill>
              </a:rPr>
            </a:br>
            <a:r>
              <a:rPr lang="en-GB" dirty="0" smtClean="0">
                <a:solidFill>
                  <a:schemeClr val="tx1"/>
                </a:solidFill>
              </a:rPr>
              <a:t>D. Internet browsing</a:t>
            </a:r>
          </a:p>
          <a:p>
            <a:endParaRPr lang="en-GB" dirty="0">
              <a:solidFill>
                <a:schemeClr val="tx1"/>
              </a:solidFill>
            </a:endParaRPr>
          </a:p>
          <a:p>
            <a:r>
              <a:rPr lang="en-GB" b="1" dirty="0" smtClean="0">
                <a:solidFill>
                  <a:schemeClr val="tx1"/>
                </a:solidFill>
              </a:rPr>
              <a:t>4. What is one major drawback of 1G?</a:t>
            </a:r>
            <a:r>
              <a:rPr lang="en-GB" dirty="0" smtClean="0">
                <a:solidFill>
                  <a:schemeClr val="tx1"/>
                </a:solidFill>
              </a:rPr>
              <a:t/>
            </a:r>
            <a:br>
              <a:rPr lang="en-GB" dirty="0" smtClean="0">
                <a:solidFill>
                  <a:schemeClr val="tx1"/>
                </a:solidFill>
              </a:rPr>
            </a:br>
            <a:r>
              <a:rPr lang="en-GB" dirty="0" smtClean="0">
                <a:solidFill>
                  <a:schemeClr val="tx1"/>
                </a:solidFill>
              </a:rPr>
              <a:t>A. Low cost</a:t>
            </a:r>
            <a:br>
              <a:rPr lang="en-GB" dirty="0" smtClean="0">
                <a:solidFill>
                  <a:schemeClr val="tx1"/>
                </a:solidFill>
              </a:rPr>
            </a:br>
            <a:r>
              <a:rPr lang="en-GB" dirty="0" smtClean="0">
                <a:solidFill>
                  <a:schemeClr val="tx1"/>
                </a:solidFill>
              </a:rPr>
              <a:t>B. High data rate</a:t>
            </a:r>
            <a:br>
              <a:rPr lang="en-GB" dirty="0" smtClean="0">
                <a:solidFill>
                  <a:schemeClr val="tx1"/>
                </a:solidFill>
              </a:rPr>
            </a:br>
            <a:r>
              <a:rPr lang="en-GB" dirty="0" smtClean="0">
                <a:solidFill>
                  <a:schemeClr val="tx1"/>
                </a:solidFill>
              </a:rPr>
              <a:t>C. Poor voice quality and security</a:t>
            </a:r>
            <a:br>
              <a:rPr lang="en-GB" dirty="0" smtClean="0">
                <a:solidFill>
                  <a:schemeClr val="tx1"/>
                </a:solidFill>
              </a:rPr>
            </a:br>
            <a:r>
              <a:rPr lang="en-GB" dirty="0" smtClean="0">
                <a:solidFill>
                  <a:schemeClr val="tx1"/>
                </a:solidFill>
              </a:rPr>
              <a:t>D. Long battery life</a:t>
            </a:r>
            <a:endParaRPr lang="en-GB" dirty="0">
              <a:solidFill>
                <a:schemeClr val="tx1"/>
              </a:solidFill>
            </a:endParaRPr>
          </a:p>
        </p:txBody>
      </p:sp>
      <p:sp>
        <p:nvSpPr>
          <p:cNvPr id="7" name="Rectangle 6"/>
          <p:cNvSpPr/>
          <p:nvPr/>
        </p:nvSpPr>
        <p:spPr>
          <a:xfrm>
            <a:off x="6756718" y="76200"/>
            <a:ext cx="5130482" cy="6448499"/>
          </a:xfrm>
          <a:prstGeom prst="rect">
            <a:avLst/>
          </a:prstGeom>
        </p:spPr>
        <p:txBody>
          <a:bodyPr wrap="square" lIns="76773" tIns="38387" rIns="76773" bIns="38387">
            <a:spAutoFit/>
          </a:bodyPr>
          <a:lstStyle/>
          <a:p>
            <a:r>
              <a:rPr lang="en-GB" b="1" dirty="0" smtClean="0">
                <a:solidFill>
                  <a:schemeClr val="tx1"/>
                </a:solidFill>
              </a:rPr>
              <a:t>5. In which decade was 1G introduced?</a:t>
            </a:r>
            <a:r>
              <a:rPr lang="en-GB" dirty="0" smtClean="0">
                <a:solidFill>
                  <a:schemeClr val="tx1"/>
                </a:solidFill>
              </a:rPr>
              <a:t/>
            </a:r>
            <a:br>
              <a:rPr lang="en-GB" dirty="0" smtClean="0">
                <a:solidFill>
                  <a:schemeClr val="tx1"/>
                </a:solidFill>
              </a:rPr>
            </a:br>
            <a:r>
              <a:rPr lang="en-GB" dirty="0" smtClean="0">
                <a:solidFill>
                  <a:schemeClr val="tx1"/>
                </a:solidFill>
              </a:rPr>
              <a:t>A. 1960s</a:t>
            </a:r>
            <a:br>
              <a:rPr lang="en-GB" dirty="0" smtClean="0">
                <a:solidFill>
                  <a:schemeClr val="tx1"/>
                </a:solidFill>
              </a:rPr>
            </a:br>
            <a:r>
              <a:rPr lang="en-GB" dirty="0" smtClean="0">
                <a:solidFill>
                  <a:schemeClr val="tx1"/>
                </a:solidFill>
              </a:rPr>
              <a:t>B. 1970s</a:t>
            </a:r>
            <a:br>
              <a:rPr lang="en-GB" dirty="0" smtClean="0">
                <a:solidFill>
                  <a:schemeClr val="tx1"/>
                </a:solidFill>
              </a:rPr>
            </a:br>
            <a:r>
              <a:rPr lang="en-GB" dirty="0" smtClean="0">
                <a:solidFill>
                  <a:schemeClr val="tx1"/>
                </a:solidFill>
              </a:rPr>
              <a:t>C. 1980s</a:t>
            </a:r>
            <a:br>
              <a:rPr lang="en-GB" dirty="0" smtClean="0">
                <a:solidFill>
                  <a:schemeClr val="tx1"/>
                </a:solidFill>
              </a:rPr>
            </a:br>
            <a:r>
              <a:rPr lang="en-GB" dirty="0" smtClean="0">
                <a:solidFill>
                  <a:schemeClr val="tx1"/>
                </a:solidFill>
              </a:rPr>
              <a:t>D. 1990s</a:t>
            </a:r>
            <a:r>
              <a:rPr lang="en-GB" dirty="0">
                <a:solidFill>
                  <a:schemeClr val="tx1"/>
                </a:solidFill>
              </a:rPr>
              <a:t/>
            </a:r>
            <a:br>
              <a:rPr lang="en-GB" dirty="0">
                <a:solidFill>
                  <a:schemeClr val="tx1"/>
                </a:solidFill>
              </a:rPr>
            </a:br>
            <a:endParaRPr lang="en-GB" dirty="0">
              <a:solidFill>
                <a:schemeClr val="tx1"/>
              </a:solidFill>
            </a:endParaRPr>
          </a:p>
          <a:p>
            <a:r>
              <a:rPr lang="en-GB" b="1" dirty="0" smtClean="0">
                <a:solidFill>
                  <a:schemeClr val="tx1"/>
                </a:solidFill>
              </a:rPr>
              <a:t>6. Which technology was introduced in 2G?</a:t>
            </a:r>
            <a:r>
              <a:rPr lang="en-GB" dirty="0" smtClean="0">
                <a:solidFill>
                  <a:schemeClr val="tx1"/>
                </a:solidFill>
              </a:rPr>
              <a:t/>
            </a:r>
            <a:br>
              <a:rPr lang="en-GB" dirty="0" smtClean="0">
                <a:solidFill>
                  <a:schemeClr val="tx1"/>
                </a:solidFill>
              </a:rPr>
            </a:br>
            <a:r>
              <a:rPr lang="en-GB" dirty="0" smtClean="0">
                <a:solidFill>
                  <a:schemeClr val="tx1"/>
                </a:solidFill>
              </a:rPr>
              <a:t>A. LTE</a:t>
            </a:r>
            <a:br>
              <a:rPr lang="en-GB" dirty="0" smtClean="0">
                <a:solidFill>
                  <a:schemeClr val="tx1"/>
                </a:solidFill>
              </a:rPr>
            </a:br>
            <a:r>
              <a:rPr lang="en-GB" dirty="0" smtClean="0">
                <a:solidFill>
                  <a:schemeClr val="tx1"/>
                </a:solidFill>
              </a:rPr>
              <a:t>B. Analog</a:t>
            </a:r>
            <a:br>
              <a:rPr lang="en-GB" dirty="0" smtClean="0">
                <a:solidFill>
                  <a:schemeClr val="tx1"/>
                </a:solidFill>
              </a:rPr>
            </a:br>
            <a:r>
              <a:rPr lang="en-GB" dirty="0" smtClean="0">
                <a:solidFill>
                  <a:schemeClr val="tx1"/>
                </a:solidFill>
              </a:rPr>
              <a:t>C. GSM</a:t>
            </a:r>
            <a:br>
              <a:rPr lang="en-GB" dirty="0" smtClean="0">
                <a:solidFill>
                  <a:schemeClr val="tx1"/>
                </a:solidFill>
              </a:rPr>
            </a:br>
            <a:r>
              <a:rPr lang="en-GB" dirty="0" smtClean="0">
                <a:solidFill>
                  <a:schemeClr val="tx1"/>
                </a:solidFill>
              </a:rPr>
              <a:t>D. CDMA2000</a:t>
            </a:r>
          </a:p>
          <a:p>
            <a:endParaRPr lang="en-GB" dirty="0">
              <a:solidFill>
                <a:schemeClr val="tx1"/>
              </a:solidFill>
            </a:endParaRPr>
          </a:p>
          <a:p>
            <a:r>
              <a:rPr lang="en-GB" b="1" dirty="0" smtClean="0">
                <a:solidFill>
                  <a:schemeClr val="tx1"/>
                </a:solidFill>
              </a:rPr>
              <a:t>7. 2G networks use which kind of signals?</a:t>
            </a:r>
            <a:r>
              <a:rPr lang="en-GB" dirty="0" smtClean="0">
                <a:solidFill>
                  <a:schemeClr val="tx1"/>
                </a:solidFill>
              </a:rPr>
              <a:t/>
            </a:r>
            <a:br>
              <a:rPr lang="en-GB" dirty="0" smtClean="0">
                <a:solidFill>
                  <a:schemeClr val="tx1"/>
                </a:solidFill>
              </a:rPr>
            </a:br>
            <a:r>
              <a:rPr lang="en-GB" dirty="0" smtClean="0">
                <a:solidFill>
                  <a:schemeClr val="tx1"/>
                </a:solidFill>
              </a:rPr>
              <a:t>A. Digital</a:t>
            </a:r>
            <a:br>
              <a:rPr lang="en-GB" dirty="0" smtClean="0">
                <a:solidFill>
                  <a:schemeClr val="tx1"/>
                </a:solidFill>
              </a:rPr>
            </a:br>
            <a:r>
              <a:rPr lang="en-GB" dirty="0" smtClean="0">
                <a:solidFill>
                  <a:schemeClr val="tx1"/>
                </a:solidFill>
              </a:rPr>
              <a:t>B. Analog</a:t>
            </a:r>
            <a:br>
              <a:rPr lang="en-GB" dirty="0" smtClean="0">
                <a:solidFill>
                  <a:schemeClr val="tx1"/>
                </a:solidFill>
              </a:rPr>
            </a:br>
            <a:r>
              <a:rPr lang="en-GB" dirty="0" smtClean="0">
                <a:solidFill>
                  <a:schemeClr val="tx1"/>
                </a:solidFill>
              </a:rPr>
              <a:t>C. Optical</a:t>
            </a:r>
            <a:br>
              <a:rPr lang="en-GB" dirty="0" smtClean="0">
                <a:solidFill>
                  <a:schemeClr val="tx1"/>
                </a:solidFill>
              </a:rPr>
            </a:br>
            <a:r>
              <a:rPr lang="en-GB" dirty="0" smtClean="0">
                <a:solidFill>
                  <a:schemeClr val="tx1"/>
                </a:solidFill>
              </a:rPr>
              <a:t>D. Infrared</a:t>
            </a:r>
          </a:p>
          <a:p>
            <a:endParaRPr lang="en-GB" dirty="0">
              <a:solidFill>
                <a:schemeClr val="tx1"/>
              </a:solidFill>
            </a:endParaRPr>
          </a:p>
          <a:p>
            <a:r>
              <a:rPr lang="en-GB" b="1" dirty="0" smtClean="0">
                <a:solidFill>
                  <a:schemeClr val="tx1"/>
                </a:solidFill>
              </a:rPr>
              <a:t>8. What service was introduced with 2G?</a:t>
            </a:r>
            <a:r>
              <a:rPr lang="en-GB" dirty="0" smtClean="0">
                <a:solidFill>
                  <a:schemeClr val="tx1"/>
                </a:solidFill>
              </a:rPr>
              <a:t/>
            </a:r>
            <a:br>
              <a:rPr lang="en-GB" dirty="0" smtClean="0">
                <a:solidFill>
                  <a:schemeClr val="tx1"/>
                </a:solidFill>
              </a:rPr>
            </a:br>
            <a:r>
              <a:rPr lang="en-GB" dirty="0" smtClean="0">
                <a:solidFill>
                  <a:schemeClr val="tx1"/>
                </a:solidFill>
              </a:rPr>
              <a:t>A. Voice over IP</a:t>
            </a:r>
            <a:br>
              <a:rPr lang="en-GB" dirty="0" smtClean="0">
                <a:solidFill>
                  <a:schemeClr val="tx1"/>
                </a:solidFill>
              </a:rPr>
            </a:br>
            <a:r>
              <a:rPr lang="en-GB" dirty="0" smtClean="0">
                <a:solidFill>
                  <a:schemeClr val="tx1"/>
                </a:solidFill>
              </a:rPr>
              <a:t>B. SMS</a:t>
            </a:r>
            <a:br>
              <a:rPr lang="en-GB" dirty="0" smtClean="0">
                <a:solidFill>
                  <a:schemeClr val="tx1"/>
                </a:solidFill>
              </a:rPr>
            </a:br>
            <a:r>
              <a:rPr lang="en-GB" dirty="0" smtClean="0">
                <a:solidFill>
                  <a:schemeClr val="tx1"/>
                </a:solidFill>
              </a:rPr>
              <a:t>C. Video streaming</a:t>
            </a:r>
            <a:br>
              <a:rPr lang="en-GB" dirty="0" smtClean="0">
                <a:solidFill>
                  <a:schemeClr val="tx1"/>
                </a:solidFill>
              </a:rPr>
            </a:br>
            <a:r>
              <a:rPr lang="en-GB" dirty="0" smtClean="0">
                <a:solidFill>
                  <a:schemeClr val="tx1"/>
                </a:solidFill>
              </a:rPr>
              <a:t>D. App store</a:t>
            </a:r>
            <a:endParaRPr lang="en-GB" dirty="0">
              <a:solidFill>
                <a:schemeClr val="tx1"/>
              </a:solidFill>
            </a:endParaRPr>
          </a:p>
        </p:txBody>
      </p:sp>
    </p:spTree>
    <p:extLst>
      <p:ext uri="{BB962C8B-B14F-4D97-AF65-F5344CB8AC3E}">
        <p14:creationId xmlns:p14="http://schemas.microsoft.com/office/powerpoint/2010/main" val="422827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arn(inVertic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barn(inVertical)">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barn(inVertical)">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arn(inVertical)">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4179570">
              <a:lnSpc>
                <a:spcPct val="100000"/>
              </a:lnSpc>
              <a:spcBef>
                <a:spcPts val="100"/>
              </a:spcBef>
            </a:pPr>
            <a:r>
              <a:rPr dirty="0"/>
              <a:t>Evolution</a:t>
            </a:r>
            <a:r>
              <a:rPr spc="-145" dirty="0"/>
              <a:t> </a:t>
            </a:r>
            <a:r>
              <a:rPr dirty="0"/>
              <a:t>to</a:t>
            </a:r>
            <a:r>
              <a:rPr spc="-140" dirty="0"/>
              <a:t> </a:t>
            </a:r>
            <a:r>
              <a:rPr spc="-25" dirty="0"/>
              <a:t>4G</a:t>
            </a:r>
          </a:p>
        </p:txBody>
      </p:sp>
      <p:pic>
        <p:nvPicPr>
          <p:cNvPr id="4" name="object 4"/>
          <p:cNvPicPr/>
          <p:nvPr/>
        </p:nvPicPr>
        <p:blipFill>
          <a:blip r:embed="rId2" cstate="print"/>
          <a:stretch>
            <a:fillRect/>
          </a:stretch>
        </p:blipFill>
        <p:spPr>
          <a:xfrm>
            <a:off x="838200" y="1202057"/>
            <a:ext cx="10832590" cy="4817743"/>
          </a:xfrm>
          <a:prstGeom prst="rect">
            <a:avLst/>
          </a:prstGeom>
        </p:spPr>
      </p:pic>
      <p:sp>
        <p:nvSpPr>
          <p:cNvPr id="7" name="Rectangle 6"/>
          <p:cNvSpPr/>
          <p:nvPr/>
        </p:nvSpPr>
        <p:spPr>
          <a:xfrm>
            <a:off x="0" y="5638800"/>
            <a:ext cx="4414991" cy="1200329"/>
          </a:xfrm>
          <a:prstGeom prst="rect">
            <a:avLst/>
          </a:prstGeom>
        </p:spPr>
        <p:txBody>
          <a:bodyPr wrap="none">
            <a:spAutoFit/>
          </a:bodyPr>
          <a:lstStyle/>
          <a:p>
            <a:r>
              <a:rPr lang="en-IN" b="1" dirty="0" smtClean="0">
                <a:solidFill>
                  <a:srgbClr val="C00000"/>
                </a:solidFill>
                <a:latin typeface="Cambria" pitchFamily="18" charset="0"/>
                <a:ea typeface="Cambria" pitchFamily="18" charset="0"/>
              </a:rPr>
              <a:t>HSS :</a:t>
            </a:r>
            <a:r>
              <a:rPr lang="en-IN" dirty="0" smtClean="0">
                <a:solidFill>
                  <a:srgbClr val="C00000"/>
                </a:solidFill>
                <a:latin typeface="Cambria" pitchFamily="18" charset="0"/>
                <a:ea typeface="Cambria" pitchFamily="18" charset="0"/>
              </a:rPr>
              <a:t> Home Subscriber Server</a:t>
            </a:r>
          </a:p>
          <a:p>
            <a:r>
              <a:rPr lang="en-IN" b="1" dirty="0" smtClean="0">
                <a:solidFill>
                  <a:srgbClr val="C00000"/>
                </a:solidFill>
                <a:latin typeface="Cambria" pitchFamily="18" charset="0"/>
                <a:ea typeface="Cambria" pitchFamily="18" charset="0"/>
              </a:rPr>
              <a:t>HLR </a:t>
            </a:r>
            <a:r>
              <a:rPr lang="en-IN" dirty="0" smtClean="0">
                <a:solidFill>
                  <a:srgbClr val="C00000"/>
                </a:solidFill>
                <a:latin typeface="Cambria" pitchFamily="18" charset="0"/>
                <a:ea typeface="Cambria" pitchFamily="18" charset="0"/>
              </a:rPr>
              <a:t>: Home Location Register</a:t>
            </a:r>
          </a:p>
          <a:p>
            <a:r>
              <a:rPr lang="en-IN" b="1" dirty="0" smtClean="0">
                <a:solidFill>
                  <a:srgbClr val="C00000"/>
                </a:solidFill>
                <a:latin typeface="Cambria" pitchFamily="18" charset="0"/>
                <a:ea typeface="Cambria" pitchFamily="18" charset="0"/>
              </a:rPr>
              <a:t>IMS : </a:t>
            </a:r>
            <a:r>
              <a:rPr lang="en-IN" dirty="0" smtClean="0">
                <a:solidFill>
                  <a:srgbClr val="C00000"/>
                </a:solidFill>
                <a:latin typeface="Cambria" pitchFamily="18" charset="0"/>
                <a:ea typeface="Cambria" pitchFamily="18" charset="0"/>
              </a:rPr>
              <a:t>IP Multimedia System</a:t>
            </a:r>
          </a:p>
          <a:p>
            <a:r>
              <a:rPr lang="en-GB" b="1" dirty="0" smtClean="0">
                <a:solidFill>
                  <a:srgbClr val="C00000"/>
                </a:solidFill>
                <a:latin typeface="Cambria" pitchFamily="18" charset="0"/>
                <a:ea typeface="Cambria" pitchFamily="18" charset="0"/>
              </a:rPr>
              <a:t>PSTN: </a:t>
            </a:r>
            <a:r>
              <a:rPr lang="en-GB" dirty="0" smtClean="0">
                <a:solidFill>
                  <a:srgbClr val="C00000"/>
                </a:solidFill>
                <a:latin typeface="Cambria" pitchFamily="18" charset="0"/>
                <a:ea typeface="Cambria" pitchFamily="18" charset="0"/>
              </a:rPr>
              <a:t>Public Switched Telephone Network</a:t>
            </a:r>
            <a:endParaRPr lang="en-IN" dirty="0" smtClean="0">
              <a:solidFill>
                <a:srgbClr val="C00000"/>
              </a:solidFill>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7200" y="1205483"/>
            <a:ext cx="10938517" cy="4678681"/>
            <a:chOff x="0" y="1205483"/>
            <a:chExt cx="11624310" cy="5250180"/>
          </a:xfrm>
        </p:grpSpPr>
        <p:pic>
          <p:nvPicPr>
            <p:cNvPr id="3" name="object 3"/>
            <p:cNvPicPr/>
            <p:nvPr/>
          </p:nvPicPr>
          <p:blipFill>
            <a:blip r:embed="rId2" cstate="print"/>
            <a:stretch>
              <a:fillRect/>
            </a:stretch>
          </p:blipFill>
          <p:spPr>
            <a:xfrm>
              <a:off x="4934711" y="2319528"/>
              <a:ext cx="1466087" cy="2857499"/>
            </a:xfrm>
            <a:prstGeom prst="rect">
              <a:avLst/>
            </a:prstGeom>
          </p:spPr>
        </p:pic>
        <p:pic>
          <p:nvPicPr>
            <p:cNvPr id="4" name="object 4"/>
            <p:cNvPicPr/>
            <p:nvPr/>
          </p:nvPicPr>
          <p:blipFill>
            <a:blip r:embed="rId3" cstate="print"/>
            <a:stretch>
              <a:fillRect/>
            </a:stretch>
          </p:blipFill>
          <p:spPr>
            <a:xfrm>
              <a:off x="0" y="1205483"/>
              <a:ext cx="11623941" cy="5250179"/>
            </a:xfrm>
            <a:prstGeom prst="rect">
              <a:avLst/>
            </a:prstGeom>
          </p:spPr>
        </p:pic>
      </p:grpSp>
      <p:pic>
        <p:nvPicPr>
          <p:cNvPr id="5" name="object 5"/>
          <p:cNvPicPr/>
          <p:nvPr/>
        </p:nvPicPr>
        <p:blipFill>
          <a:blip r:embed="rId4" cstate="print"/>
          <a:stretch>
            <a:fillRect/>
          </a:stretch>
        </p:blipFill>
        <p:spPr>
          <a:xfrm>
            <a:off x="0" y="0"/>
            <a:ext cx="12188952" cy="1124712"/>
          </a:xfrm>
          <a:prstGeom prst="rect">
            <a:avLst/>
          </a:prstGeom>
        </p:spPr>
      </p:pic>
      <p:sp>
        <p:nvSpPr>
          <p:cNvPr id="6" name="object 6"/>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016885">
              <a:lnSpc>
                <a:spcPct val="100000"/>
              </a:lnSpc>
              <a:spcBef>
                <a:spcPts val="100"/>
              </a:spcBef>
            </a:pPr>
            <a:r>
              <a:rPr b="1" dirty="0">
                <a:latin typeface="Calibri"/>
                <a:cs typeface="Calibri"/>
              </a:rPr>
              <a:t>4G</a:t>
            </a:r>
            <a:r>
              <a:rPr b="1" spc="-60" dirty="0">
                <a:latin typeface="Calibri"/>
                <a:cs typeface="Calibri"/>
              </a:rPr>
              <a:t> </a:t>
            </a:r>
            <a:r>
              <a:rPr b="1" dirty="0">
                <a:latin typeface="Calibri"/>
                <a:cs typeface="Calibri"/>
              </a:rPr>
              <a:t>Network</a:t>
            </a:r>
            <a:r>
              <a:rPr b="1" spc="-55" dirty="0">
                <a:latin typeface="Calibri"/>
                <a:cs typeface="Calibri"/>
              </a:rPr>
              <a:t> </a:t>
            </a:r>
            <a:r>
              <a:rPr b="1" dirty="0">
                <a:latin typeface="Calibri"/>
                <a:cs typeface="Calibri"/>
              </a:rPr>
              <a:t>and</a:t>
            </a:r>
            <a:r>
              <a:rPr b="1" spc="-45" dirty="0">
                <a:latin typeface="Calibri"/>
                <a:cs typeface="Calibri"/>
              </a:rPr>
              <a:t> </a:t>
            </a:r>
            <a:r>
              <a:rPr b="1" spc="-10" dirty="0">
                <a:latin typeface="Calibri"/>
                <a:cs typeface="Calibri"/>
              </a:rPr>
              <a:t>features</a:t>
            </a:r>
          </a:p>
        </p:txBody>
      </p:sp>
      <p:grpSp>
        <p:nvGrpSpPr>
          <p:cNvPr id="20" name="Group 19"/>
          <p:cNvGrpSpPr/>
          <p:nvPr/>
        </p:nvGrpSpPr>
        <p:grpSpPr>
          <a:xfrm>
            <a:off x="8820913" y="1235964"/>
            <a:ext cx="3317875" cy="5280660"/>
            <a:chOff x="8820913" y="1235964"/>
            <a:chExt cx="3317875" cy="5280660"/>
          </a:xfrm>
        </p:grpSpPr>
        <p:grpSp>
          <p:nvGrpSpPr>
            <p:cNvPr id="7" name="object 7"/>
            <p:cNvGrpSpPr/>
            <p:nvPr/>
          </p:nvGrpSpPr>
          <p:grpSpPr>
            <a:xfrm>
              <a:off x="8820913" y="1235964"/>
              <a:ext cx="3317875" cy="5280660"/>
              <a:chOff x="8820911" y="1235964"/>
              <a:chExt cx="3317875" cy="5280660"/>
            </a:xfrm>
          </p:grpSpPr>
          <p:pic>
            <p:nvPicPr>
              <p:cNvPr id="8" name="object 8"/>
              <p:cNvPicPr/>
              <p:nvPr/>
            </p:nvPicPr>
            <p:blipFill>
              <a:blip r:embed="rId5" cstate="print"/>
              <a:stretch>
                <a:fillRect/>
              </a:stretch>
            </p:blipFill>
            <p:spPr>
              <a:xfrm>
                <a:off x="8820911" y="1235964"/>
                <a:ext cx="3317747" cy="630935"/>
              </a:xfrm>
              <a:prstGeom prst="rect">
                <a:avLst/>
              </a:prstGeom>
            </p:spPr>
          </p:pic>
          <p:pic>
            <p:nvPicPr>
              <p:cNvPr id="9" name="object 9"/>
              <p:cNvPicPr/>
              <p:nvPr/>
            </p:nvPicPr>
            <p:blipFill>
              <a:blip r:embed="rId6" cstate="print"/>
              <a:stretch>
                <a:fillRect/>
              </a:stretch>
            </p:blipFill>
            <p:spPr>
              <a:xfrm>
                <a:off x="8820912" y="1752600"/>
                <a:ext cx="3317747" cy="630935"/>
              </a:xfrm>
              <a:prstGeom prst="rect">
                <a:avLst/>
              </a:prstGeom>
            </p:spPr>
          </p:pic>
          <p:pic>
            <p:nvPicPr>
              <p:cNvPr id="10" name="object 10"/>
              <p:cNvPicPr/>
              <p:nvPr/>
            </p:nvPicPr>
            <p:blipFill>
              <a:blip r:embed="rId7" cstate="print"/>
              <a:stretch>
                <a:fillRect/>
              </a:stretch>
            </p:blipFill>
            <p:spPr>
              <a:xfrm>
                <a:off x="8820911" y="2269236"/>
                <a:ext cx="3317747" cy="630935"/>
              </a:xfrm>
              <a:prstGeom prst="rect">
                <a:avLst/>
              </a:prstGeom>
            </p:spPr>
          </p:pic>
          <p:pic>
            <p:nvPicPr>
              <p:cNvPr id="11" name="object 11"/>
              <p:cNvPicPr/>
              <p:nvPr/>
            </p:nvPicPr>
            <p:blipFill>
              <a:blip r:embed="rId8" cstate="print"/>
              <a:stretch>
                <a:fillRect/>
              </a:stretch>
            </p:blipFill>
            <p:spPr>
              <a:xfrm>
                <a:off x="8820912" y="2785872"/>
                <a:ext cx="3317747" cy="630935"/>
              </a:xfrm>
              <a:prstGeom prst="rect">
                <a:avLst/>
              </a:prstGeom>
            </p:spPr>
          </p:pic>
          <p:pic>
            <p:nvPicPr>
              <p:cNvPr id="12" name="object 12"/>
              <p:cNvPicPr/>
              <p:nvPr/>
            </p:nvPicPr>
            <p:blipFill>
              <a:blip r:embed="rId9" cstate="print"/>
              <a:stretch>
                <a:fillRect/>
              </a:stretch>
            </p:blipFill>
            <p:spPr>
              <a:xfrm>
                <a:off x="8820911" y="3302508"/>
                <a:ext cx="3317747" cy="630935"/>
              </a:xfrm>
              <a:prstGeom prst="rect">
                <a:avLst/>
              </a:prstGeom>
            </p:spPr>
          </p:pic>
          <p:pic>
            <p:nvPicPr>
              <p:cNvPr id="13" name="object 13"/>
              <p:cNvPicPr/>
              <p:nvPr/>
            </p:nvPicPr>
            <p:blipFill>
              <a:blip r:embed="rId10" cstate="print"/>
              <a:stretch>
                <a:fillRect/>
              </a:stretch>
            </p:blipFill>
            <p:spPr>
              <a:xfrm>
                <a:off x="8820912" y="3819144"/>
                <a:ext cx="3317747" cy="630935"/>
              </a:xfrm>
              <a:prstGeom prst="rect">
                <a:avLst/>
              </a:prstGeom>
            </p:spPr>
          </p:pic>
          <p:pic>
            <p:nvPicPr>
              <p:cNvPr id="14" name="object 14"/>
              <p:cNvPicPr/>
              <p:nvPr/>
            </p:nvPicPr>
            <p:blipFill>
              <a:blip r:embed="rId11" cstate="print"/>
              <a:stretch>
                <a:fillRect/>
              </a:stretch>
            </p:blipFill>
            <p:spPr>
              <a:xfrm>
                <a:off x="8820911" y="4335779"/>
                <a:ext cx="3317747" cy="630935"/>
              </a:xfrm>
              <a:prstGeom prst="rect">
                <a:avLst/>
              </a:prstGeom>
            </p:spPr>
          </p:pic>
          <p:pic>
            <p:nvPicPr>
              <p:cNvPr id="15" name="object 15"/>
              <p:cNvPicPr/>
              <p:nvPr/>
            </p:nvPicPr>
            <p:blipFill>
              <a:blip r:embed="rId12" cstate="print"/>
              <a:stretch>
                <a:fillRect/>
              </a:stretch>
            </p:blipFill>
            <p:spPr>
              <a:xfrm>
                <a:off x="8820912" y="4852415"/>
                <a:ext cx="3317747" cy="630935"/>
              </a:xfrm>
              <a:prstGeom prst="rect">
                <a:avLst/>
              </a:prstGeom>
            </p:spPr>
          </p:pic>
          <p:pic>
            <p:nvPicPr>
              <p:cNvPr id="16" name="object 16"/>
              <p:cNvPicPr/>
              <p:nvPr/>
            </p:nvPicPr>
            <p:blipFill>
              <a:blip r:embed="rId13" cstate="print"/>
              <a:stretch>
                <a:fillRect/>
              </a:stretch>
            </p:blipFill>
            <p:spPr>
              <a:xfrm>
                <a:off x="8875776" y="5367528"/>
                <a:ext cx="3262883" cy="632459"/>
              </a:xfrm>
              <a:prstGeom prst="rect">
                <a:avLst/>
              </a:prstGeom>
            </p:spPr>
          </p:pic>
          <p:pic>
            <p:nvPicPr>
              <p:cNvPr id="17" name="object 17"/>
              <p:cNvPicPr/>
              <p:nvPr/>
            </p:nvPicPr>
            <p:blipFill>
              <a:blip r:embed="rId14" cstate="print"/>
              <a:stretch>
                <a:fillRect/>
              </a:stretch>
            </p:blipFill>
            <p:spPr>
              <a:xfrm>
                <a:off x="8820911" y="5884164"/>
                <a:ext cx="3317747" cy="632459"/>
              </a:xfrm>
              <a:prstGeom prst="rect">
                <a:avLst/>
              </a:prstGeom>
            </p:spPr>
          </p:pic>
        </p:grpSp>
        <p:sp>
          <p:nvSpPr>
            <p:cNvPr id="18" name="object 18"/>
            <p:cNvSpPr txBox="1"/>
            <p:nvPr/>
          </p:nvSpPr>
          <p:spPr>
            <a:xfrm>
              <a:off x="9007336" y="1309480"/>
              <a:ext cx="2590165" cy="5035353"/>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libri"/>
                  <a:cs typeface="Calibri"/>
                </a:rPr>
                <a:t>Data</a:t>
              </a:r>
              <a:r>
                <a:rPr sz="2000" spc="-45" dirty="0">
                  <a:solidFill>
                    <a:srgbClr val="FFFFFF"/>
                  </a:solidFill>
                  <a:latin typeface="Calibri"/>
                  <a:cs typeface="Calibri"/>
                </a:rPr>
                <a:t> </a:t>
              </a:r>
              <a:r>
                <a:rPr sz="2000" dirty="0">
                  <a:solidFill>
                    <a:srgbClr val="FFFFFF"/>
                  </a:solidFill>
                  <a:latin typeface="Calibri"/>
                  <a:cs typeface="Calibri"/>
                </a:rPr>
                <a:t>Only</a:t>
              </a:r>
              <a:r>
                <a:rPr sz="2000" spc="-50" dirty="0">
                  <a:solidFill>
                    <a:srgbClr val="FFFFFF"/>
                  </a:solidFill>
                  <a:latin typeface="Calibri"/>
                  <a:cs typeface="Calibri"/>
                </a:rPr>
                <a:t> </a:t>
              </a:r>
              <a:r>
                <a:rPr sz="2000" spc="-10" dirty="0">
                  <a:solidFill>
                    <a:srgbClr val="FFFFFF"/>
                  </a:solidFill>
                  <a:latin typeface="Calibri"/>
                  <a:cs typeface="Calibri"/>
                </a:rPr>
                <a:t>Technology</a:t>
              </a:r>
              <a:endParaRPr sz="2000" dirty="0">
                <a:latin typeface="Calibri"/>
                <a:cs typeface="Calibri"/>
              </a:endParaRPr>
            </a:p>
            <a:p>
              <a:pPr marL="12700" marR="1098550">
                <a:lnSpc>
                  <a:spcPct val="169500"/>
                </a:lnSpc>
              </a:pPr>
              <a:r>
                <a:rPr sz="2000" spc="-10" dirty="0">
                  <a:solidFill>
                    <a:srgbClr val="FFFFFF"/>
                  </a:solidFill>
                  <a:latin typeface="Calibri"/>
                  <a:cs typeface="Calibri"/>
                </a:rPr>
                <a:t>Voice</a:t>
              </a:r>
              <a:r>
                <a:rPr sz="2000" spc="-85" dirty="0">
                  <a:solidFill>
                    <a:srgbClr val="FFFFFF"/>
                  </a:solidFill>
                  <a:latin typeface="Calibri"/>
                  <a:cs typeface="Calibri"/>
                </a:rPr>
                <a:t> </a:t>
              </a:r>
              <a:r>
                <a:rPr sz="2000" dirty="0">
                  <a:solidFill>
                    <a:srgbClr val="FFFFFF"/>
                  </a:solidFill>
                  <a:latin typeface="Calibri"/>
                  <a:cs typeface="Calibri"/>
                </a:rPr>
                <a:t>over</a:t>
              </a:r>
              <a:r>
                <a:rPr sz="2000" spc="-75" dirty="0">
                  <a:solidFill>
                    <a:srgbClr val="FFFFFF"/>
                  </a:solidFill>
                  <a:latin typeface="Calibri"/>
                  <a:cs typeface="Calibri"/>
                </a:rPr>
                <a:t> </a:t>
              </a:r>
              <a:r>
                <a:rPr sz="2000" spc="-35" dirty="0">
                  <a:solidFill>
                    <a:srgbClr val="FFFFFF"/>
                  </a:solidFill>
                  <a:latin typeface="Calibri"/>
                  <a:cs typeface="Calibri"/>
                </a:rPr>
                <a:t>LTE </a:t>
              </a:r>
              <a:r>
                <a:rPr sz="2000" spc="-10" dirty="0">
                  <a:solidFill>
                    <a:srgbClr val="FFFFFF"/>
                  </a:solidFill>
                  <a:latin typeface="Calibri"/>
                  <a:cs typeface="Calibri"/>
                </a:rPr>
                <a:t>Mobility</a:t>
              </a:r>
              <a:endParaRPr sz="2000" dirty="0">
                <a:latin typeface="Calibri"/>
                <a:cs typeface="Calibri"/>
              </a:endParaRPr>
            </a:p>
            <a:p>
              <a:pPr marL="12700">
                <a:lnSpc>
                  <a:spcPct val="100000"/>
                </a:lnSpc>
                <a:spcBef>
                  <a:spcPts val="1664"/>
                </a:spcBef>
              </a:pPr>
              <a:r>
                <a:rPr sz="2000" spc="-25" dirty="0">
                  <a:solidFill>
                    <a:srgbClr val="FFFFFF"/>
                  </a:solidFill>
                  <a:latin typeface="Calibri"/>
                  <a:cs typeface="Calibri"/>
                </a:rPr>
                <a:t>SMS</a:t>
              </a:r>
              <a:endParaRPr sz="2000" dirty="0">
                <a:latin typeface="Calibri"/>
                <a:cs typeface="Calibri"/>
              </a:endParaRPr>
            </a:p>
            <a:p>
              <a:pPr marL="12700" marR="647700">
                <a:lnSpc>
                  <a:spcPct val="169500"/>
                </a:lnSpc>
              </a:pPr>
              <a:r>
                <a:rPr sz="2000" dirty="0">
                  <a:solidFill>
                    <a:srgbClr val="FFFFFF"/>
                  </a:solidFill>
                  <a:latin typeface="Calibri"/>
                  <a:cs typeface="Calibri"/>
                </a:rPr>
                <a:t>Mobile</a:t>
              </a:r>
              <a:r>
                <a:rPr sz="2000" spc="-45" dirty="0">
                  <a:solidFill>
                    <a:srgbClr val="FFFFFF"/>
                  </a:solidFill>
                  <a:latin typeface="Calibri"/>
                  <a:cs typeface="Calibri"/>
                </a:rPr>
                <a:t> </a:t>
              </a:r>
              <a:r>
                <a:rPr sz="2000" spc="-10" dirty="0">
                  <a:solidFill>
                    <a:srgbClr val="FFFFFF"/>
                  </a:solidFill>
                  <a:latin typeface="Calibri"/>
                  <a:cs typeface="Calibri"/>
                </a:rPr>
                <a:t>Broadband </a:t>
              </a:r>
              <a:r>
                <a:rPr sz="2000" dirty="0">
                  <a:solidFill>
                    <a:srgbClr val="FFFFFF"/>
                  </a:solidFill>
                  <a:latin typeface="Calibri"/>
                  <a:cs typeface="Calibri"/>
                </a:rPr>
                <a:t>High</a:t>
              </a:r>
              <a:r>
                <a:rPr sz="2000" spc="-60" dirty="0">
                  <a:solidFill>
                    <a:srgbClr val="FFFFFF"/>
                  </a:solidFill>
                  <a:latin typeface="Calibri"/>
                  <a:cs typeface="Calibri"/>
                </a:rPr>
                <a:t> </a:t>
              </a:r>
              <a:r>
                <a:rPr sz="2000" dirty="0">
                  <a:solidFill>
                    <a:srgbClr val="FFFFFF"/>
                  </a:solidFill>
                  <a:latin typeface="Calibri"/>
                  <a:cs typeface="Calibri"/>
                </a:rPr>
                <a:t>data</a:t>
              </a:r>
              <a:r>
                <a:rPr sz="2000" spc="-60" dirty="0">
                  <a:solidFill>
                    <a:srgbClr val="FFFFFF"/>
                  </a:solidFill>
                  <a:latin typeface="Calibri"/>
                  <a:cs typeface="Calibri"/>
                </a:rPr>
                <a:t> </a:t>
              </a:r>
              <a:r>
                <a:rPr sz="2000" spc="-20" dirty="0">
                  <a:solidFill>
                    <a:srgbClr val="FFFFFF"/>
                  </a:solidFill>
                  <a:latin typeface="Calibri"/>
                  <a:cs typeface="Calibri"/>
                </a:rPr>
                <a:t>Rate </a:t>
              </a:r>
              <a:r>
                <a:rPr sz="2000" dirty="0">
                  <a:solidFill>
                    <a:srgbClr val="FFFFFF"/>
                  </a:solidFill>
                  <a:latin typeface="Calibri"/>
                  <a:cs typeface="Calibri"/>
                </a:rPr>
                <a:t>Smart</a:t>
              </a:r>
              <a:r>
                <a:rPr sz="2000" spc="-55" dirty="0">
                  <a:solidFill>
                    <a:srgbClr val="FFFFFF"/>
                  </a:solidFill>
                  <a:latin typeface="Calibri"/>
                  <a:cs typeface="Calibri"/>
                </a:rPr>
                <a:t> </a:t>
              </a:r>
              <a:r>
                <a:rPr sz="2000" spc="-20" dirty="0">
                  <a:solidFill>
                    <a:srgbClr val="FFFFFF"/>
                  </a:solidFill>
                  <a:latin typeface="Calibri"/>
                  <a:cs typeface="Calibri"/>
                </a:rPr>
                <a:t>Phone </a:t>
              </a:r>
              <a:r>
                <a:rPr sz="2000" dirty="0">
                  <a:solidFill>
                    <a:srgbClr val="FFFFFF"/>
                  </a:solidFill>
                  <a:latin typeface="Calibri"/>
                  <a:cs typeface="Calibri"/>
                </a:rPr>
                <a:t>Mobile</a:t>
              </a:r>
              <a:r>
                <a:rPr sz="2000" spc="-45" dirty="0">
                  <a:solidFill>
                    <a:srgbClr val="FFFFFF"/>
                  </a:solidFill>
                  <a:latin typeface="Calibri"/>
                  <a:cs typeface="Calibri"/>
                </a:rPr>
                <a:t> </a:t>
              </a:r>
              <a:r>
                <a:rPr sz="2000" spc="-20" dirty="0">
                  <a:solidFill>
                    <a:srgbClr val="FFFFFF"/>
                  </a:solidFill>
                  <a:latin typeface="Calibri"/>
                  <a:cs typeface="Calibri"/>
                </a:rPr>
                <a:t>APPs</a:t>
              </a:r>
              <a:r>
                <a:rPr sz="2000" spc="500" dirty="0">
                  <a:solidFill>
                    <a:srgbClr val="FFFFFF"/>
                  </a:solidFill>
                  <a:latin typeface="Calibri"/>
                  <a:cs typeface="Calibri"/>
                </a:rPr>
                <a:t> </a:t>
              </a:r>
              <a:r>
                <a:rPr sz="2000" dirty="0">
                  <a:solidFill>
                    <a:srgbClr val="FFFFFF"/>
                  </a:solidFill>
                  <a:latin typeface="Calibri"/>
                  <a:cs typeface="Calibri"/>
                </a:rPr>
                <a:t>Social</a:t>
              </a:r>
              <a:r>
                <a:rPr sz="2000" spc="-65" dirty="0">
                  <a:solidFill>
                    <a:srgbClr val="FFFFFF"/>
                  </a:solidFill>
                  <a:latin typeface="Calibri"/>
                  <a:cs typeface="Calibri"/>
                </a:rPr>
                <a:t> </a:t>
              </a:r>
              <a:r>
                <a:rPr sz="2000" spc="-20" dirty="0">
                  <a:solidFill>
                    <a:srgbClr val="FFFFFF"/>
                  </a:solidFill>
                  <a:latin typeface="Calibri"/>
                  <a:cs typeface="Calibri"/>
                </a:rPr>
                <a:t>Media</a:t>
              </a:r>
              <a:endParaRPr sz="2000" dirty="0">
                <a:latin typeface="Calibri"/>
                <a:cs typeface="Calibri"/>
              </a:endParaRPr>
            </a:p>
            <a:p>
              <a:pPr marL="12700">
                <a:lnSpc>
                  <a:spcPct val="100000"/>
                </a:lnSpc>
                <a:spcBef>
                  <a:spcPts val="1664"/>
                </a:spcBef>
              </a:pPr>
              <a:r>
                <a:rPr sz="2000" dirty="0">
                  <a:solidFill>
                    <a:srgbClr val="FFFFFF"/>
                  </a:solidFill>
                  <a:latin typeface="Calibri"/>
                  <a:cs typeface="Calibri"/>
                </a:rPr>
                <a:t>High</a:t>
              </a:r>
              <a:r>
                <a:rPr sz="2000" spc="-40" dirty="0">
                  <a:solidFill>
                    <a:srgbClr val="FFFFFF"/>
                  </a:solidFill>
                  <a:latin typeface="Calibri"/>
                  <a:cs typeface="Calibri"/>
                </a:rPr>
                <a:t> </a:t>
              </a:r>
              <a:r>
                <a:rPr sz="2000" dirty="0">
                  <a:solidFill>
                    <a:srgbClr val="FFFFFF"/>
                  </a:solidFill>
                  <a:latin typeface="Calibri"/>
                  <a:cs typeface="Calibri"/>
                </a:rPr>
                <a:t>Video</a:t>
              </a:r>
              <a:r>
                <a:rPr sz="2000" spc="-40" dirty="0">
                  <a:solidFill>
                    <a:srgbClr val="FFFFFF"/>
                  </a:solidFill>
                  <a:latin typeface="Calibri"/>
                  <a:cs typeface="Calibri"/>
                </a:rPr>
                <a:t> </a:t>
              </a:r>
              <a:r>
                <a:rPr sz="2000" spc="-10" dirty="0">
                  <a:solidFill>
                    <a:srgbClr val="FFFFFF"/>
                  </a:solidFill>
                  <a:latin typeface="Calibri"/>
                  <a:cs typeface="Calibri"/>
                </a:rPr>
                <a:t>Consumption</a:t>
              </a:r>
              <a:endParaRPr sz="2000" dirty="0">
                <a:latin typeface="Calibri"/>
                <a:cs typeface="Calibri"/>
              </a:endParaRPr>
            </a:p>
          </p:txBody>
        </p:sp>
      </p:grpSp>
      <p:sp>
        <p:nvSpPr>
          <p:cNvPr id="21" name="Rectangle 20"/>
          <p:cNvSpPr/>
          <p:nvPr/>
        </p:nvSpPr>
        <p:spPr>
          <a:xfrm>
            <a:off x="-76200" y="5715000"/>
            <a:ext cx="6480374" cy="1200329"/>
          </a:xfrm>
          <a:prstGeom prst="rect">
            <a:avLst/>
          </a:prstGeom>
        </p:spPr>
        <p:txBody>
          <a:bodyPr wrap="square">
            <a:spAutoFit/>
          </a:bodyPr>
          <a:lstStyle/>
          <a:p>
            <a:r>
              <a:rPr lang="en-GB" b="1" dirty="0" err="1">
                <a:solidFill>
                  <a:srgbClr val="C00000"/>
                </a:solidFill>
                <a:latin typeface="Cambria" pitchFamily="18" charset="0"/>
                <a:ea typeface="Cambria" pitchFamily="18" charset="0"/>
              </a:rPr>
              <a:t>Uu</a:t>
            </a:r>
            <a:r>
              <a:rPr lang="en-GB" dirty="0">
                <a:solidFill>
                  <a:srgbClr val="C00000"/>
                </a:solidFill>
                <a:latin typeface="Cambria" pitchFamily="18" charset="0"/>
                <a:ea typeface="Cambria" pitchFamily="18" charset="0"/>
              </a:rPr>
              <a:t> </a:t>
            </a:r>
            <a:r>
              <a:rPr lang="en-GB" dirty="0" smtClean="0">
                <a:solidFill>
                  <a:srgbClr val="C00000"/>
                </a:solidFill>
                <a:latin typeface="Cambria" pitchFamily="18" charset="0"/>
                <a:ea typeface="Cambria" pitchFamily="18" charset="0"/>
              </a:rPr>
              <a:t>: Radio interface between the </a:t>
            </a:r>
            <a:r>
              <a:rPr lang="en-GB" b="1" dirty="0" smtClean="0">
                <a:solidFill>
                  <a:srgbClr val="C00000"/>
                </a:solidFill>
                <a:latin typeface="Cambria" pitchFamily="18" charset="0"/>
                <a:ea typeface="Cambria" pitchFamily="18" charset="0"/>
              </a:rPr>
              <a:t>UE</a:t>
            </a:r>
            <a:r>
              <a:rPr lang="en-GB" dirty="0" smtClean="0">
                <a:solidFill>
                  <a:srgbClr val="C00000"/>
                </a:solidFill>
                <a:latin typeface="Cambria" pitchFamily="18" charset="0"/>
                <a:ea typeface="Cambria" pitchFamily="18" charset="0"/>
              </a:rPr>
              <a:t> &amp; </a:t>
            </a:r>
            <a:r>
              <a:rPr lang="en-GB" b="1" dirty="0" err="1" smtClean="0">
                <a:solidFill>
                  <a:srgbClr val="C00000"/>
                </a:solidFill>
                <a:latin typeface="Cambria" pitchFamily="18" charset="0"/>
                <a:ea typeface="Cambria" pitchFamily="18" charset="0"/>
              </a:rPr>
              <a:t>eNodeB</a:t>
            </a:r>
            <a:endParaRPr lang="en-GB" b="1" dirty="0" smtClean="0">
              <a:solidFill>
                <a:srgbClr val="C00000"/>
              </a:solidFill>
              <a:latin typeface="Cambria" pitchFamily="18" charset="0"/>
              <a:ea typeface="Cambria" pitchFamily="18" charset="0"/>
            </a:endParaRPr>
          </a:p>
          <a:p>
            <a:r>
              <a:rPr lang="en-GB" b="1" dirty="0" smtClean="0">
                <a:solidFill>
                  <a:srgbClr val="C00000"/>
                </a:solidFill>
                <a:latin typeface="Cambria" pitchFamily="18" charset="0"/>
                <a:ea typeface="Cambria" pitchFamily="18" charset="0"/>
              </a:rPr>
              <a:t>S1-MME:</a:t>
            </a:r>
            <a:r>
              <a:rPr lang="en-GB" dirty="0" smtClean="0">
                <a:solidFill>
                  <a:srgbClr val="C00000"/>
                </a:solidFill>
                <a:latin typeface="Cambria" pitchFamily="18" charset="0"/>
                <a:ea typeface="Cambria" pitchFamily="18" charset="0"/>
              </a:rPr>
              <a:t> interface between the </a:t>
            </a:r>
            <a:r>
              <a:rPr lang="en-GB" b="1" dirty="0" err="1" smtClean="0">
                <a:solidFill>
                  <a:srgbClr val="C00000"/>
                </a:solidFill>
                <a:latin typeface="Cambria" pitchFamily="18" charset="0"/>
                <a:ea typeface="Cambria" pitchFamily="18" charset="0"/>
              </a:rPr>
              <a:t>eNodeB</a:t>
            </a:r>
            <a:r>
              <a:rPr lang="en-GB" b="1" dirty="0" smtClean="0">
                <a:solidFill>
                  <a:srgbClr val="C00000"/>
                </a:solidFill>
                <a:latin typeface="Cambria" pitchFamily="18" charset="0"/>
                <a:ea typeface="Cambria" pitchFamily="18" charset="0"/>
              </a:rPr>
              <a:t> </a:t>
            </a:r>
            <a:r>
              <a:rPr lang="en-GB" dirty="0" smtClean="0">
                <a:solidFill>
                  <a:srgbClr val="C00000"/>
                </a:solidFill>
                <a:latin typeface="Cambria" pitchFamily="18" charset="0"/>
                <a:ea typeface="Cambria" pitchFamily="18" charset="0"/>
              </a:rPr>
              <a:t>and</a:t>
            </a:r>
            <a:r>
              <a:rPr lang="en-GB" b="1" dirty="0" smtClean="0">
                <a:solidFill>
                  <a:srgbClr val="C00000"/>
                </a:solidFill>
                <a:latin typeface="Cambria" pitchFamily="18" charset="0"/>
                <a:ea typeface="Cambria" pitchFamily="18" charset="0"/>
              </a:rPr>
              <a:t> MME</a:t>
            </a:r>
          </a:p>
          <a:p>
            <a:r>
              <a:rPr lang="en-GB" b="1" dirty="0" smtClean="0">
                <a:solidFill>
                  <a:srgbClr val="C00000"/>
                </a:solidFill>
                <a:latin typeface="Cambria" pitchFamily="18" charset="0"/>
                <a:ea typeface="Cambria" pitchFamily="18" charset="0"/>
              </a:rPr>
              <a:t>E-UTRAN: </a:t>
            </a:r>
            <a:r>
              <a:rPr lang="en-GB" dirty="0" smtClean="0">
                <a:solidFill>
                  <a:srgbClr val="C00000"/>
                </a:solidFill>
                <a:latin typeface="Cambria" pitchFamily="18" charset="0"/>
                <a:ea typeface="Cambria" pitchFamily="18" charset="0"/>
              </a:rPr>
              <a:t>Evolved Universal Terrestrial Radio Access Network</a:t>
            </a:r>
          </a:p>
          <a:p>
            <a:r>
              <a:rPr lang="en-GB" b="1" dirty="0" smtClean="0">
                <a:solidFill>
                  <a:srgbClr val="C00000"/>
                </a:solidFill>
                <a:latin typeface="Cambria" pitchFamily="18" charset="0"/>
                <a:ea typeface="Cambria" pitchFamily="18" charset="0"/>
              </a:rPr>
              <a:t>HSS </a:t>
            </a:r>
            <a:r>
              <a:rPr lang="en-GB" dirty="0" smtClean="0">
                <a:solidFill>
                  <a:srgbClr val="C00000"/>
                </a:solidFill>
                <a:latin typeface="Cambria" pitchFamily="18" charset="0"/>
                <a:ea typeface="Cambria" pitchFamily="18" charset="0"/>
              </a:rPr>
              <a:t>: Home Subscriber Server</a:t>
            </a:r>
          </a:p>
        </p:txBody>
      </p:sp>
      <p:sp>
        <p:nvSpPr>
          <p:cNvPr id="22" name="Rectangle 21"/>
          <p:cNvSpPr/>
          <p:nvPr/>
        </p:nvSpPr>
        <p:spPr>
          <a:xfrm>
            <a:off x="6400800" y="5715000"/>
            <a:ext cx="5334000" cy="1200329"/>
          </a:xfrm>
          <a:prstGeom prst="rect">
            <a:avLst/>
          </a:prstGeom>
        </p:spPr>
        <p:txBody>
          <a:bodyPr wrap="square">
            <a:spAutoFit/>
          </a:bodyPr>
          <a:lstStyle/>
          <a:p>
            <a:r>
              <a:rPr lang="en-GB" b="1" dirty="0" smtClean="0">
                <a:solidFill>
                  <a:srgbClr val="C00000"/>
                </a:solidFill>
                <a:latin typeface="Cambria" pitchFamily="18" charset="0"/>
                <a:ea typeface="Cambria" pitchFamily="18" charset="0"/>
              </a:rPr>
              <a:t>UE: </a:t>
            </a:r>
            <a:r>
              <a:rPr lang="en-GB" dirty="0" smtClean="0">
                <a:solidFill>
                  <a:srgbClr val="C00000"/>
                </a:solidFill>
                <a:latin typeface="Cambria" pitchFamily="18" charset="0"/>
                <a:ea typeface="Cambria" pitchFamily="18" charset="0"/>
              </a:rPr>
              <a:t>User Equipment </a:t>
            </a:r>
          </a:p>
          <a:p>
            <a:r>
              <a:rPr lang="en-GB" b="1" dirty="0" err="1" smtClean="0">
                <a:solidFill>
                  <a:srgbClr val="C00000"/>
                </a:solidFill>
                <a:latin typeface="Cambria" pitchFamily="18" charset="0"/>
                <a:ea typeface="Cambria" pitchFamily="18" charset="0"/>
              </a:rPr>
              <a:t>eNodeB</a:t>
            </a:r>
            <a:r>
              <a:rPr lang="en-GB" b="1" dirty="0" smtClean="0">
                <a:solidFill>
                  <a:srgbClr val="C00000"/>
                </a:solidFill>
                <a:latin typeface="Cambria" pitchFamily="18" charset="0"/>
                <a:ea typeface="Cambria" pitchFamily="18" charset="0"/>
              </a:rPr>
              <a:t>: </a:t>
            </a:r>
            <a:r>
              <a:rPr lang="en-GB" dirty="0" smtClean="0">
                <a:solidFill>
                  <a:srgbClr val="C00000"/>
                </a:solidFill>
                <a:latin typeface="Cambria" pitchFamily="18" charset="0"/>
                <a:ea typeface="Cambria" pitchFamily="18" charset="0"/>
              </a:rPr>
              <a:t> base station</a:t>
            </a:r>
          </a:p>
          <a:p>
            <a:r>
              <a:rPr lang="en-IN" b="1" dirty="0" smtClean="0">
                <a:solidFill>
                  <a:srgbClr val="C00000"/>
                </a:solidFill>
                <a:latin typeface="Cambria" pitchFamily="18" charset="0"/>
                <a:ea typeface="Cambria" pitchFamily="18" charset="0"/>
              </a:rPr>
              <a:t>MME </a:t>
            </a:r>
            <a:r>
              <a:rPr lang="en-IN" dirty="0" smtClean="0">
                <a:solidFill>
                  <a:srgbClr val="C00000"/>
                </a:solidFill>
                <a:latin typeface="Cambria" pitchFamily="18" charset="0"/>
                <a:ea typeface="Cambria" pitchFamily="18" charset="0"/>
              </a:rPr>
              <a:t>:Mobility Management Entity</a:t>
            </a:r>
          </a:p>
          <a:p>
            <a:r>
              <a:rPr lang="en-GB" b="1" dirty="0" smtClean="0">
                <a:solidFill>
                  <a:srgbClr val="C00000"/>
                </a:solidFill>
                <a:latin typeface="Cambria" pitchFamily="18" charset="0"/>
                <a:ea typeface="Cambria" pitchFamily="18" charset="0"/>
              </a:rPr>
              <a:t>PCRF</a:t>
            </a:r>
            <a:r>
              <a:rPr lang="en-GB" dirty="0" smtClean="0">
                <a:solidFill>
                  <a:srgbClr val="C00000"/>
                </a:solidFill>
                <a:latin typeface="Cambria" pitchFamily="18" charset="0"/>
                <a:ea typeface="Cambria" pitchFamily="18" charset="0"/>
              </a:rPr>
              <a:t>:  Policy and Charging Rules Function</a:t>
            </a:r>
            <a:endParaRPr lang="en-IN" dirty="0">
              <a:solidFill>
                <a:srgbClr val="C00000"/>
              </a:solidFill>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508" y="37481"/>
            <a:ext cx="9991965" cy="831982"/>
          </a:xfrm>
          <a:prstGeom prst="rect">
            <a:avLst/>
          </a:prstGeom>
        </p:spPr>
        <p:txBody>
          <a:bodyPr vert="horz" wrap="square" lIns="0" tIns="153376" rIns="0" bIns="0" rtlCol="0">
            <a:spAutoFit/>
          </a:bodyPr>
          <a:lstStyle/>
          <a:p>
            <a:pPr marL="3528695">
              <a:lnSpc>
                <a:spcPct val="100000"/>
              </a:lnSpc>
              <a:spcBef>
                <a:spcPts val="100"/>
              </a:spcBef>
            </a:pPr>
            <a:r>
              <a:rPr dirty="0"/>
              <a:t>4G</a:t>
            </a:r>
            <a:r>
              <a:rPr spc="-60" dirty="0"/>
              <a:t> </a:t>
            </a:r>
            <a:r>
              <a:rPr dirty="0"/>
              <a:t>Radio</a:t>
            </a:r>
            <a:r>
              <a:rPr spc="-40" dirty="0"/>
              <a:t> </a:t>
            </a:r>
            <a:r>
              <a:rPr spc="-10" dirty="0"/>
              <a:t>Capabilities</a:t>
            </a:r>
          </a:p>
        </p:txBody>
      </p:sp>
      <p:grpSp>
        <p:nvGrpSpPr>
          <p:cNvPr id="3" name="object 3"/>
          <p:cNvGrpSpPr/>
          <p:nvPr/>
        </p:nvGrpSpPr>
        <p:grpSpPr>
          <a:xfrm>
            <a:off x="3546354" y="1341123"/>
            <a:ext cx="5076825" cy="5078095"/>
            <a:chOff x="3546348" y="1341120"/>
            <a:chExt cx="5076825" cy="5078095"/>
          </a:xfrm>
        </p:grpSpPr>
        <p:pic>
          <p:nvPicPr>
            <p:cNvPr id="4" name="object 4"/>
            <p:cNvPicPr/>
            <p:nvPr/>
          </p:nvPicPr>
          <p:blipFill>
            <a:blip r:embed="rId2" cstate="print"/>
            <a:stretch>
              <a:fillRect/>
            </a:stretch>
          </p:blipFill>
          <p:spPr>
            <a:xfrm>
              <a:off x="3546348" y="1341120"/>
              <a:ext cx="5076443" cy="5077967"/>
            </a:xfrm>
            <a:prstGeom prst="rect">
              <a:avLst/>
            </a:prstGeom>
          </p:spPr>
        </p:pic>
        <p:sp>
          <p:nvSpPr>
            <p:cNvPr id="5" name="object 5"/>
            <p:cNvSpPr/>
            <p:nvPr/>
          </p:nvSpPr>
          <p:spPr>
            <a:xfrm>
              <a:off x="3589019" y="1363979"/>
              <a:ext cx="4991100" cy="4993005"/>
            </a:xfrm>
            <a:custGeom>
              <a:avLst/>
              <a:gdLst/>
              <a:ahLst/>
              <a:cxnLst/>
              <a:rect l="l" t="t" r="r" b="b"/>
              <a:pathLst>
                <a:path w="4991100" h="4993005">
                  <a:moveTo>
                    <a:pt x="2495550" y="0"/>
                  </a:moveTo>
                  <a:lnTo>
                    <a:pt x="0" y="2496312"/>
                  </a:lnTo>
                  <a:lnTo>
                    <a:pt x="2495550" y="4992624"/>
                  </a:lnTo>
                  <a:lnTo>
                    <a:pt x="4991100" y="2496312"/>
                  </a:lnTo>
                  <a:lnTo>
                    <a:pt x="2495550" y="0"/>
                  </a:lnTo>
                  <a:close/>
                </a:path>
              </a:pathLst>
            </a:custGeom>
            <a:solidFill>
              <a:srgbClr val="E8D0D0"/>
            </a:solidFill>
          </p:spPr>
          <p:txBody>
            <a:bodyPr wrap="square" lIns="0" tIns="0" rIns="0" bIns="0" rtlCol="0"/>
            <a:lstStyle/>
            <a:p>
              <a:endParaRPr/>
            </a:p>
          </p:txBody>
        </p:sp>
        <p:pic>
          <p:nvPicPr>
            <p:cNvPr id="6" name="object 6"/>
            <p:cNvPicPr/>
            <p:nvPr/>
          </p:nvPicPr>
          <p:blipFill>
            <a:blip r:embed="rId3" cstate="print"/>
            <a:stretch>
              <a:fillRect/>
            </a:stretch>
          </p:blipFill>
          <p:spPr>
            <a:xfrm>
              <a:off x="4018788" y="1815083"/>
              <a:ext cx="2039111" cy="2034539"/>
            </a:xfrm>
            <a:prstGeom prst="rect">
              <a:avLst/>
            </a:prstGeom>
          </p:spPr>
        </p:pic>
      </p:grpSp>
      <p:sp>
        <p:nvSpPr>
          <p:cNvPr id="7" name="object 7"/>
          <p:cNvSpPr txBox="1"/>
          <p:nvPr/>
        </p:nvSpPr>
        <p:spPr>
          <a:xfrm>
            <a:off x="4330213" y="2176444"/>
            <a:ext cx="1410971" cy="1209305"/>
          </a:xfrm>
          <a:prstGeom prst="rect">
            <a:avLst/>
          </a:prstGeom>
        </p:spPr>
        <p:txBody>
          <a:bodyPr vert="horz" wrap="square" lIns="0" tIns="54610" rIns="0" bIns="0" rtlCol="0">
            <a:spAutoFit/>
          </a:bodyPr>
          <a:lstStyle/>
          <a:p>
            <a:pPr marL="12700" marR="5080" indent="-635" algn="ctr">
              <a:lnSpc>
                <a:spcPts val="2960"/>
              </a:lnSpc>
              <a:spcBef>
                <a:spcPts val="430"/>
              </a:spcBef>
            </a:pPr>
            <a:r>
              <a:rPr sz="2700" spc="-10" dirty="0">
                <a:latin typeface="Calibri"/>
                <a:cs typeface="Calibri"/>
              </a:rPr>
              <a:t>1Gbps </a:t>
            </a:r>
            <a:r>
              <a:rPr sz="2700" dirty="0">
                <a:latin typeface="Calibri"/>
                <a:cs typeface="Calibri"/>
              </a:rPr>
              <a:t>Peak</a:t>
            </a:r>
            <a:r>
              <a:rPr sz="2700" spc="-75" dirty="0">
                <a:latin typeface="Calibri"/>
                <a:cs typeface="Calibri"/>
              </a:rPr>
              <a:t> </a:t>
            </a:r>
            <a:r>
              <a:rPr sz="2700" spc="-20" dirty="0">
                <a:latin typeface="Calibri"/>
                <a:cs typeface="Calibri"/>
              </a:rPr>
              <a:t>Data rate</a:t>
            </a:r>
            <a:endParaRPr sz="2700">
              <a:latin typeface="Calibri"/>
              <a:cs typeface="Calibri"/>
            </a:endParaRPr>
          </a:p>
        </p:txBody>
      </p:sp>
      <p:pic>
        <p:nvPicPr>
          <p:cNvPr id="8" name="object 8"/>
          <p:cNvPicPr/>
          <p:nvPr/>
        </p:nvPicPr>
        <p:blipFill>
          <a:blip r:embed="rId4" cstate="print"/>
          <a:stretch>
            <a:fillRect/>
          </a:stretch>
        </p:blipFill>
        <p:spPr>
          <a:xfrm>
            <a:off x="6114295" y="1815093"/>
            <a:ext cx="2048255" cy="2034539"/>
          </a:xfrm>
          <a:prstGeom prst="rect">
            <a:avLst/>
          </a:prstGeom>
        </p:spPr>
      </p:pic>
      <p:sp>
        <p:nvSpPr>
          <p:cNvPr id="9" name="object 9"/>
          <p:cNvSpPr txBox="1"/>
          <p:nvPr/>
        </p:nvSpPr>
        <p:spPr>
          <a:xfrm>
            <a:off x="6420591" y="2176444"/>
            <a:ext cx="1424940" cy="1209305"/>
          </a:xfrm>
          <a:prstGeom prst="rect">
            <a:avLst/>
          </a:prstGeom>
        </p:spPr>
        <p:txBody>
          <a:bodyPr vert="horz" wrap="square" lIns="0" tIns="54610" rIns="0" bIns="0" rtlCol="0">
            <a:spAutoFit/>
          </a:bodyPr>
          <a:lstStyle/>
          <a:p>
            <a:pPr marL="12065" marR="5080" algn="ctr">
              <a:lnSpc>
                <a:spcPts val="2960"/>
              </a:lnSpc>
              <a:spcBef>
                <a:spcPts val="430"/>
              </a:spcBef>
            </a:pPr>
            <a:r>
              <a:rPr sz="2700" dirty="0">
                <a:latin typeface="Calibri"/>
                <a:cs typeface="Calibri"/>
              </a:rPr>
              <a:t>10 </a:t>
            </a:r>
            <a:r>
              <a:rPr sz="2700" spc="-10" dirty="0">
                <a:latin typeface="Calibri"/>
                <a:cs typeface="Calibri"/>
              </a:rPr>
              <a:t>bps/Hz Spectral Efficiency</a:t>
            </a:r>
            <a:endParaRPr sz="2700">
              <a:latin typeface="Calibri"/>
              <a:cs typeface="Calibri"/>
            </a:endParaRPr>
          </a:p>
        </p:txBody>
      </p:sp>
      <p:pic>
        <p:nvPicPr>
          <p:cNvPr id="10" name="object 10"/>
          <p:cNvPicPr/>
          <p:nvPr/>
        </p:nvPicPr>
        <p:blipFill>
          <a:blip r:embed="rId5" cstate="print"/>
          <a:stretch>
            <a:fillRect/>
          </a:stretch>
        </p:blipFill>
        <p:spPr>
          <a:xfrm>
            <a:off x="4018788" y="3910594"/>
            <a:ext cx="2113787" cy="2036063"/>
          </a:xfrm>
          <a:prstGeom prst="rect">
            <a:avLst/>
          </a:prstGeom>
        </p:spPr>
      </p:pic>
      <p:sp>
        <p:nvSpPr>
          <p:cNvPr id="11" name="object 11"/>
          <p:cNvSpPr txBox="1"/>
          <p:nvPr/>
        </p:nvSpPr>
        <p:spPr>
          <a:xfrm>
            <a:off x="4258395" y="4084625"/>
            <a:ext cx="1555751" cy="1594026"/>
          </a:xfrm>
          <a:prstGeom prst="rect">
            <a:avLst/>
          </a:prstGeom>
        </p:spPr>
        <p:txBody>
          <a:bodyPr vert="horz" wrap="square" lIns="0" tIns="54610" rIns="0" bIns="0" rtlCol="0">
            <a:spAutoFit/>
          </a:bodyPr>
          <a:lstStyle/>
          <a:p>
            <a:pPr marL="12700" marR="5080" algn="ctr">
              <a:lnSpc>
                <a:spcPts val="2960"/>
              </a:lnSpc>
              <a:spcBef>
                <a:spcPts val="430"/>
              </a:spcBef>
            </a:pPr>
            <a:r>
              <a:rPr sz="2700" dirty="0">
                <a:latin typeface="Calibri"/>
                <a:cs typeface="Calibri"/>
              </a:rPr>
              <a:t>10</a:t>
            </a:r>
            <a:r>
              <a:rPr sz="2700" spc="-10" dirty="0">
                <a:latin typeface="Calibri"/>
                <a:cs typeface="Calibri"/>
              </a:rPr>
              <a:t> </a:t>
            </a:r>
            <a:r>
              <a:rPr sz="2700" spc="-20" dirty="0">
                <a:latin typeface="Calibri"/>
                <a:cs typeface="Calibri"/>
              </a:rPr>
              <a:t>Mbps user </a:t>
            </a:r>
            <a:r>
              <a:rPr sz="2700" spc="-10" dirty="0">
                <a:latin typeface="Calibri"/>
                <a:cs typeface="Calibri"/>
              </a:rPr>
              <a:t>Experience </a:t>
            </a:r>
            <a:r>
              <a:rPr sz="2700" dirty="0">
                <a:latin typeface="Calibri"/>
                <a:cs typeface="Calibri"/>
              </a:rPr>
              <a:t>Data</a:t>
            </a:r>
            <a:r>
              <a:rPr sz="2700" spc="-95" dirty="0">
                <a:latin typeface="Calibri"/>
                <a:cs typeface="Calibri"/>
              </a:rPr>
              <a:t> </a:t>
            </a:r>
            <a:r>
              <a:rPr sz="2700" spc="-20" dirty="0">
                <a:latin typeface="Calibri"/>
                <a:cs typeface="Calibri"/>
              </a:rPr>
              <a:t>rate</a:t>
            </a:r>
            <a:endParaRPr sz="2700">
              <a:latin typeface="Calibri"/>
              <a:cs typeface="Calibri"/>
            </a:endParaRPr>
          </a:p>
        </p:txBody>
      </p:sp>
      <p:pic>
        <p:nvPicPr>
          <p:cNvPr id="12" name="object 12"/>
          <p:cNvPicPr/>
          <p:nvPr/>
        </p:nvPicPr>
        <p:blipFill>
          <a:blip r:embed="rId6" cstate="print"/>
          <a:stretch>
            <a:fillRect/>
          </a:stretch>
        </p:blipFill>
        <p:spPr>
          <a:xfrm>
            <a:off x="6114295" y="3910593"/>
            <a:ext cx="2036063" cy="2036063"/>
          </a:xfrm>
          <a:prstGeom prst="rect">
            <a:avLst/>
          </a:prstGeom>
        </p:spPr>
      </p:pic>
      <p:sp>
        <p:nvSpPr>
          <p:cNvPr id="13" name="object 13"/>
          <p:cNvSpPr txBox="1"/>
          <p:nvPr/>
        </p:nvSpPr>
        <p:spPr>
          <a:xfrm>
            <a:off x="6562289" y="4273001"/>
            <a:ext cx="1141731" cy="1209305"/>
          </a:xfrm>
          <a:prstGeom prst="rect">
            <a:avLst/>
          </a:prstGeom>
        </p:spPr>
        <p:txBody>
          <a:bodyPr vert="horz" wrap="square" lIns="0" tIns="54610" rIns="0" bIns="0" rtlCol="0">
            <a:spAutoFit/>
          </a:bodyPr>
          <a:lstStyle/>
          <a:p>
            <a:pPr marL="12700" marR="5080" algn="ctr">
              <a:lnSpc>
                <a:spcPts val="2960"/>
              </a:lnSpc>
              <a:spcBef>
                <a:spcPts val="430"/>
              </a:spcBef>
            </a:pPr>
            <a:r>
              <a:rPr sz="2700" dirty="0">
                <a:latin typeface="Calibri"/>
                <a:cs typeface="Calibri"/>
              </a:rPr>
              <a:t>Upto</a:t>
            </a:r>
            <a:r>
              <a:rPr sz="2700" spc="-80" dirty="0">
                <a:latin typeface="Calibri"/>
                <a:cs typeface="Calibri"/>
              </a:rPr>
              <a:t> </a:t>
            </a:r>
            <a:r>
              <a:rPr sz="2700" spc="-25" dirty="0">
                <a:latin typeface="Calibri"/>
                <a:cs typeface="Calibri"/>
              </a:rPr>
              <a:t>10 ms </a:t>
            </a:r>
            <a:r>
              <a:rPr sz="2700" spc="-10" dirty="0">
                <a:latin typeface="Calibri"/>
                <a:cs typeface="Calibri"/>
              </a:rPr>
              <a:t>Latency</a:t>
            </a:r>
            <a:endParaRPr sz="270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par>
                                <p:cTn id="23" presetID="6"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85988" y="1018796"/>
            <a:ext cx="3774207" cy="2575711"/>
          </a:xfrm>
          <a:prstGeom prst="rect">
            <a:avLst/>
          </a:prstGeom>
        </p:spPr>
      </p:pic>
      <p:sp>
        <p:nvSpPr>
          <p:cNvPr id="3" name="object 3"/>
          <p:cNvSpPr txBox="1"/>
          <p:nvPr/>
        </p:nvSpPr>
        <p:spPr>
          <a:xfrm>
            <a:off x="171505" y="5639022"/>
            <a:ext cx="11552555" cy="873957"/>
          </a:xfrm>
          <a:prstGeom prst="rect">
            <a:avLst/>
          </a:prstGeom>
        </p:spPr>
        <p:txBody>
          <a:bodyPr vert="horz" wrap="square" lIns="0" tIns="12065" rIns="0" bIns="0" rtlCol="0">
            <a:spAutoFit/>
          </a:bodyPr>
          <a:lstStyle/>
          <a:p>
            <a:pPr marL="12700" marR="5080">
              <a:lnSpc>
                <a:spcPct val="100000"/>
              </a:lnSpc>
              <a:spcBef>
                <a:spcPts val="95"/>
              </a:spcBef>
            </a:pPr>
            <a:r>
              <a:rPr sz="2800" dirty="0">
                <a:solidFill>
                  <a:srgbClr val="001F5F"/>
                </a:solidFill>
                <a:latin typeface="Calibri"/>
                <a:cs typeface="Calibri"/>
              </a:rPr>
              <a:t>5G</a:t>
            </a:r>
            <a:r>
              <a:rPr sz="2800" spc="-45" dirty="0">
                <a:solidFill>
                  <a:srgbClr val="001F5F"/>
                </a:solidFill>
                <a:latin typeface="Calibri"/>
                <a:cs typeface="Calibri"/>
              </a:rPr>
              <a:t> </a:t>
            </a:r>
            <a:r>
              <a:rPr sz="2800" dirty="0">
                <a:solidFill>
                  <a:srgbClr val="001F5F"/>
                </a:solidFill>
                <a:latin typeface="Calibri"/>
                <a:cs typeface="Calibri"/>
              </a:rPr>
              <a:t>is</a:t>
            </a:r>
            <a:r>
              <a:rPr sz="2800" spc="-50" dirty="0">
                <a:solidFill>
                  <a:srgbClr val="001F5F"/>
                </a:solidFill>
                <a:latin typeface="Calibri"/>
                <a:cs typeface="Calibri"/>
              </a:rPr>
              <a:t> </a:t>
            </a:r>
            <a:r>
              <a:rPr sz="2800" dirty="0">
                <a:solidFill>
                  <a:srgbClr val="001F5F"/>
                </a:solidFill>
                <a:latin typeface="Calibri"/>
                <a:cs typeface="Calibri"/>
              </a:rPr>
              <a:t>the</a:t>
            </a:r>
            <a:r>
              <a:rPr sz="2800" spc="-60" dirty="0">
                <a:solidFill>
                  <a:srgbClr val="001F5F"/>
                </a:solidFill>
                <a:latin typeface="Calibri"/>
                <a:cs typeface="Calibri"/>
              </a:rPr>
              <a:t> </a:t>
            </a:r>
            <a:r>
              <a:rPr sz="2800" dirty="0">
                <a:solidFill>
                  <a:srgbClr val="001F5F"/>
                </a:solidFill>
                <a:latin typeface="Calibri"/>
                <a:cs typeface="Calibri"/>
              </a:rPr>
              <a:t>fifth</a:t>
            </a:r>
            <a:r>
              <a:rPr sz="2800" spc="-50" dirty="0">
                <a:solidFill>
                  <a:srgbClr val="001F5F"/>
                </a:solidFill>
                <a:latin typeface="Calibri"/>
                <a:cs typeface="Calibri"/>
              </a:rPr>
              <a:t> </a:t>
            </a:r>
            <a:r>
              <a:rPr sz="2800" spc="-10" dirty="0">
                <a:solidFill>
                  <a:srgbClr val="001F5F"/>
                </a:solidFill>
                <a:latin typeface="Calibri"/>
                <a:cs typeface="Calibri"/>
              </a:rPr>
              <a:t>generation</a:t>
            </a:r>
            <a:r>
              <a:rPr sz="2800" spc="-55" dirty="0">
                <a:solidFill>
                  <a:srgbClr val="001F5F"/>
                </a:solidFill>
                <a:latin typeface="Calibri"/>
                <a:cs typeface="Calibri"/>
              </a:rPr>
              <a:t> </a:t>
            </a:r>
            <a:r>
              <a:rPr sz="2800" dirty="0">
                <a:solidFill>
                  <a:srgbClr val="001F5F"/>
                </a:solidFill>
                <a:latin typeface="Calibri"/>
                <a:cs typeface="Calibri"/>
              </a:rPr>
              <a:t>of</a:t>
            </a:r>
            <a:r>
              <a:rPr sz="2800" spc="-60" dirty="0">
                <a:solidFill>
                  <a:srgbClr val="001F5F"/>
                </a:solidFill>
                <a:latin typeface="Calibri"/>
                <a:cs typeface="Calibri"/>
              </a:rPr>
              <a:t> </a:t>
            </a:r>
            <a:r>
              <a:rPr sz="2800" dirty="0">
                <a:solidFill>
                  <a:srgbClr val="001F5F"/>
                </a:solidFill>
                <a:latin typeface="Calibri"/>
                <a:cs typeface="Calibri"/>
              </a:rPr>
              <a:t>cellular</a:t>
            </a:r>
            <a:r>
              <a:rPr sz="2800" spc="-45" dirty="0">
                <a:solidFill>
                  <a:srgbClr val="001F5F"/>
                </a:solidFill>
                <a:latin typeface="Calibri"/>
                <a:cs typeface="Calibri"/>
              </a:rPr>
              <a:t> </a:t>
            </a:r>
            <a:r>
              <a:rPr sz="2800" spc="-10" dirty="0">
                <a:solidFill>
                  <a:srgbClr val="001F5F"/>
                </a:solidFill>
                <a:latin typeface="Calibri"/>
                <a:cs typeface="Calibri"/>
              </a:rPr>
              <a:t>networks,</a:t>
            </a:r>
            <a:r>
              <a:rPr sz="2800" spc="-50" dirty="0">
                <a:solidFill>
                  <a:srgbClr val="001F5F"/>
                </a:solidFill>
                <a:latin typeface="Calibri"/>
                <a:cs typeface="Calibri"/>
              </a:rPr>
              <a:t> </a:t>
            </a:r>
            <a:r>
              <a:rPr sz="2800" dirty="0">
                <a:solidFill>
                  <a:srgbClr val="001F5F"/>
                </a:solidFill>
                <a:latin typeface="Calibri"/>
                <a:cs typeface="Calibri"/>
              </a:rPr>
              <a:t>bringing</a:t>
            </a:r>
            <a:r>
              <a:rPr sz="2800" spc="-35" dirty="0">
                <a:solidFill>
                  <a:srgbClr val="001F5F"/>
                </a:solidFill>
                <a:latin typeface="Calibri"/>
                <a:cs typeface="Calibri"/>
              </a:rPr>
              <a:t> </a:t>
            </a:r>
            <a:r>
              <a:rPr sz="2800" dirty="0">
                <a:solidFill>
                  <a:srgbClr val="001F5F"/>
                </a:solidFill>
                <a:latin typeface="Calibri"/>
                <a:cs typeface="Calibri"/>
              </a:rPr>
              <a:t>new</a:t>
            </a:r>
            <a:r>
              <a:rPr sz="2800" spc="-50" dirty="0">
                <a:solidFill>
                  <a:srgbClr val="001F5F"/>
                </a:solidFill>
                <a:latin typeface="Calibri"/>
                <a:cs typeface="Calibri"/>
              </a:rPr>
              <a:t> </a:t>
            </a:r>
            <a:r>
              <a:rPr sz="2800" dirty="0">
                <a:solidFill>
                  <a:srgbClr val="001F5F"/>
                </a:solidFill>
                <a:latin typeface="Calibri"/>
                <a:cs typeface="Calibri"/>
              </a:rPr>
              <a:t>capabilities</a:t>
            </a:r>
            <a:r>
              <a:rPr sz="2800" spc="-40" dirty="0">
                <a:solidFill>
                  <a:srgbClr val="001F5F"/>
                </a:solidFill>
                <a:latin typeface="Calibri"/>
                <a:cs typeface="Calibri"/>
              </a:rPr>
              <a:t> </a:t>
            </a:r>
            <a:r>
              <a:rPr sz="2800" dirty="0">
                <a:solidFill>
                  <a:srgbClr val="001F5F"/>
                </a:solidFill>
                <a:latin typeface="Calibri"/>
                <a:cs typeface="Calibri"/>
              </a:rPr>
              <a:t>that</a:t>
            </a:r>
            <a:r>
              <a:rPr sz="2800" spc="-45" dirty="0">
                <a:solidFill>
                  <a:srgbClr val="001F5F"/>
                </a:solidFill>
                <a:latin typeface="Calibri"/>
                <a:cs typeface="Calibri"/>
              </a:rPr>
              <a:t> </a:t>
            </a:r>
            <a:r>
              <a:rPr sz="2800" spc="-20" dirty="0">
                <a:solidFill>
                  <a:srgbClr val="001F5F"/>
                </a:solidFill>
                <a:latin typeface="Calibri"/>
                <a:cs typeface="Calibri"/>
              </a:rPr>
              <a:t>will </a:t>
            </a:r>
            <a:r>
              <a:rPr sz="2800" dirty="0">
                <a:solidFill>
                  <a:srgbClr val="001F5F"/>
                </a:solidFill>
                <a:latin typeface="Calibri"/>
                <a:cs typeface="Calibri"/>
              </a:rPr>
              <a:t>create</a:t>
            </a:r>
            <a:r>
              <a:rPr sz="2800" spc="-120" dirty="0">
                <a:solidFill>
                  <a:srgbClr val="001F5F"/>
                </a:solidFill>
                <a:latin typeface="Calibri"/>
                <a:cs typeface="Calibri"/>
              </a:rPr>
              <a:t> </a:t>
            </a:r>
            <a:r>
              <a:rPr sz="2800" dirty="0">
                <a:solidFill>
                  <a:srgbClr val="001F5F"/>
                </a:solidFill>
                <a:latin typeface="Calibri"/>
                <a:cs typeface="Calibri"/>
              </a:rPr>
              <a:t>opportunities</a:t>
            </a:r>
            <a:r>
              <a:rPr sz="2800" spc="-50" dirty="0">
                <a:solidFill>
                  <a:srgbClr val="001F5F"/>
                </a:solidFill>
                <a:latin typeface="Calibri"/>
                <a:cs typeface="Calibri"/>
              </a:rPr>
              <a:t> </a:t>
            </a:r>
            <a:r>
              <a:rPr sz="2800" dirty="0">
                <a:solidFill>
                  <a:srgbClr val="001F5F"/>
                </a:solidFill>
                <a:latin typeface="Calibri"/>
                <a:cs typeface="Calibri"/>
              </a:rPr>
              <a:t>for</a:t>
            </a:r>
            <a:r>
              <a:rPr sz="2800" spc="-95" dirty="0">
                <a:solidFill>
                  <a:srgbClr val="001F5F"/>
                </a:solidFill>
                <a:latin typeface="Calibri"/>
                <a:cs typeface="Calibri"/>
              </a:rPr>
              <a:t> </a:t>
            </a:r>
            <a:r>
              <a:rPr sz="2800" dirty="0">
                <a:solidFill>
                  <a:srgbClr val="001F5F"/>
                </a:solidFill>
                <a:latin typeface="Calibri"/>
                <a:cs typeface="Calibri"/>
              </a:rPr>
              <a:t>people,</a:t>
            </a:r>
            <a:r>
              <a:rPr sz="2800" spc="-75" dirty="0">
                <a:solidFill>
                  <a:srgbClr val="001F5F"/>
                </a:solidFill>
                <a:latin typeface="Calibri"/>
                <a:cs typeface="Calibri"/>
              </a:rPr>
              <a:t> </a:t>
            </a:r>
            <a:r>
              <a:rPr sz="2800" dirty="0">
                <a:solidFill>
                  <a:srgbClr val="001F5F"/>
                </a:solidFill>
                <a:latin typeface="Calibri"/>
                <a:cs typeface="Calibri"/>
              </a:rPr>
              <a:t>businesses</a:t>
            </a:r>
            <a:r>
              <a:rPr sz="2800" spc="-50" dirty="0">
                <a:solidFill>
                  <a:srgbClr val="001F5F"/>
                </a:solidFill>
                <a:latin typeface="Calibri"/>
                <a:cs typeface="Calibri"/>
              </a:rPr>
              <a:t> </a:t>
            </a:r>
            <a:r>
              <a:rPr sz="2800" dirty="0">
                <a:solidFill>
                  <a:srgbClr val="001F5F"/>
                </a:solidFill>
                <a:latin typeface="Calibri"/>
                <a:cs typeface="Calibri"/>
              </a:rPr>
              <a:t>and</a:t>
            </a:r>
            <a:r>
              <a:rPr sz="2800" spc="-85" dirty="0">
                <a:solidFill>
                  <a:srgbClr val="001F5F"/>
                </a:solidFill>
                <a:latin typeface="Calibri"/>
                <a:cs typeface="Calibri"/>
              </a:rPr>
              <a:t> </a:t>
            </a:r>
            <a:r>
              <a:rPr sz="2800" spc="-10" dirty="0">
                <a:solidFill>
                  <a:srgbClr val="001F5F"/>
                </a:solidFill>
                <a:latin typeface="Calibri"/>
                <a:cs typeface="Calibri"/>
              </a:rPr>
              <a:t>society.</a:t>
            </a:r>
            <a:endParaRPr sz="280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4294967295"/>
          </p:nvPr>
        </p:nvSpPr>
        <p:spPr/>
        <p:txBody>
          <a:bodyPr/>
          <a:lstStyle/>
          <a:p>
            <a:fld id="{4846ABB7-46DB-4F16-AB8B-BFEDDDD52D19}" type="slidenum">
              <a:rPr lang="en-US" smtClean="0"/>
              <a:pPr/>
              <a:t>84</a:t>
            </a:fld>
            <a:endParaRPr lang="en-US"/>
          </a:p>
        </p:txBody>
      </p:sp>
      <p:sp>
        <p:nvSpPr>
          <p:cNvPr id="21" name="Rectangle 20"/>
          <p:cNvSpPr/>
          <p:nvPr/>
        </p:nvSpPr>
        <p:spPr>
          <a:xfrm>
            <a:off x="2324100" y="10"/>
            <a:ext cx="7467600" cy="584775"/>
          </a:xfrm>
          <a:prstGeom prst="rect">
            <a:avLst/>
          </a:prstGeom>
        </p:spPr>
        <p:txBody>
          <a:bodyPr wrap="square">
            <a:spAutoFit/>
          </a:bodyPr>
          <a:lstStyle/>
          <a:p>
            <a:pPr algn="ctr"/>
            <a:r>
              <a:rPr lang="en-US" sz="3200" b="1" dirty="0">
                <a:solidFill>
                  <a:srgbClr val="FF0000"/>
                </a:solidFill>
                <a:latin typeface="Cambria" pitchFamily="18" charset="0"/>
                <a:ea typeface="Cambria" pitchFamily="18" charset="0"/>
              </a:rPr>
              <a:t>FIFTH GENERATION (</a:t>
            </a:r>
            <a:r>
              <a:rPr lang="en-US" sz="3200" b="1" dirty="0" smtClean="0">
                <a:solidFill>
                  <a:srgbClr val="FF0000"/>
                </a:solidFill>
                <a:latin typeface="Cambria" pitchFamily="18" charset="0"/>
                <a:ea typeface="Cambria" pitchFamily="18" charset="0"/>
              </a:rPr>
              <a:t>5G)</a:t>
            </a:r>
          </a:p>
        </p:txBody>
      </p:sp>
      <p:sp>
        <p:nvSpPr>
          <p:cNvPr id="5121" name="Rectangle 1"/>
          <p:cNvSpPr>
            <a:spLocks noChangeArrowheads="1"/>
          </p:cNvSpPr>
          <p:nvPr/>
        </p:nvSpPr>
        <p:spPr bwMode="auto">
          <a:xfrm>
            <a:off x="457200" y="758280"/>
            <a:ext cx="111252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96875" indent="-396875" algn="just" rtl="0" fontAlgn="base">
              <a:spcBef>
                <a:spcPct val="0"/>
              </a:spcBef>
              <a:spcAft>
                <a:spcPct val="0"/>
              </a:spcAft>
              <a:buFont typeface="Wingdings" pitchFamily="2" charset="2"/>
              <a:buChar char="Ø"/>
              <a:tabLst>
                <a:tab pos="457200" algn="l"/>
              </a:tabLst>
            </a:pP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5G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uses the rarely used radio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millimeter bands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in the </a:t>
            </a:r>
            <a:r>
              <a:rPr kumimoji="0" lang="en-US" sz="2400" b="1" i="1" u="none" strike="noStrike" cap="none" normalizeH="0" baseline="0" dirty="0" smtClean="0">
                <a:ln>
                  <a:noFill/>
                </a:ln>
                <a:effectLst/>
                <a:latin typeface="Cambria" pitchFamily="18" charset="0"/>
                <a:ea typeface="Cambria" pitchFamily="18" charset="0"/>
                <a:cs typeface="Arial" panose="020B0604020202020204" pitchFamily="34" charset="0"/>
              </a:rPr>
              <a:t>30 GHz to 300 GHz</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range. Testing of 5G range in </a:t>
            </a:r>
            <a:r>
              <a:rPr kumimoji="0" lang="en-US" sz="2400" b="0" i="0" u="none" strike="noStrike" cap="none" normalizeH="0" baseline="0" dirty="0" err="1" smtClean="0">
                <a:ln>
                  <a:noFill/>
                </a:ln>
                <a:effectLst/>
                <a:latin typeface="Cambria" pitchFamily="18" charset="0"/>
                <a:ea typeface="Cambria" pitchFamily="18" charset="0"/>
                <a:cs typeface="Arial" panose="020B0604020202020204" pitchFamily="34" charset="0"/>
              </a:rPr>
              <a:t>mmWave</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has produced results approximately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500 meters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from the tower. </a:t>
            </a:r>
          </a:p>
          <a:p>
            <a:pPr marL="396875" indent="-396875" algn="just" rtl="0" fontAlgn="base">
              <a:spcBef>
                <a:spcPct val="0"/>
              </a:spcBef>
              <a:spcAft>
                <a:spcPct val="0"/>
              </a:spcAft>
              <a:buFont typeface="Wingdings" pitchFamily="2" charset="2"/>
              <a:buChar char="Ø"/>
              <a:tabLst>
                <a:tab pos="457200" algn="l"/>
              </a:tabLst>
            </a:pP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Using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small cells</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carriers using </a:t>
            </a:r>
            <a:r>
              <a:rPr kumimoji="0" lang="en-US" sz="2400" b="0" i="0" u="none" strike="noStrike" cap="none" normalizeH="0" baseline="0" dirty="0" err="1" smtClean="0">
                <a:ln>
                  <a:noFill/>
                </a:ln>
                <a:effectLst/>
                <a:latin typeface="Cambria" pitchFamily="18" charset="0"/>
                <a:ea typeface="Cambria" pitchFamily="18" charset="0"/>
                <a:cs typeface="Arial" panose="020B0604020202020204" pitchFamily="34" charset="0"/>
              </a:rPr>
              <a:t>millimetre</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wave for the deployment of 5G can improve overall coverage area. Combined with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Beamformin</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g, small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cells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can deliver extremely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fast coverage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with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low latency</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a:t>
            </a:r>
          </a:p>
          <a:p>
            <a:pPr marL="396875" indent="-396875" algn="just" rtl="0" eaLnBrk="0" fontAlgn="base" hangingPunct="0">
              <a:spcBef>
                <a:spcPct val="0"/>
              </a:spcBef>
              <a:spcAft>
                <a:spcPct val="0"/>
              </a:spcAft>
              <a:buFont typeface="Wingdings" pitchFamily="2" charset="2"/>
              <a:buChar char="Ø"/>
              <a:tabLst>
                <a:tab pos="457200" algn="l"/>
              </a:tabLst>
            </a:pP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Low latency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is one of 5G’s most important features. 5G uses a scalable orthogonal frequency-division multiplexing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OFDM</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framework. </a:t>
            </a:r>
          </a:p>
          <a:p>
            <a:pPr marL="396875" indent="-396875" algn="just" rtl="0" eaLnBrk="0" fontAlgn="base" hangingPunct="0">
              <a:spcBef>
                <a:spcPct val="0"/>
              </a:spcBef>
              <a:spcAft>
                <a:spcPct val="0"/>
              </a:spcAft>
              <a:buFont typeface="Wingdings" pitchFamily="2" charset="2"/>
              <a:buChar char="Ø"/>
              <a:tabLst>
                <a:tab pos="457200" algn="l"/>
              </a:tabLst>
            </a:pP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5G benefits greatly from this and can have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latency</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as low as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one millisecond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with realistic estimates to be around 1 – 10 seconds. 5G is estimated to be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60 to 120 times</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faster than the average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4G latency</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a:t>
            </a:r>
          </a:p>
          <a:p>
            <a:pPr marL="396875" indent="-396875" algn="just" rtl="0" eaLnBrk="0" fontAlgn="base" hangingPunct="0">
              <a:spcBef>
                <a:spcPct val="0"/>
              </a:spcBef>
              <a:spcAft>
                <a:spcPct val="0"/>
              </a:spcAft>
              <a:buFont typeface="Wingdings" pitchFamily="2" charset="2"/>
              <a:buChar char="Ø"/>
              <a:tabLst>
                <a:tab pos="457200" algn="l"/>
              </a:tabLst>
            </a:pP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With speeds of up to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10 </a:t>
            </a:r>
            <a:r>
              <a:rPr kumimoji="0" lang="en-US" sz="2400" b="1" i="0" u="none" strike="noStrike" cap="none" normalizeH="0" baseline="0" dirty="0" err="1" smtClean="0">
                <a:ln>
                  <a:noFill/>
                </a:ln>
                <a:effectLst/>
                <a:latin typeface="Cambria" pitchFamily="18" charset="0"/>
                <a:ea typeface="Cambria" pitchFamily="18" charset="0"/>
                <a:cs typeface="Arial" panose="020B0604020202020204" pitchFamily="34" charset="0"/>
              </a:rPr>
              <a:t>Gbps</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5G is set to be as much as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10 times faster</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 than 4G. </a:t>
            </a:r>
          </a:p>
          <a:p>
            <a:pPr marL="396875" indent="-396875" algn="just" rtl="0" eaLnBrk="0" fontAlgn="base" hangingPunct="0">
              <a:spcBef>
                <a:spcPct val="0"/>
              </a:spcBef>
              <a:spcAft>
                <a:spcPct val="0"/>
              </a:spcAft>
              <a:buFont typeface="Wingdings" pitchFamily="2" charset="2"/>
              <a:buChar char="Ø"/>
              <a:tabLst>
                <a:tab pos="457200" algn="l"/>
              </a:tabLst>
            </a:pP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Following is a </a:t>
            </a:r>
            <a:r>
              <a:rPr kumimoji="0" lang="en-US" sz="2400" b="1" i="0" u="none" strike="noStrike" cap="none" normalizeH="0" baseline="0" dirty="0" smtClean="0">
                <a:ln>
                  <a:noFill/>
                </a:ln>
                <a:effectLst/>
                <a:latin typeface="Cambria" pitchFamily="18" charset="0"/>
                <a:ea typeface="Cambria" pitchFamily="18" charset="0"/>
                <a:cs typeface="Arial" panose="020B0604020202020204" pitchFamily="34" charset="0"/>
              </a:rPr>
              <a:t>brief comparison </a:t>
            </a:r>
            <a:r>
              <a:rPr kumimoji="0" lang="en-US" sz="2400" b="0" i="0" u="none" strike="noStrike" cap="none" normalizeH="0" baseline="0" dirty="0" smtClean="0">
                <a:ln>
                  <a:noFill/>
                </a:ln>
                <a:effectLst/>
                <a:latin typeface="Cambria" pitchFamily="18" charset="0"/>
                <a:ea typeface="Cambria" pitchFamily="18" charset="0"/>
                <a:cs typeface="Arial" panose="020B0604020202020204" pitchFamily="34" charset="0"/>
              </a:rPr>
              <a:t>of 2G, 3G, 4G, and 5G.</a:t>
            </a:r>
          </a:p>
        </p:txBody>
      </p:sp>
    </p:spTree>
    <p:extLst>
      <p:ext uri="{BB962C8B-B14F-4D97-AF65-F5344CB8AC3E}">
        <p14:creationId xmlns:p14="http://schemas.microsoft.com/office/powerpoint/2010/main" val="217300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wipe(down)">
                                      <p:cBhvr>
                                        <p:cTn id="7" dur="5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381000" y="76201"/>
            <a:ext cx="11430000" cy="6432324"/>
            <a:chOff x="0" y="65325"/>
            <a:chExt cx="9144000" cy="6792675"/>
          </a:xfrm>
        </p:grpSpPr>
        <p:sp>
          <p:nvSpPr>
            <p:cNvPr id="5"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algn="l">
                <a:defRPr/>
              </a:pPr>
              <a:endParaRPr lang="en-IN" sz="1200" b="1" dirty="0">
                <a:solidFill>
                  <a:sysClr val="windowText" lastClr="000000"/>
                </a:solidFill>
                <a:latin typeface="Calibri"/>
                <a:sym typeface="Times New Roman"/>
              </a:endParaRPr>
            </a:p>
            <a:p>
              <a:pPr algn="l">
                <a:defRPr/>
              </a:pPr>
              <a:endParaRPr lang="en-IN" sz="3200" b="1" dirty="0">
                <a:solidFill>
                  <a:srgbClr val="1F497D"/>
                </a:solidFill>
                <a:latin typeface="Calibri"/>
                <a:cs typeface="Calibri" panose="020F0502020204030204" pitchFamily="34" charset="0"/>
                <a:sym typeface="Times New Roman"/>
              </a:endParaRPr>
            </a:p>
          </p:txBody>
        </p:sp>
        <p:grpSp>
          <p:nvGrpSpPr>
            <p:cNvPr id="3" name="Group 4"/>
            <p:cNvGrpSpPr/>
            <p:nvPr/>
          </p:nvGrpSpPr>
          <p:grpSpPr>
            <a:xfrm>
              <a:off x="0" y="404838"/>
              <a:ext cx="9144000" cy="6453162"/>
              <a:chOff x="-323094" y="776786"/>
              <a:chExt cx="14645896" cy="8136116"/>
            </a:xfrm>
          </p:grpSpPr>
          <p:grpSp>
            <p:nvGrpSpPr>
              <p:cNvPr id="4" name="Group 44"/>
              <p:cNvGrpSpPr/>
              <p:nvPr/>
            </p:nvGrpSpPr>
            <p:grpSpPr>
              <a:xfrm>
                <a:off x="-323094" y="1232011"/>
                <a:ext cx="14645896" cy="7680891"/>
                <a:chOff x="-323094" y="1232011"/>
                <a:chExt cx="14645896" cy="7680891"/>
              </a:xfrm>
            </p:grpSpPr>
            <p:sp>
              <p:nvSpPr>
                <p:cNvPr id="11" name="Half Frame 10"/>
                <p:cNvSpPr/>
                <p:nvPr/>
              </p:nvSpPr>
              <p:spPr>
                <a:xfrm rot="10800000">
                  <a:off x="11841971" y="6170817"/>
                  <a:ext cx="1588602" cy="1544546"/>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algn="ctr">
                    <a:defRPr/>
                  </a:pPr>
                  <a:endParaRPr lang="en-IN" sz="1200" b="1" dirty="0">
                    <a:latin typeface="Calibri"/>
                    <a:ea typeface="+mn-ea"/>
                    <a:cs typeface="+mn-cs"/>
                  </a:endParaRPr>
                </a:p>
              </p:txBody>
            </p:sp>
            <p:sp>
              <p:nvSpPr>
                <p:cNvPr id="12" name="Half Frame 11"/>
                <p:cNvSpPr/>
                <p:nvPr/>
              </p:nvSpPr>
              <p:spPr>
                <a:xfrm rot="16200000">
                  <a:off x="-262063" y="6974366"/>
                  <a:ext cx="1436172" cy="1558234"/>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algn="ctr">
                    <a:defRPr/>
                  </a:pPr>
                  <a:endParaRPr lang="en-IN" sz="1200" b="1" dirty="0">
                    <a:latin typeface="Calibri"/>
                    <a:ea typeface="+mn-ea"/>
                    <a:cs typeface="+mn-cs"/>
                  </a:endParaRPr>
                </a:p>
              </p:txBody>
            </p:sp>
            <p:sp>
              <p:nvSpPr>
                <p:cNvPr id="13" name="Half Frame 12"/>
                <p:cNvSpPr/>
                <p:nvPr/>
              </p:nvSpPr>
              <p:spPr>
                <a:xfrm rot="5400000">
                  <a:off x="12825599" y="1170980"/>
                  <a:ext cx="1436172" cy="1558234"/>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algn="ctr">
                    <a:defRPr/>
                  </a:pPr>
                  <a:endParaRPr lang="en-IN" sz="1200" b="1" dirty="0">
                    <a:latin typeface="Calibri"/>
                    <a:ea typeface="+mn-ea"/>
                    <a:cs typeface="+mn-cs"/>
                  </a:endParaRPr>
                </a:p>
              </p:txBody>
            </p:sp>
            <p:sp>
              <p:nvSpPr>
                <p:cNvPr id="14" name="Half Frame 13"/>
                <p:cNvSpPr/>
                <p:nvPr/>
              </p:nvSpPr>
              <p:spPr>
                <a:xfrm rot="16200000">
                  <a:off x="186293" y="7415699"/>
                  <a:ext cx="1436172" cy="1558234"/>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algn="ctr">
                    <a:defRPr/>
                  </a:pPr>
                  <a:endParaRPr lang="en-IN" sz="1200" b="1" dirty="0">
                    <a:latin typeface="Calibri"/>
                    <a:ea typeface="+mn-ea"/>
                    <a:cs typeface="+mn-cs"/>
                  </a:endParaRPr>
                </a:p>
              </p:txBody>
            </p:sp>
          </p:grpSp>
          <p:sp>
            <p:nvSpPr>
              <p:cNvPr id="10" name="Half Frame 7"/>
              <p:cNvSpPr/>
              <p:nvPr/>
            </p:nvSpPr>
            <p:spPr>
              <a:xfrm rot="5400000">
                <a:off x="12501348" y="668630"/>
                <a:ext cx="1341921" cy="1558234"/>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algn="ctr">
                  <a:defRPr/>
                </a:pPr>
                <a:endParaRPr lang="en-IN" sz="1200" b="1" dirty="0">
                  <a:latin typeface="Calibri"/>
                  <a:ea typeface="+mn-ea"/>
                  <a:cs typeface="+mn-cs"/>
                </a:endParaRPr>
              </a:p>
            </p:txBody>
          </p:sp>
        </p:grpSp>
      </p:grpSp>
      <p:sp>
        <p:nvSpPr>
          <p:cNvPr id="17" name="Slide Number Placeholder 16"/>
          <p:cNvSpPr>
            <a:spLocks noGrp="1"/>
          </p:cNvSpPr>
          <p:nvPr>
            <p:ph type="sldNum" sz="quarter" idx="4294967295"/>
          </p:nvPr>
        </p:nvSpPr>
        <p:spPr/>
        <p:txBody>
          <a:bodyPr/>
          <a:lstStyle/>
          <a:p>
            <a:fld id="{4846ABB7-46DB-4F16-AB8B-BFEDDDD52D19}" type="slidenum">
              <a:rPr lang="en-US" smtClean="0"/>
              <a:pPr/>
              <a:t>85</a:t>
            </a:fld>
            <a:endParaRPr lang="en-US"/>
          </a:p>
        </p:txBody>
      </p:sp>
      <p:sp>
        <p:nvSpPr>
          <p:cNvPr id="21" name="Rectangle 20"/>
          <p:cNvSpPr/>
          <p:nvPr/>
        </p:nvSpPr>
        <p:spPr>
          <a:xfrm>
            <a:off x="1143001" y="0"/>
            <a:ext cx="8839199" cy="584775"/>
          </a:xfrm>
          <a:prstGeom prst="rect">
            <a:avLst/>
          </a:prstGeom>
        </p:spPr>
        <p:txBody>
          <a:bodyPr wrap="square">
            <a:spAutoFit/>
          </a:bodyPr>
          <a:lstStyle/>
          <a:p>
            <a:pPr algn="ctr"/>
            <a:r>
              <a:rPr lang="en-US" sz="3200" b="1" dirty="0">
                <a:solidFill>
                  <a:schemeClr val="bg1"/>
                </a:solidFill>
              </a:rPr>
              <a:t>2G </a:t>
            </a:r>
            <a:r>
              <a:rPr lang="en-US" sz="3200" b="1" dirty="0" err="1">
                <a:solidFill>
                  <a:schemeClr val="bg1"/>
                </a:solidFill>
              </a:rPr>
              <a:t>vs</a:t>
            </a:r>
            <a:r>
              <a:rPr lang="en-US" sz="3200" b="1" dirty="0">
                <a:solidFill>
                  <a:schemeClr val="bg1"/>
                </a:solidFill>
              </a:rPr>
              <a:t> 3G </a:t>
            </a:r>
            <a:r>
              <a:rPr lang="en-US" sz="3200" b="1" dirty="0" err="1">
                <a:solidFill>
                  <a:schemeClr val="bg1"/>
                </a:solidFill>
              </a:rPr>
              <a:t>vs</a:t>
            </a:r>
            <a:r>
              <a:rPr lang="en-US" sz="3200" b="1" dirty="0">
                <a:solidFill>
                  <a:schemeClr val="bg1"/>
                </a:solidFill>
              </a:rPr>
              <a:t> 4G </a:t>
            </a:r>
            <a:r>
              <a:rPr lang="en-US" sz="3200" b="1" dirty="0" err="1">
                <a:solidFill>
                  <a:schemeClr val="bg1"/>
                </a:solidFill>
              </a:rPr>
              <a:t>vs</a:t>
            </a:r>
            <a:r>
              <a:rPr lang="en-US" sz="3200" b="1" dirty="0">
                <a:solidFill>
                  <a:schemeClr val="bg1"/>
                </a:solidFill>
              </a:rPr>
              <a:t> </a:t>
            </a:r>
            <a:r>
              <a:rPr lang="en-US" sz="3200" b="1" dirty="0" smtClean="0">
                <a:solidFill>
                  <a:schemeClr val="bg1"/>
                </a:solidFill>
              </a:rPr>
              <a:t>5G</a:t>
            </a:r>
            <a:endParaRPr lang="en-US" sz="3200" b="1" dirty="0">
              <a:solidFill>
                <a:schemeClr val="bg1"/>
              </a:solidFill>
            </a:endParaRPr>
          </a:p>
        </p:txBody>
      </p:sp>
      <p:sp>
        <p:nvSpPr>
          <p:cNvPr id="15" name="Rectangle 3"/>
          <p:cNvSpPr txBox="1">
            <a:spLocks noChangeArrowheads="1"/>
          </p:cNvSpPr>
          <p:nvPr/>
        </p:nvSpPr>
        <p:spPr>
          <a:xfrm>
            <a:off x="989041" y="609611"/>
            <a:ext cx="9505751" cy="1139825"/>
          </a:xfrm>
          <a:prstGeom prst="rect">
            <a:avLst/>
          </a:prstGeom>
        </p:spPr>
        <p:txBody>
          <a:bodyPr/>
          <a:lstStyle/>
          <a:p>
            <a:pPr marL="111125" indent="-111125" algn="just"/>
            <a:r>
              <a:rPr lang="en-US" sz="2400" dirty="0" smtClean="0">
                <a:latin typeface="Cambria" pitchFamily="18" charset="0"/>
                <a:ea typeface="Cambria" pitchFamily="18" charset="0"/>
              </a:rPr>
              <a:t>Each generation in some way has improved over its predecessor. Following is the comparison between 2G, 3G, 4G, 5G</a:t>
            </a:r>
          </a:p>
          <a:p>
            <a:pPr marL="111125" indent="-111125" algn="just"/>
            <a:endParaRPr lang="en-US" sz="2400" dirty="0" smtClean="0">
              <a:latin typeface="Cambria" pitchFamily="18" charset="0"/>
              <a:ea typeface="Cambria" pitchFamily="18" charset="0"/>
            </a:endParaRPr>
          </a:p>
          <a:p>
            <a:pPr marL="111125" indent="-111125" algn="just" rtl="0">
              <a:spcBef>
                <a:spcPct val="20000"/>
              </a:spcBef>
              <a:buFont typeface="Wingdings" pitchFamily="2" charset="2"/>
              <a:buChar char="Ø"/>
              <a:defRPr/>
            </a:pPr>
            <a:endParaRPr lang="en-US" altLang="zh-TW" sz="2400" b="1" kern="1200" dirty="0">
              <a:solidFill>
                <a:schemeClr val="tx1"/>
              </a:solidFill>
              <a:latin typeface="Cambria" pitchFamily="18" charset="0"/>
              <a:ea typeface="Cambria" pitchFamily="18" charset="0"/>
              <a:cs typeface="+mn-cs"/>
            </a:endParaRPr>
          </a:p>
        </p:txBody>
      </p:sp>
      <p:pic>
        <p:nvPicPr>
          <p:cNvPr id="4098" name="Picture 2"/>
          <p:cNvPicPr>
            <a:picLocks noChangeAspect="1" noChangeArrowheads="1"/>
          </p:cNvPicPr>
          <p:nvPr/>
        </p:nvPicPr>
        <p:blipFill>
          <a:blip r:embed="rId2"/>
          <a:srcRect/>
          <a:stretch>
            <a:fillRect/>
          </a:stretch>
        </p:blipFill>
        <p:spPr bwMode="auto">
          <a:xfrm>
            <a:off x="1066800" y="1544054"/>
            <a:ext cx="10210800" cy="4346037"/>
          </a:xfrm>
          <a:prstGeom prst="rect">
            <a:avLst/>
          </a:prstGeom>
          <a:noFill/>
          <a:ln w="9525">
            <a:noFill/>
            <a:miter lim="800000"/>
            <a:headEnd/>
            <a:tailEnd/>
          </a:ln>
          <a:effectLst/>
        </p:spPr>
      </p:pic>
    </p:spTree>
    <p:extLst>
      <p:ext uri="{BB962C8B-B14F-4D97-AF65-F5344CB8AC3E}">
        <p14:creationId xmlns:p14="http://schemas.microsoft.com/office/powerpoint/2010/main" val="63900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3678458" y="210394"/>
            <a:ext cx="4858385" cy="689932"/>
          </a:xfrm>
          <a:prstGeom prst="rect">
            <a:avLst/>
          </a:prstGeom>
        </p:spPr>
        <p:txBody>
          <a:bodyPr vert="horz" wrap="square" lIns="0" tIns="12700" rIns="0" bIns="0" rtlCol="0">
            <a:spAutoFit/>
          </a:bodyPr>
          <a:lstStyle/>
          <a:p>
            <a:pPr marL="12700">
              <a:lnSpc>
                <a:spcPct val="100000"/>
              </a:lnSpc>
              <a:spcBef>
                <a:spcPts val="100"/>
              </a:spcBef>
            </a:pPr>
            <a:r>
              <a:rPr dirty="0"/>
              <a:t>High</a:t>
            </a:r>
            <a:r>
              <a:rPr spc="-50" dirty="0"/>
              <a:t> </a:t>
            </a:r>
            <a:r>
              <a:rPr dirty="0"/>
              <a:t>Level</a:t>
            </a:r>
            <a:r>
              <a:rPr spc="-40" dirty="0"/>
              <a:t> </a:t>
            </a:r>
            <a:r>
              <a:rPr dirty="0"/>
              <a:t>5G</a:t>
            </a:r>
            <a:r>
              <a:rPr spc="-45" dirty="0"/>
              <a:t> </a:t>
            </a:r>
            <a:r>
              <a:rPr spc="-10" dirty="0"/>
              <a:t>System</a:t>
            </a:r>
          </a:p>
        </p:txBody>
      </p:sp>
      <p:pic>
        <p:nvPicPr>
          <p:cNvPr id="4" name="object 4"/>
          <p:cNvPicPr/>
          <p:nvPr/>
        </p:nvPicPr>
        <p:blipFill>
          <a:blip r:embed="rId3" cstate="print"/>
          <a:stretch>
            <a:fillRect/>
          </a:stretch>
        </p:blipFill>
        <p:spPr>
          <a:xfrm>
            <a:off x="236221" y="1124718"/>
            <a:ext cx="11716499" cy="5341607"/>
          </a:xfrm>
          <a:prstGeom prst="rect">
            <a:avLst/>
          </a:prstGeom>
        </p:spPr>
      </p:pic>
      <p:sp>
        <p:nvSpPr>
          <p:cNvPr id="5" name="object 5"/>
          <p:cNvSpPr txBox="1"/>
          <p:nvPr/>
        </p:nvSpPr>
        <p:spPr>
          <a:xfrm>
            <a:off x="940131" y="5282613"/>
            <a:ext cx="10604500" cy="843821"/>
          </a:xfrm>
          <a:prstGeom prst="rect">
            <a:avLst/>
          </a:prstGeom>
        </p:spPr>
        <p:txBody>
          <a:bodyPr vert="horz" wrap="square" lIns="0" tIns="12700" rIns="0" bIns="0" rtlCol="0">
            <a:spAutoFit/>
          </a:bodyPr>
          <a:lstStyle/>
          <a:p>
            <a:pPr marL="13335" marR="5080" indent="-1270">
              <a:lnSpc>
                <a:spcPct val="100000"/>
              </a:lnSpc>
              <a:spcBef>
                <a:spcPts val="100"/>
              </a:spcBef>
              <a:tabLst>
                <a:tab pos="548640" algn="l"/>
                <a:tab pos="1769110" algn="l"/>
                <a:tab pos="2080260" algn="l"/>
                <a:tab pos="2819400" algn="l"/>
                <a:tab pos="3559175" algn="l"/>
                <a:tab pos="3991610" algn="l"/>
                <a:tab pos="5296535" algn="l"/>
                <a:tab pos="6011545" algn="l"/>
                <a:tab pos="6370955" algn="l"/>
                <a:tab pos="7769859" algn="l"/>
                <a:tab pos="8209280" algn="l"/>
                <a:tab pos="9466580" algn="l"/>
              </a:tabLst>
            </a:pPr>
            <a:r>
              <a:rPr sz="2700" spc="-25" dirty="0">
                <a:solidFill>
                  <a:srgbClr val="001F5F"/>
                </a:solidFill>
                <a:latin typeface="Calibri"/>
                <a:cs typeface="Calibri"/>
              </a:rPr>
              <a:t>5G</a:t>
            </a:r>
            <a:r>
              <a:rPr sz="2700" dirty="0">
                <a:solidFill>
                  <a:srgbClr val="001F5F"/>
                </a:solidFill>
                <a:latin typeface="Calibri"/>
                <a:cs typeface="Calibri"/>
              </a:rPr>
              <a:t>	</a:t>
            </a:r>
            <a:r>
              <a:rPr sz="2700" spc="-10" dirty="0">
                <a:solidFill>
                  <a:srgbClr val="001F5F"/>
                </a:solidFill>
                <a:latin typeface="Calibri"/>
                <a:cs typeface="Calibri"/>
              </a:rPr>
              <a:t>enables</a:t>
            </a:r>
            <a:r>
              <a:rPr sz="2700" dirty="0">
                <a:solidFill>
                  <a:srgbClr val="001F5F"/>
                </a:solidFill>
                <a:latin typeface="Calibri"/>
                <a:cs typeface="Calibri"/>
              </a:rPr>
              <a:t>	</a:t>
            </a:r>
            <a:r>
              <a:rPr sz="2700" spc="-50" dirty="0">
                <a:solidFill>
                  <a:srgbClr val="001F5F"/>
                </a:solidFill>
                <a:latin typeface="Calibri"/>
                <a:cs typeface="Calibri"/>
              </a:rPr>
              <a:t>a</a:t>
            </a:r>
            <a:r>
              <a:rPr sz="2700" dirty="0">
                <a:solidFill>
                  <a:srgbClr val="001F5F"/>
                </a:solidFill>
                <a:latin typeface="Calibri"/>
                <a:cs typeface="Calibri"/>
              </a:rPr>
              <a:t>	</a:t>
            </a:r>
            <a:r>
              <a:rPr sz="2700" spc="-25" dirty="0">
                <a:solidFill>
                  <a:srgbClr val="001F5F"/>
                </a:solidFill>
                <a:latin typeface="Calibri"/>
                <a:cs typeface="Calibri"/>
              </a:rPr>
              <a:t>new</a:t>
            </a:r>
            <a:r>
              <a:rPr sz="2700" dirty="0">
                <a:solidFill>
                  <a:srgbClr val="001F5F"/>
                </a:solidFill>
                <a:latin typeface="Calibri"/>
                <a:cs typeface="Calibri"/>
              </a:rPr>
              <a:t>	</a:t>
            </a:r>
            <a:r>
              <a:rPr sz="2700" spc="-20" dirty="0">
                <a:solidFill>
                  <a:srgbClr val="001F5F"/>
                </a:solidFill>
                <a:latin typeface="Calibri"/>
                <a:cs typeface="Calibri"/>
              </a:rPr>
              <a:t>kind</a:t>
            </a:r>
            <a:r>
              <a:rPr sz="2700" dirty="0">
                <a:solidFill>
                  <a:srgbClr val="001F5F"/>
                </a:solidFill>
                <a:latin typeface="Calibri"/>
                <a:cs typeface="Calibri"/>
              </a:rPr>
              <a:t>	</a:t>
            </a:r>
            <a:r>
              <a:rPr sz="2700" spc="-25" dirty="0">
                <a:solidFill>
                  <a:srgbClr val="001F5F"/>
                </a:solidFill>
                <a:latin typeface="Calibri"/>
                <a:cs typeface="Calibri"/>
              </a:rPr>
              <a:t>of</a:t>
            </a:r>
            <a:r>
              <a:rPr sz="2700" dirty="0">
                <a:solidFill>
                  <a:srgbClr val="001F5F"/>
                </a:solidFill>
                <a:latin typeface="Calibri"/>
                <a:cs typeface="Calibri"/>
              </a:rPr>
              <a:t>	</a:t>
            </a:r>
            <a:r>
              <a:rPr sz="2700" spc="-10" dirty="0">
                <a:solidFill>
                  <a:srgbClr val="001F5F"/>
                </a:solidFill>
                <a:latin typeface="Calibri"/>
                <a:cs typeface="Calibri"/>
              </a:rPr>
              <a:t>network</a:t>
            </a:r>
            <a:r>
              <a:rPr sz="2700" dirty="0">
                <a:solidFill>
                  <a:srgbClr val="001F5F"/>
                </a:solidFill>
                <a:latin typeface="Calibri"/>
                <a:cs typeface="Calibri"/>
              </a:rPr>
              <a:t>	</a:t>
            </a:r>
            <a:r>
              <a:rPr sz="2700" spc="-20" dirty="0">
                <a:solidFill>
                  <a:srgbClr val="001F5F"/>
                </a:solidFill>
                <a:latin typeface="Calibri"/>
                <a:cs typeface="Calibri"/>
              </a:rPr>
              <a:t>that</a:t>
            </a:r>
            <a:r>
              <a:rPr sz="2700" dirty="0">
                <a:solidFill>
                  <a:srgbClr val="001F5F"/>
                </a:solidFill>
                <a:latin typeface="Calibri"/>
                <a:cs typeface="Calibri"/>
              </a:rPr>
              <a:t>	</a:t>
            </a:r>
            <a:r>
              <a:rPr sz="2700" spc="-25" dirty="0">
                <a:solidFill>
                  <a:srgbClr val="001F5F"/>
                </a:solidFill>
                <a:latin typeface="Calibri"/>
                <a:cs typeface="Calibri"/>
              </a:rPr>
              <a:t>is</a:t>
            </a:r>
            <a:r>
              <a:rPr sz="2700" dirty="0">
                <a:solidFill>
                  <a:srgbClr val="001F5F"/>
                </a:solidFill>
                <a:latin typeface="Calibri"/>
                <a:cs typeface="Calibri"/>
              </a:rPr>
              <a:t>	</a:t>
            </a:r>
            <a:r>
              <a:rPr sz="2700" spc="-10" dirty="0">
                <a:solidFill>
                  <a:srgbClr val="001F5F"/>
                </a:solidFill>
                <a:latin typeface="Calibri"/>
                <a:cs typeface="Calibri"/>
              </a:rPr>
              <a:t>designed</a:t>
            </a:r>
            <a:r>
              <a:rPr sz="2700" dirty="0">
                <a:solidFill>
                  <a:srgbClr val="001F5F"/>
                </a:solidFill>
                <a:latin typeface="Calibri"/>
                <a:cs typeface="Calibri"/>
              </a:rPr>
              <a:t>	</a:t>
            </a:r>
            <a:r>
              <a:rPr sz="2700" spc="-25" dirty="0">
                <a:solidFill>
                  <a:srgbClr val="001F5F"/>
                </a:solidFill>
                <a:latin typeface="Calibri"/>
                <a:cs typeface="Calibri"/>
              </a:rPr>
              <a:t>to</a:t>
            </a:r>
            <a:r>
              <a:rPr sz="2700" dirty="0">
                <a:solidFill>
                  <a:srgbClr val="001F5F"/>
                </a:solidFill>
                <a:latin typeface="Calibri"/>
                <a:cs typeface="Calibri"/>
              </a:rPr>
              <a:t>	</a:t>
            </a:r>
            <a:r>
              <a:rPr sz="2700" spc="-10" dirty="0">
                <a:solidFill>
                  <a:srgbClr val="001F5F"/>
                </a:solidFill>
                <a:latin typeface="Calibri"/>
                <a:cs typeface="Calibri"/>
              </a:rPr>
              <a:t>connect</a:t>
            </a:r>
            <a:r>
              <a:rPr sz="2700" dirty="0">
                <a:solidFill>
                  <a:srgbClr val="001F5F"/>
                </a:solidFill>
                <a:latin typeface="Calibri"/>
                <a:cs typeface="Calibri"/>
              </a:rPr>
              <a:t>	</a:t>
            </a:r>
            <a:r>
              <a:rPr sz="2700" spc="-10" dirty="0">
                <a:solidFill>
                  <a:srgbClr val="001F5F"/>
                </a:solidFill>
                <a:latin typeface="Calibri"/>
                <a:cs typeface="Calibri"/>
              </a:rPr>
              <a:t>virtually </a:t>
            </a:r>
            <a:r>
              <a:rPr sz="2700" dirty="0">
                <a:solidFill>
                  <a:srgbClr val="001F5F"/>
                </a:solidFill>
                <a:latin typeface="Calibri"/>
                <a:cs typeface="Calibri"/>
              </a:rPr>
              <a:t>everyone</a:t>
            </a:r>
            <a:r>
              <a:rPr sz="2700" spc="-70" dirty="0">
                <a:solidFill>
                  <a:srgbClr val="001F5F"/>
                </a:solidFill>
                <a:latin typeface="Calibri"/>
                <a:cs typeface="Calibri"/>
              </a:rPr>
              <a:t> </a:t>
            </a:r>
            <a:r>
              <a:rPr sz="2700" dirty="0">
                <a:solidFill>
                  <a:srgbClr val="001F5F"/>
                </a:solidFill>
                <a:latin typeface="Calibri"/>
                <a:cs typeface="Calibri"/>
              </a:rPr>
              <a:t>and</a:t>
            </a:r>
            <a:r>
              <a:rPr sz="2700" spc="-70" dirty="0">
                <a:solidFill>
                  <a:srgbClr val="001F5F"/>
                </a:solidFill>
                <a:latin typeface="Calibri"/>
                <a:cs typeface="Calibri"/>
              </a:rPr>
              <a:t> </a:t>
            </a:r>
            <a:r>
              <a:rPr sz="2700" dirty="0">
                <a:solidFill>
                  <a:srgbClr val="001F5F"/>
                </a:solidFill>
                <a:latin typeface="Calibri"/>
                <a:cs typeface="Calibri"/>
              </a:rPr>
              <a:t>everything</a:t>
            </a:r>
            <a:r>
              <a:rPr sz="2700" spc="-60" dirty="0">
                <a:solidFill>
                  <a:srgbClr val="001F5F"/>
                </a:solidFill>
                <a:latin typeface="Calibri"/>
                <a:cs typeface="Calibri"/>
              </a:rPr>
              <a:t> </a:t>
            </a:r>
            <a:r>
              <a:rPr sz="2700" dirty="0">
                <a:solidFill>
                  <a:srgbClr val="001F5F"/>
                </a:solidFill>
                <a:latin typeface="Calibri"/>
                <a:cs typeface="Calibri"/>
              </a:rPr>
              <a:t>together</a:t>
            </a:r>
            <a:r>
              <a:rPr sz="2700" spc="-75" dirty="0">
                <a:solidFill>
                  <a:srgbClr val="001F5F"/>
                </a:solidFill>
                <a:latin typeface="Calibri"/>
                <a:cs typeface="Calibri"/>
              </a:rPr>
              <a:t> </a:t>
            </a:r>
            <a:r>
              <a:rPr sz="2700" dirty="0">
                <a:solidFill>
                  <a:srgbClr val="001F5F"/>
                </a:solidFill>
                <a:latin typeface="Calibri"/>
                <a:cs typeface="Calibri"/>
              </a:rPr>
              <a:t>including</a:t>
            </a:r>
            <a:r>
              <a:rPr sz="2700" spc="-50" dirty="0">
                <a:solidFill>
                  <a:srgbClr val="001F5F"/>
                </a:solidFill>
                <a:latin typeface="Calibri"/>
                <a:cs typeface="Calibri"/>
              </a:rPr>
              <a:t> </a:t>
            </a:r>
            <a:r>
              <a:rPr sz="2700" dirty="0">
                <a:solidFill>
                  <a:srgbClr val="001F5F"/>
                </a:solidFill>
                <a:latin typeface="Calibri"/>
                <a:cs typeface="Calibri"/>
              </a:rPr>
              <a:t>machines,</a:t>
            </a:r>
            <a:r>
              <a:rPr sz="2700" spc="-75" dirty="0">
                <a:solidFill>
                  <a:srgbClr val="001F5F"/>
                </a:solidFill>
                <a:latin typeface="Calibri"/>
                <a:cs typeface="Calibri"/>
              </a:rPr>
              <a:t> </a:t>
            </a:r>
            <a:r>
              <a:rPr sz="2700" dirty="0">
                <a:solidFill>
                  <a:srgbClr val="001F5F"/>
                </a:solidFill>
                <a:latin typeface="Calibri"/>
                <a:cs typeface="Calibri"/>
              </a:rPr>
              <a:t>objects,</a:t>
            </a:r>
            <a:r>
              <a:rPr sz="2700" spc="-75" dirty="0">
                <a:solidFill>
                  <a:srgbClr val="001F5F"/>
                </a:solidFill>
                <a:latin typeface="Calibri"/>
                <a:cs typeface="Calibri"/>
              </a:rPr>
              <a:t> </a:t>
            </a:r>
            <a:r>
              <a:rPr sz="2700" dirty="0">
                <a:solidFill>
                  <a:srgbClr val="001F5F"/>
                </a:solidFill>
                <a:latin typeface="Calibri"/>
                <a:cs typeface="Calibri"/>
              </a:rPr>
              <a:t>and</a:t>
            </a:r>
            <a:r>
              <a:rPr sz="2700" spc="-65" dirty="0">
                <a:solidFill>
                  <a:srgbClr val="001F5F"/>
                </a:solidFill>
                <a:latin typeface="Calibri"/>
                <a:cs typeface="Calibri"/>
              </a:rPr>
              <a:t> </a:t>
            </a:r>
            <a:r>
              <a:rPr sz="2700" spc="-10" dirty="0">
                <a:solidFill>
                  <a:srgbClr val="001F5F"/>
                </a:solidFill>
                <a:latin typeface="Calibri"/>
                <a:cs typeface="Calibri"/>
              </a:rPr>
              <a:t>devices.</a:t>
            </a:r>
            <a:endParaRPr sz="2700">
              <a:latin typeface="Calibri"/>
              <a:cs typeface="Calibri"/>
            </a:endParaRPr>
          </a:p>
        </p:txBody>
      </p:sp>
      <p:pic>
        <p:nvPicPr>
          <p:cNvPr id="7" name="object 7"/>
          <p:cNvPicPr/>
          <p:nvPr/>
        </p:nvPicPr>
        <p:blipFill>
          <a:blip r:embed="rId4" cstate="print"/>
          <a:stretch>
            <a:fillRect/>
          </a:stretch>
        </p:blipFill>
        <p:spPr>
          <a:xfrm>
            <a:off x="0" y="1124711"/>
            <a:ext cx="12083795" cy="41757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9629" y="544067"/>
            <a:ext cx="12134088" cy="5998463"/>
          </a:xfrm>
          <a:prstGeom prst="rect">
            <a:avLst/>
          </a:prstGeom>
        </p:spPr>
      </p:pic>
      <p:sp>
        <p:nvSpPr>
          <p:cNvPr id="5" name="Rectangle 4"/>
          <p:cNvSpPr/>
          <p:nvPr/>
        </p:nvSpPr>
        <p:spPr>
          <a:xfrm>
            <a:off x="8077200" y="6357704"/>
            <a:ext cx="3517310" cy="369332"/>
          </a:xfrm>
          <a:prstGeom prst="rect">
            <a:avLst/>
          </a:prstGeom>
        </p:spPr>
        <p:txBody>
          <a:bodyPr wrap="none">
            <a:spAutoFit/>
          </a:bodyPr>
          <a:lstStyle/>
          <a:p>
            <a:r>
              <a:rPr lang="it-IT" b="1" dirty="0" smtClean="0">
                <a:solidFill>
                  <a:srgbClr val="C00000"/>
                </a:solidFill>
                <a:latin typeface="Cambria" pitchFamily="18" charset="0"/>
                <a:ea typeface="Cambria" pitchFamily="18" charset="0"/>
              </a:rPr>
              <a:t>PDU</a:t>
            </a:r>
            <a:r>
              <a:rPr lang="it-IT" dirty="0" smtClean="0">
                <a:solidFill>
                  <a:srgbClr val="C00000"/>
                </a:solidFill>
                <a:latin typeface="Cambria" pitchFamily="18" charset="0"/>
                <a:ea typeface="Cambria" pitchFamily="18" charset="0"/>
              </a:rPr>
              <a:t> (Protocol Data Unit) </a:t>
            </a:r>
            <a:r>
              <a:rPr lang="it-IT" b="1" dirty="0" smtClean="0">
                <a:solidFill>
                  <a:srgbClr val="C00000"/>
                </a:solidFill>
                <a:latin typeface="Cambria" pitchFamily="18" charset="0"/>
                <a:ea typeface="Cambria" pitchFamily="18" charset="0"/>
              </a:rPr>
              <a:t>session</a:t>
            </a:r>
            <a:endParaRPr lang="en-IN" b="1" dirty="0">
              <a:solidFill>
                <a:srgbClr val="C00000"/>
              </a:solidFill>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
            <a:ext cx="12146280" cy="984503"/>
          </a:xfrm>
          <a:prstGeom prst="rect">
            <a:avLst/>
          </a:prstGeom>
        </p:spPr>
      </p:pic>
      <p:sp>
        <p:nvSpPr>
          <p:cNvPr id="3" name="object 3"/>
          <p:cNvSpPr txBox="1">
            <a:spLocks noGrp="1"/>
          </p:cNvSpPr>
          <p:nvPr>
            <p:ph type="title"/>
          </p:nvPr>
        </p:nvSpPr>
        <p:spPr>
          <a:xfrm>
            <a:off x="2563824" y="37481"/>
            <a:ext cx="6974205" cy="689932"/>
          </a:xfrm>
          <a:prstGeom prst="rect">
            <a:avLst/>
          </a:prstGeom>
        </p:spPr>
        <p:txBody>
          <a:bodyPr vert="horz" wrap="square" lIns="0" tIns="12700" rIns="0" bIns="0" rtlCol="0">
            <a:spAutoFit/>
          </a:bodyPr>
          <a:lstStyle/>
          <a:p>
            <a:pPr marL="12700">
              <a:lnSpc>
                <a:spcPct val="100000"/>
              </a:lnSpc>
              <a:spcBef>
                <a:spcPts val="100"/>
              </a:spcBef>
              <a:tabLst>
                <a:tab pos="4147820" algn="l"/>
              </a:tabLst>
            </a:pPr>
            <a:r>
              <a:rPr dirty="0"/>
              <a:t>5G</a:t>
            </a:r>
            <a:r>
              <a:rPr spc="-10" dirty="0"/>
              <a:t> </a:t>
            </a:r>
            <a:r>
              <a:rPr dirty="0"/>
              <a:t>Service</a:t>
            </a:r>
            <a:r>
              <a:rPr spc="-10" dirty="0"/>
              <a:t> Based</a:t>
            </a:r>
            <a:r>
              <a:rPr dirty="0"/>
              <a:t>	</a:t>
            </a:r>
            <a:r>
              <a:rPr spc="-10" dirty="0"/>
              <a:t>Architecture</a:t>
            </a:r>
          </a:p>
        </p:txBody>
      </p:sp>
      <p:grpSp>
        <p:nvGrpSpPr>
          <p:cNvPr id="4" name="object 4"/>
          <p:cNvGrpSpPr/>
          <p:nvPr/>
        </p:nvGrpSpPr>
        <p:grpSpPr>
          <a:xfrm>
            <a:off x="6" y="990600"/>
            <a:ext cx="12030711" cy="5146675"/>
            <a:chOff x="0" y="1182623"/>
            <a:chExt cx="12030710" cy="5146675"/>
          </a:xfrm>
        </p:grpSpPr>
        <p:pic>
          <p:nvPicPr>
            <p:cNvPr id="5" name="object 5"/>
            <p:cNvPicPr/>
            <p:nvPr/>
          </p:nvPicPr>
          <p:blipFill>
            <a:blip r:embed="rId3" cstate="print"/>
            <a:stretch>
              <a:fillRect/>
            </a:stretch>
          </p:blipFill>
          <p:spPr>
            <a:xfrm>
              <a:off x="0" y="1252728"/>
              <a:ext cx="8558783" cy="4962130"/>
            </a:xfrm>
            <a:prstGeom prst="rect">
              <a:avLst/>
            </a:prstGeom>
          </p:spPr>
        </p:pic>
        <p:pic>
          <p:nvPicPr>
            <p:cNvPr id="6" name="object 6"/>
            <p:cNvPicPr/>
            <p:nvPr/>
          </p:nvPicPr>
          <p:blipFill>
            <a:blip r:embed="rId4" cstate="print"/>
            <a:stretch>
              <a:fillRect/>
            </a:stretch>
          </p:blipFill>
          <p:spPr>
            <a:xfrm>
              <a:off x="205740" y="1601723"/>
              <a:ext cx="8008619" cy="4268724"/>
            </a:xfrm>
            <a:prstGeom prst="rect">
              <a:avLst/>
            </a:prstGeom>
          </p:spPr>
        </p:pic>
        <p:sp>
          <p:nvSpPr>
            <p:cNvPr id="7" name="object 7"/>
            <p:cNvSpPr/>
            <p:nvPr/>
          </p:nvSpPr>
          <p:spPr>
            <a:xfrm>
              <a:off x="161288" y="1554972"/>
              <a:ext cx="8097520" cy="4360545"/>
            </a:xfrm>
            <a:custGeom>
              <a:avLst/>
              <a:gdLst/>
              <a:ahLst/>
              <a:cxnLst/>
              <a:rect l="l" t="t" r="r" b="b"/>
              <a:pathLst>
                <a:path w="8097520" h="4360545">
                  <a:moveTo>
                    <a:pt x="800366" y="0"/>
                  </a:moveTo>
                  <a:lnTo>
                    <a:pt x="800366" y="2298"/>
                  </a:lnTo>
                  <a:lnTo>
                    <a:pt x="8097519" y="2298"/>
                  </a:lnTo>
                  <a:lnTo>
                    <a:pt x="8097519" y="3605136"/>
                  </a:lnTo>
                  <a:lnTo>
                    <a:pt x="8093671" y="3681234"/>
                  </a:lnTo>
                  <a:lnTo>
                    <a:pt x="8082216" y="3756304"/>
                  </a:lnTo>
                  <a:lnTo>
                    <a:pt x="8063585" y="3828783"/>
                  </a:lnTo>
                  <a:lnTo>
                    <a:pt x="8038147" y="3898265"/>
                  </a:lnTo>
                  <a:lnTo>
                    <a:pt x="8006308" y="3964368"/>
                  </a:lnTo>
                  <a:lnTo>
                    <a:pt x="7968437" y="4026700"/>
                  </a:lnTo>
                  <a:lnTo>
                    <a:pt x="7924927" y="4084891"/>
                  </a:lnTo>
                  <a:lnTo>
                    <a:pt x="7876158" y="4138561"/>
                  </a:lnTo>
                  <a:lnTo>
                    <a:pt x="7822488" y="4187329"/>
                  </a:lnTo>
                  <a:lnTo>
                    <a:pt x="7764297" y="4230852"/>
                  </a:lnTo>
                  <a:lnTo>
                    <a:pt x="7701965" y="4268711"/>
                  </a:lnTo>
                  <a:lnTo>
                    <a:pt x="7635862" y="4300562"/>
                  </a:lnTo>
                  <a:lnTo>
                    <a:pt x="7566380" y="4325988"/>
                  </a:lnTo>
                  <a:lnTo>
                    <a:pt x="7493901" y="4344619"/>
                  </a:lnTo>
                  <a:lnTo>
                    <a:pt x="7418832" y="4356087"/>
                  </a:lnTo>
                  <a:lnTo>
                    <a:pt x="7342720" y="4359922"/>
                  </a:lnTo>
                  <a:lnTo>
                    <a:pt x="0" y="4359922"/>
                  </a:lnTo>
                  <a:lnTo>
                    <a:pt x="0" y="757097"/>
                  </a:lnTo>
                  <a:lnTo>
                    <a:pt x="3848" y="680986"/>
                  </a:lnTo>
                  <a:lnTo>
                    <a:pt x="15303" y="605917"/>
                  </a:lnTo>
                  <a:lnTo>
                    <a:pt x="33934" y="533438"/>
                  </a:lnTo>
                  <a:lnTo>
                    <a:pt x="59372" y="463956"/>
                  </a:lnTo>
                  <a:lnTo>
                    <a:pt x="91211" y="397852"/>
                  </a:lnTo>
                  <a:lnTo>
                    <a:pt x="129082" y="335521"/>
                  </a:lnTo>
                  <a:lnTo>
                    <a:pt x="172593" y="277329"/>
                  </a:lnTo>
                  <a:lnTo>
                    <a:pt x="221373" y="223672"/>
                  </a:lnTo>
                  <a:lnTo>
                    <a:pt x="275031" y="174891"/>
                  </a:lnTo>
                  <a:lnTo>
                    <a:pt x="333222" y="131381"/>
                  </a:lnTo>
                  <a:lnTo>
                    <a:pt x="395554" y="93510"/>
                  </a:lnTo>
                  <a:lnTo>
                    <a:pt x="461657" y="61671"/>
                  </a:lnTo>
                  <a:lnTo>
                    <a:pt x="531139" y="36233"/>
                  </a:lnTo>
                  <a:lnTo>
                    <a:pt x="603618" y="17602"/>
                  </a:lnTo>
                  <a:lnTo>
                    <a:pt x="678688" y="6146"/>
                  </a:lnTo>
                  <a:lnTo>
                    <a:pt x="800366" y="0"/>
                  </a:lnTo>
                  <a:close/>
                </a:path>
              </a:pathLst>
            </a:custGeom>
            <a:ln w="88900">
              <a:solidFill>
                <a:srgbClr val="FFFFFF"/>
              </a:solidFill>
            </a:ln>
          </p:spPr>
          <p:txBody>
            <a:bodyPr wrap="square" lIns="0" tIns="0" rIns="0" bIns="0" rtlCol="0"/>
            <a:lstStyle/>
            <a:p>
              <a:endParaRPr/>
            </a:p>
          </p:txBody>
        </p:sp>
        <p:pic>
          <p:nvPicPr>
            <p:cNvPr id="8" name="object 8"/>
            <p:cNvPicPr/>
            <p:nvPr/>
          </p:nvPicPr>
          <p:blipFill>
            <a:blip r:embed="rId5" cstate="print"/>
            <a:stretch>
              <a:fillRect/>
            </a:stretch>
          </p:blipFill>
          <p:spPr>
            <a:xfrm>
              <a:off x="8430767" y="1182623"/>
              <a:ext cx="3599687" cy="795527"/>
            </a:xfrm>
            <a:prstGeom prst="rect">
              <a:avLst/>
            </a:prstGeom>
          </p:spPr>
        </p:pic>
        <p:pic>
          <p:nvPicPr>
            <p:cNvPr id="9" name="object 9"/>
            <p:cNvPicPr/>
            <p:nvPr/>
          </p:nvPicPr>
          <p:blipFill>
            <a:blip r:embed="rId6" cstate="print"/>
            <a:stretch>
              <a:fillRect/>
            </a:stretch>
          </p:blipFill>
          <p:spPr>
            <a:xfrm>
              <a:off x="8430767" y="1908047"/>
              <a:ext cx="3599687" cy="765047"/>
            </a:xfrm>
            <a:prstGeom prst="rect">
              <a:avLst/>
            </a:prstGeom>
          </p:spPr>
        </p:pic>
        <p:pic>
          <p:nvPicPr>
            <p:cNvPr id="10" name="object 10"/>
            <p:cNvPicPr/>
            <p:nvPr/>
          </p:nvPicPr>
          <p:blipFill>
            <a:blip r:embed="rId7" cstate="print"/>
            <a:stretch>
              <a:fillRect/>
            </a:stretch>
          </p:blipFill>
          <p:spPr>
            <a:xfrm>
              <a:off x="8430767" y="2633471"/>
              <a:ext cx="3599687" cy="765047"/>
            </a:xfrm>
            <a:prstGeom prst="rect">
              <a:avLst/>
            </a:prstGeom>
          </p:spPr>
        </p:pic>
        <p:pic>
          <p:nvPicPr>
            <p:cNvPr id="11" name="object 11"/>
            <p:cNvPicPr/>
            <p:nvPr/>
          </p:nvPicPr>
          <p:blipFill>
            <a:blip r:embed="rId8" cstate="print"/>
            <a:stretch>
              <a:fillRect/>
            </a:stretch>
          </p:blipFill>
          <p:spPr>
            <a:xfrm>
              <a:off x="8430767" y="3358895"/>
              <a:ext cx="3599687" cy="795527"/>
            </a:xfrm>
            <a:prstGeom prst="rect">
              <a:avLst/>
            </a:prstGeom>
          </p:spPr>
        </p:pic>
        <p:pic>
          <p:nvPicPr>
            <p:cNvPr id="12" name="object 12"/>
            <p:cNvPicPr/>
            <p:nvPr/>
          </p:nvPicPr>
          <p:blipFill>
            <a:blip r:embed="rId9" cstate="print"/>
            <a:stretch>
              <a:fillRect/>
            </a:stretch>
          </p:blipFill>
          <p:spPr>
            <a:xfrm>
              <a:off x="8430767" y="4084320"/>
              <a:ext cx="3599687" cy="765047"/>
            </a:xfrm>
            <a:prstGeom prst="rect">
              <a:avLst/>
            </a:prstGeom>
          </p:spPr>
        </p:pic>
        <p:pic>
          <p:nvPicPr>
            <p:cNvPr id="13" name="object 13"/>
            <p:cNvPicPr/>
            <p:nvPr/>
          </p:nvPicPr>
          <p:blipFill>
            <a:blip r:embed="rId10" cstate="print"/>
            <a:stretch>
              <a:fillRect/>
            </a:stretch>
          </p:blipFill>
          <p:spPr>
            <a:xfrm>
              <a:off x="8430768" y="4809744"/>
              <a:ext cx="3599687" cy="794003"/>
            </a:xfrm>
            <a:prstGeom prst="rect">
              <a:avLst/>
            </a:prstGeom>
          </p:spPr>
        </p:pic>
        <p:pic>
          <p:nvPicPr>
            <p:cNvPr id="14" name="object 14"/>
            <p:cNvPicPr/>
            <p:nvPr/>
          </p:nvPicPr>
          <p:blipFill>
            <a:blip r:embed="rId11" cstate="print"/>
            <a:stretch>
              <a:fillRect/>
            </a:stretch>
          </p:blipFill>
          <p:spPr>
            <a:xfrm>
              <a:off x="8430768" y="5535167"/>
              <a:ext cx="3599687" cy="794003"/>
            </a:xfrm>
            <a:prstGeom prst="rect">
              <a:avLst/>
            </a:prstGeom>
          </p:spPr>
        </p:pic>
      </p:grpSp>
      <p:sp>
        <p:nvSpPr>
          <p:cNvPr id="15" name="object 15"/>
          <p:cNvSpPr txBox="1"/>
          <p:nvPr/>
        </p:nvSpPr>
        <p:spPr>
          <a:xfrm>
            <a:off x="8592985" y="5410200"/>
            <a:ext cx="2912745" cy="527709"/>
          </a:xfrm>
          <a:prstGeom prst="rect">
            <a:avLst/>
          </a:prstGeom>
        </p:spPr>
        <p:txBody>
          <a:bodyPr vert="horz" wrap="square" lIns="0" tIns="40005" rIns="0" bIns="0" rtlCol="0">
            <a:spAutoFit/>
          </a:bodyPr>
          <a:lstStyle/>
          <a:p>
            <a:pPr marL="12700" marR="5080">
              <a:lnSpc>
                <a:spcPts val="1860"/>
              </a:lnSpc>
              <a:spcBef>
                <a:spcPts val="315"/>
              </a:spcBef>
            </a:pPr>
            <a:r>
              <a:rPr sz="1700" dirty="0">
                <a:solidFill>
                  <a:srgbClr val="FFFFFF"/>
                </a:solidFill>
                <a:latin typeface="Calibri"/>
                <a:cs typeface="Calibri"/>
              </a:rPr>
              <a:t>Network</a:t>
            </a:r>
            <a:r>
              <a:rPr sz="1700" spc="-65" dirty="0">
                <a:solidFill>
                  <a:srgbClr val="FFFFFF"/>
                </a:solidFill>
                <a:latin typeface="Calibri"/>
                <a:cs typeface="Calibri"/>
              </a:rPr>
              <a:t> </a:t>
            </a:r>
            <a:r>
              <a:rPr sz="1700" dirty="0">
                <a:solidFill>
                  <a:srgbClr val="FFFFFF"/>
                </a:solidFill>
                <a:latin typeface="Calibri"/>
                <a:cs typeface="Calibri"/>
              </a:rPr>
              <a:t>can</a:t>
            </a:r>
            <a:r>
              <a:rPr sz="1700" spc="-25" dirty="0">
                <a:solidFill>
                  <a:srgbClr val="FFFFFF"/>
                </a:solidFill>
                <a:latin typeface="Calibri"/>
                <a:cs typeface="Calibri"/>
              </a:rPr>
              <a:t> </a:t>
            </a:r>
            <a:r>
              <a:rPr sz="1700" dirty="0">
                <a:solidFill>
                  <a:srgbClr val="FFFFFF"/>
                </a:solidFill>
                <a:latin typeface="Calibri"/>
                <a:cs typeface="Calibri"/>
              </a:rPr>
              <a:t>be</a:t>
            </a:r>
            <a:r>
              <a:rPr sz="1700" spc="-25" dirty="0">
                <a:solidFill>
                  <a:srgbClr val="FFFFFF"/>
                </a:solidFill>
                <a:latin typeface="Calibri"/>
                <a:cs typeface="Calibri"/>
              </a:rPr>
              <a:t> </a:t>
            </a:r>
            <a:r>
              <a:rPr sz="1700" spc="-10" dirty="0">
                <a:solidFill>
                  <a:srgbClr val="FFFFFF"/>
                </a:solidFill>
                <a:latin typeface="Calibri"/>
                <a:cs typeface="Calibri"/>
              </a:rPr>
              <a:t>Deployed</a:t>
            </a:r>
            <a:r>
              <a:rPr sz="1700" spc="-40" dirty="0">
                <a:solidFill>
                  <a:srgbClr val="FFFFFF"/>
                </a:solidFill>
                <a:latin typeface="Calibri"/>
                <a:cs typeface="Calibri"/>
              </a:rPr>
              <a:t> </a:t>
            </a:r>
            <a:r>
              <a:rPr sz="1700" spc="-25" dirty="0">
                <a:solidFill>
                  <a:srgbClr val="FFFFFF"/>
                </a:solidFill>
                <a:latin typeface="Calibri"/>
                <a:cs typeface="Calibri"/>
              </a:rPr>
              <a:t>on </a:t>
            </a:r>
            <a:r>
              <a:rPr sz="1700" dirty="0">
                <a:solidFill>
                  <a:srgbClr val="FFFFFF"/>
                </a:solidFill>
                <a:latin typeface="Calibri"/>
                <a:cs typeface="Calibri"/>
              </a:rPr>
              <a:t>Virtualised</a:t>
            </a:r>
            <a:r>
              <a:rPr sz="1700" spc="-55" dirty="0">
                <a:solidFill>
                  <a:srgbClr val="FFFFFF"/>
                </a:solidFill>
                <a:latin typeface="Calibri"/>
                <a:cs typeface="Calibri"/>
              </a:rPr>
              <a:t> </a:t>
            </a:r>
            <a:r>
              <a:rPr sz="1700" dirty="0">
                <a:solidFill>
                  <a:srgbClr val="FFFFFF"/>
                </a:solidFill>
                <a:latin typeface="Calibri"/>
                <a:cs typeface="Calibri"/>
              </a:rPr>
              <a:t>/</a:t>
            </a:r>
            <a:r>
              <a:rPr sz="1700" spc="-10" dirty="0">
                <a:solidFill>
                  <a:srgbClr val="FFFFFF"/>
                </a:solidFill>
                <a:latin typeface="Calibri"/>
                <a:cs typeface="Calibri"/>
              </a:rPr>
              <a:t> </a:t>
            </a:r>
            <a:r>
              <a:rPr sz="1700" dirty="0">
                <a:solidFill>
                  <a:srgbClr val="FFFFFF"/>
                </a:solidFill>
                <a:latin typeface="Calibri"/>
                <a:cs typeface="Calibri"/>
              </a:rPr>
              <a:t>Cloud</a:t>
            </a:r>
            <a:r>
              <a:rPr sz="1700" spc="-25" dirty="0">
                <a:solidFill>
                  <a:srgbClr val="FFFFFF"/>
                </a:solidFill>
                <a:latin typeface="Calibri"/>
                <a:cs typeface="Calibri"/>
              </a:rPr>
              <a:t> </a:t>
            </a:r>
            <a:r>
              <a:rPr sz="1700" spc="-10" dirty="0">
                <a:solidFill>
                  <a:srgbClr val="FFFFFF"/>
                </a:solidFill>
                <a:latin typeface="Calibri"/>
                <a:cs typeface="Calibri"/>
              </a:rPr>
              <a:t>Infrastructure</a:t>
            </a:r>
            <a:endParaRPr sz="1700" dirty="0">
              <a:latin typeface="Calibri"/>
              <a:cs typeface="Calibri"/>
            </a:endParaRPr>
          </a:p>
        </p:txBody>
      </p:sp>
      <p:pic>
        <p:nvPicPr>
          <p:cNvPr id="16" name="object 16"/>
          <p:cNvPicPr/>
          <p:nvPr/>
        </p:nvPicPr>
        <p:blipFill>
          <a:blip r:embed="rId12" cstate="print"/>
          <a:stretch>
            <a:fillRect/>
          </a:stretch>
        </p:blipFill>
        <p:spPr>
          <a:xfrm>
            <a:off x="201169" y="4422658"/>
            <a:ext cx="8017763" cy="1597151"/>
          </a:xfrm>
          <a:prstGeom prst="rect">
            <a:avLst/>
          </a:prstGeom>
        </p:spPr>
      </p:pic>
      <p:sp>
        <p:nvSpPr>
          <p:cNvPr id="17" name="object 17"/>
          <p:cNvSpPr txBox="1"/>
          <p:nvPr/>
        </p:nvSpPr>
        <p:spPr>
          <a:xfrm>
            <a:off x="3699219" y="5604899"/>
            <a:ext cx="1020444"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79546"/>
                </a:solidFill>
                <a:latin typeface="Calibri"/>
                <a:cs typeface="Calibri"/>
              </a:rPr>
              <a:t>User</a:t>
            </a:r>
            <a:r>
              <a:rPr sz="1800" spc="-20" dirty="0">
                <a:solidFill>
                  <a:srgbClr val="F79546"/>
                </a:solidFill>
                <a:latin typeface="Calibri"/>
                <a:cs typeface="Calibri"/>
              </a:rPr>
              <a:t> </a:t>
            </a:r>
            <a:r>
              <a:rPr sz="1800" spc="-10" dirty="0">
                <a:solidFill>
                  <a:srgbClr val="F79546"/>
                </a:solidFill>
                <a:latin typeface="Calibri"/>
                <a:cs typeface="Calibri"/>
              </a:rPr>
              <a:t>Plane</a:t>
            </a:r>
            <a:endParaRPr sz="1800">
              <a:latin typeface="Calibri"/>
              <a:cs typeface="Calibri"/>
            </a:endParaRPr>
          </a:p>
        </p:txBody>
      </p:sp>
      <p:pic>
        <p:nvPicPr>
          <p:cNvPr id="18" name="object 18"/>
          <p:cNvPicPr/>
          <p:nvPr/>
        </p:nvPicPr>
        <p:blipFill>
          <a:blip r:embed="rId13" cstate="print"/>
          <a:stretch>
            <a:fillRect/>
          </a:stretch>
        </p:blipFill>
        <p:spPr>
          <a:xfrm>
            <a:off x="201169" y="1374657"/>
            <a:ext cx="8151875" cy="2909315"/>
          </a:xfrm>
          <a:prstGeom prst="rect">
            <a:avLst/>
          </a:prstGeom>
        </p:spPr>
      </p:pic>
      <p:sp>
        <p:nvSpPr>
          <p:cNvPr id="19" name="object 19"/>
          <p:cNvSpPr txBox="1">
            <a:spLocks noGrp="1"/>
          </p:cNvSpPr>
          <p:nvPr>
            <p:ph type="body" idx="1"/>
          </p:nvPr>
        </p:nvSpPr>
        <p:spPr>
          <a:xfrm>
            <a:off x="6837627" y="1068910"/>
            <a:ext cx="4919980" cy="4192814"/>
          </a:xfrm>
          <a:prstGeom prst="rect">
            <a:avLst/>
          </a:prstGeom>
        </p:spPr>
        <p:txBody>
          <a:bodyPr vert="horz" wrap="square" lIns="0" tIns="40005" rIns="0" bIns="0" rtlCol="0">
            <a:spAutoFit/>
          </a:bodyPr>
          <a:lstStyle/>
          <a:p>
            <a:pPr marL="1767839" marR="662305">
              <a:lnSpc>
                <a:spcPts val="1860"/>
              </a:lnSpc>
              <a:spcBef>
                <a:spcPts val="315"/>
              </a:spcBef>
            </a:pPr>
            <a:r>
              <a:rPr dirty="0"/>
              <a:t>Use</a:t>
            </a:r>
            <a:r>
              <a:rPr spc="-5" dirty="0"/>
              <a:t> </a:t>
            </a:r>
            <a:r>
              <a:rPr dirty="0"/>
              <a:t>plane</a:t>
            </a:r>
            <a:r>
              <a:rPr spc="-20" dirty="0"/>
              <a:t> </a:t>
            </a:r>
            <a:r>
              <a:rPr dirty="0"/>
              <a:t>and</a:t>
            </a:r>
            <a:r>
              <a:rPr spc="-20" dirty="0"/>
              <a:t> </a:t>
            </a:r>
            <a:r>
              <a:rPr spc="-10" dirty="0"/>
              <a:t>Control</a:t>
            </a:r>
            <a:r>
              <a:rPr spc="-40" dirty="0"/>
              <a:t> </a:t>
            </a:r>
            <a:r>
              <a:rPr spc="-20" dirty="0"/>
              <a:t>plane </a:t>
            </a:r>
            <a:r>
              <a:rPr spc="-10" dirty="0"/>
              <a:t>Separation</a:t>
            </a:r>
          </a:p>
          <a:p>
            <a:pPr>
              <a:lnSpc>
                <a:spcPct val="100000"/>
              </a:lnSpc>
              <a:spcBef>
                <a:spcPts val="635"/>
              </a:spcBef>
            </a:pPr>
            <a:endParaRPr spc="-10" dirty="0"/>
          </a:p>
          <a:p>
            <a:pPr marL="1767839">
              <a:lnSpc>
                <a:spcPct val="100000"/>
              </a:lnSpc>
            </a:pPr>
            <a:r>
              <a:rPr dirty="0"/>
              <a:t>User</a:t>
            </a:r>
            <a:r>
              <a:rPr spc="-25" dirty="0"/>
              <a:t> </a:t>
            </a:r>
            <a:r>
              <a:rPr dirty="0"/>
              <a:t>Plane</a:t>
            </a:r>
            <a:r>
              <a:rPr spc="-10" dirty="0"/>
              <a:t> </a:t>
            </a:r>
            <a:r>
              <a:rPr dirty="0"/>
              <a:t>can</a:t>
            </a:r>
            <a:r>
              <a:rPr spc="-15" dirty="0"/>
              <a:t> </a:t>
            </a:r>
            <a:r>
              <a:rPr dirty="0"/>
              <a:t>be</a:t>
            </a:r>
            <a:r>
              <a:rPr spc="-10" dirty="0"/>
              <a:t> located</a:t>
            </a:r>
            <a:r>
              <a:rPr spc="-35" dirty="0"/>
              <a:t> </a:t>
            </a:r>
            <a:r>
              <a:rPr dirty="0"/>
              <a:t>near</a:t>
            </a:r>
            <a:r>
              <a:rPr spc="-25" dirty="0"/>
              <a:t> </a:t>
            </a:r>
            <a:r>
              <a:rPr spc="-20" dirty="0"/>
              <a:t>user</a:t>
            </a:r>
          </a:p>
          <a:p>
            <a:pPr>
              <a:lnSpc>
                <a:spcPct val="100000"/>
              </a:lnSpc>
              <a:spcBef>
                <a:spcPts val="1595"/>
              </a:spcBef>
            </a:pPr>
            <a:endParaRPr spc="-20" dirty="0"/>
          </a:p>
          <a:p>
            <a:pPr marL="1767839">
              <a:lnSpc>
                <a:spcPct val="100000"/>
              </a:lnSpc>
            </a:pPr>
            <a:r>
              <a:rPr dirty="0"/>
              <a:t>Service</a:t>
            </a:r>
            <a:r>
              <a:rPr spc="-35" dirty="0"/>
              <a:t> </a:t>
            </a:r>
            <a:r>
              <a:rPr dirty="0"/>
              <a:t>Based</a:t>
            </a:r>
            <a:r>
              <a:rPr spc="-15" dirty="0"/>
              <a:t> </a:t>
            </a:r>
            <a:r>
              <a:rPr spc="-10" dirty="0"/>
              <a:t>Architecture</a:t>
            </a:r>
          </a:p>
          <a:p>
            <a:pPr>
              <a:lnSpc>
                <a:spcPct val="100000"/>
              </a:lnSpc>
              <a:spcBef>
                <a:spcPts val="875"/>
              </a:spcBef>
            </a:pPr>
            <a:endParaRPr spc="-10" dirty="0"/>
          </a:p>
          <a:p>
            <a:pPr marL="1767839" marR="12065">
              <a:lnSpc>
                <a:spcPts val="1860"/>
              </a:lnSpc>
            </a:pPr>
            <a:r>
              <a:rPr dirty="0"/>
              <a:t>Network</a:t>
            </a:r>
            <a:r>
              <a:rPr spc="-75" dirty="0"/>
              <a:t> </a:t>
            </a:r>
            <a:r>
              <a:rPr dirty="0"/>
              <a:t>Functions</a:t>
            </a:r>
            <a:r>
              <a:rPr spc="-45" dirty="0"/>
              <a:t> </a:t>
            </a:r>
            <a:r>
              <a:rPr dirty="0"/>
              <a:t>Connect</a:t>
            </a:r>
            <a:r>
              <a:rPr spc="-45" dirty="0"/>
              <a:t> </a:t>
            </a:r>
            <a:r>
              <a:rPr dirty="0"/>
              <a:t>to</a:t>
            </a:r>
            <a:r>
              <a:rPr spc="-80" dirty="0"/>
              <a:t> </a:t>
            </a:r>
            <a:r>
              <a:rPr spc="-20" dirty="0"/>
              <a:t>each </a:t>
            </a:r>
            <a:r>
              <a:rPr dirty="0"/>
              <a:t>other</a:t>
            </a:r>
            <a:r>
              <a:rPr spc="-40" dirty="0"/>
              <a:t> </a:t>
            </a:r>
            <a:r>
              <a:rPr dirty="0"/>
              <a:t>on</a:t>
            </a:r>
            <a:r>
              <a:rPr spc="-5" dirty="0"/>
              <a:t> </a:t>
            </a:r>
            <a:r>
              <a:rPr dirty="0"/>
              <a:t>API based</a:t>
            </a:r>
            <a:r>
              <a:rPr spc="-40" dirty="0"/>
              <a:t> </a:t>
            </a:r>
            <a:r>
              <a:rPr spc="-10" dirty="0"/>
              <a:t>interface</a:t>
            </a:r>
          </a:p>
          <a:p>
            <a:pPr marL="12700">
              <a:lnSpc>
                <a:spcPts val="1900"/>
              </a:lnSpc>
            </a:pPr>
            <a:r>
              <a:rPr sz="1800" dirty="0">
                <a:solidFill>
                  <a:srgbClr val="F79546"/>
                </a:solidFill>
              </a:rPr>
              <a:t>Control</a:t>
            </a:r>
            <a:r>
              <a:rPr sz="1800" spc="-90" dirty="0">
                <a:solidFill>
                  <a:srgbClr val="F79546"/>
                </a:solidFill>
              </a:rPr>
              <a:t> </a:t>
            </a:r>
            <a:r>
              <a:rPr sz="1800" spc="-20" dirty="0">
                <a:solidFill>
                  <a:srgbClr val="F79546"/>
                </a:solidFill>
              </a:rPr>
              <a:t>Plane</a:t>
            </a:r>
            <a:endParaRPr sz="1800" dirty="0"/>
          </a:p>
          <a:p>
            <a:pPr marL="1767839">
              <a:lnSpc>
                <a:spcPct val="100000"/>
              </a:lnSpc>
              <a:spcBef>
                <a:spcPts val="815"/>
              </a:spcBef>
            </a:pPr>
            <a:r>
              <a:rPr dirty="0"/>
              <a:t>Outside</a:t>
            </a:r>
            <a:r>
              <a:rPr spc="-5" dirty="0"/>
              <a:t> </a:t>
            </a:r>
            <a:r>
              <a:rPr spc="-10" dirty="0"/>
              <a:t>Connection</a:t>
            </a:r>
            <a:r>
              <a:rPr spc="-35" dirty="0"/>
              <a:t> </a:t>
            </a:r>
            <a:r>
              <a:rPr dirty="0"/>
              <a:t>is also</a:t>
            </a:r>
            <a:r>
              <a:rPr spc="-5" dirty="0"/>
              <a:t> </a:t>
            </a:r>
            <a:r>
              <a:rPr dirty="0"/>
              <a:t>on</a:t>
            </a:r>
            <a:r>
              <a:rPr spc="-5" dirty="0"/>
              <a:t> </a:t>
            </a:r>
            <a:r>
              <a:rPr spc="-25" dirty="0"/>
              <a:t>API</a:t>
            </a:r>
          </a:p>
          <a:p>
            <a:pPr>
              <a:lnSpc>
                <a:spcPct val="100000"/>
              </a:lnSpc>
              <a:spcBef>
                <a:spcPts val="869"/>
              </a:spcBef>
            </a:pPr>
            <a:endParaRPr spc="-25" dirty="0"/>
          </a:p>
          <a:p>
            <a:pPr marL="1767839" marR="610235">
              <a:lnSpc>
                <a:spcPts val="1860"/>
              </a:lnSpc>
            </a:pPr>
            <a:r>
              <a:rPr spc="-10" dirty="0"/>
              <a:t>Disaggregated</a:t>
            </a:r>
            <a:r>
              <a:rPr spc="-40" dirty="0"/>
              <a:t> </a:t>
            </a:r>
            <a:r>
              <a:rPr spc="-10" dirty="0"/>
              <a:t>Hardware</a:t>
            </a:r>
            <a:r>
              <a:rPr spc="-20" dirty="0"/>
              <a:t> </a:t>
            </a:r>
            <a:r>
              <a:rPr spc="-25" dirty="0"/>
              <a:t>and </a:t>
            </a:r>
            <a:r>
              <a:rPr spc="-10" dirty="0"/>
              <a:t>Software</a:t>
            </a:r>
          </a:p>
        </p:txBody>
      </p:sp>
      <p:sp>
        <p:nvSpPr>
          <p:cNvPr id="21" name="Rectangle 20"/>
          <p:cNvSpPr/>
          <p:nvPr/>
        </p:nvSpPr>
        <p:spPr>
          <a:xfrm>
            <a:off x="0" y="5638800"/>
            <a:ext cx="3062057" cy="1200329"/>
          </a:xfrm>
          <a:prstGeom prst="rect">
            <a:avLst/>
          </a:prstGeom>
        </p:spPr>
        <p:txBody>
          <a:bodyPr wrap="none">
            <a:spAutoFit/>
          </a:bodyPr>
          <a:lstStyle/>
          <a:p>
            <a:r>
              <a:rPr lang="en-IN" b="1" dirty="0" smtClean="0">
                <a:solidFill>
                  <a:srgbClr val="C00000"/>
                </a:solidFill>
                <a:latin typeface="Cambria" pitchFamily="18" charset="0"/>
                <a:ea typeface="Cambria" pitchFamily="18" charset="0"/>
              </a:rPr>
              <a:t>UPF :</a:t>
            </a:r>
            <a:r>
              <a:rPr lang="en-IN" dirty="0" smtClean="0">
                <a:solidFill>
                  <a:srgbClr val="C00000"/>
                </a:solidFill>
                <a:latin typeface="Cambria" pitchFamily="18" charset="0"/>
                <a:ea typeface="Cambria" pitchFamily="18" charset="0"/>
              </a:rPr>
              <a:t> User Plane Function</a:t>
            </a:r>
          </a:p>
          <a:p>
            <a:r>
              <a:rPr lang="en-IN" b="1" dirty="0" smtClean="0">
                <a:solidFill>
                  <a:srgbClr val="C00000"/>
                </a:solidFill>
                <a:latin typeface="Cambria" pitchFamily="18" charset="0"/>
                <a:ea typeface="Cambria" pitchFamily="18" charset="0"/>
              </a:rPr>
              <a:t>DN </a:t>
            </a:r>
            <a:r>
              <a:rPr lang="en-IN" dirty="0" smtClean="0">
                <a:solidFill>
                  <a:srgbClr val="C00000"/>
                </a:solidFill>
                <a:latin typeface="Cambria" pitchFamily="18" charset="0"/>
                <a:ea typeface="Cambria" pitchFamily="18" charset="0"/>
              </a:rPr>
              <a:t>: Data Network</a:t>
            </a:r>
          </a:p>
          <a:p>
            <a:r>
              <a:rPr lang="en-IN" b="1" dirty="0" smtClean="0">
                <a:solidFill>
                  <a:srgbClr val="C00000"/>
                </a:solidFill>
                <a:latin typeface="Cambria" pitchFamily="18" charset="0"/>
                <a:ea typeface="Cambria" pitchFamily="18" charset="0"/>
              </a:rPr>
              <a:t>PCF </a:t>
            </a:r>
            <a:r>
              <a:rPr lang="en-IN" dirty="0" smtClean="0">
                <a:solidFill>
                  <a:srgbClr val="C00000"/>
                </a:solidFill>
                <a:latin typeface="Cambria" pitchFamily="18" charset="0"/>
                <a:ea typeface="Cambria" pitchFamily="18" charset="0"/>
              </a:rPr>
              <a:t>: Policy Control Function</a:t>
            </a:r>
          </a:p>
          <a:p>
            <a:r>
              <a:rPr lang="en-IN" b="1" dirty="0" smtClean="0">
                <a:solidFill>
                  <a:srgbClr val="C00000"/>
                </a:solidFill>
                <a:latin typeface="Cambria" pitchFamily="18" charset="0"/>
                <a:ea typeface="Cambria" pitchFamily="18" charset="0"/>
              </a:rPr>
              <a:t>AF </a:t>
            </a:r>
            <a:r>
              <a:rPr lang="en-IN" dirty="0" smtClean="0">
                <a:solidFill>
                  <a:srgbClr val="C00000"/>
                </a:solidFill>
                <a:latin typeface="Cambria" pitchFamily="18" charset="0"/>
                <a:ea typeface="Cambria" pitchFamily="18" charset="0"/>
              </a:rPr>
              <a:t>: Application Function</a:t>
            </a:r>
          </a:p>
        </p:txBody>
      </p:sp>
      <p:sp>
        <p:nvSpPr>
          <p:cNvPr id="22" name="Rectangle 21"/>
          <p:cNvSpPr/>
          <p:nvPr/>
        </p:nvSpPr>
        <p:spPr>
          <a:xfrm>
            <a:off x="3124200" y="5638800"/>
            <a:ext cx="3836307" cy="1200329"/>
          </a:xfrm>
          <a:prstGeom prst="rect">
            <a:avLst/>
          </a:prstGeom>
        </p:spPr>
        <p:txBody>
          <a:bodyPr wrap="none">
            <a:spAutoFit/>
          </a:bodyPr>
          <a:lstStyle/>
          <a:p>
            <a:r>
              <a:rPr lang="en-GB" b="1" dirty="0" smtClean="0">
                <a:solidFill>
                  <a:srgbClr val="C00000"/>
                </a:solidFill>
                <a:latin typeface="Cambria" pitchFamily="18" charset="0"/>
                <a:ea typeface="Cambria" pitchFamily="18" charset="0"/>
              </a:rPr>
              <a:t>UDM: </a:t>
            </a:r>
            <a:r>
              <a:rPr lang="en-GB" dirty="0" smtClean="0">
                <a:solidFill>
                  <a:srgbClr val="C00000"/>
                </a:solidFill>
                <a:latin typeface="Cambria" pitchFamily="18" charset="0"/>
                <a:ea typeface="Cambria" pitchFamily="18" charset="0"/>
              </a:rPr>
              <a:t>Unified Data Management</a:t>
            </a:r>
          </a:p>
          <a:p>
            <a:r>
              <a:rPr lang="en-IN" b="1" dirty="0" smtClean="0">
                <a:solidFill>
                  <a:srgbClr val="C00000"/>
                </a:solidFill>
                <a:latin typeface="Cambria" pitchFamily="18" charset="0"/>
                <a:ea typeface="Cambria" pitchFamily="18" charset="0"/>
              </a:rPr>
              <a:t>NRF :</a:t>
            </a:r>
            <a:r>
              <a:rPr lang="en-IN" dirty="0" smtClean="0">
                <a:solidFill>
                  <a:srgbClr val="C00000"/>
                </a:solidFill>
                <a:latin typeface="Cambria" pitchFamily="18" charset="0"/>
                <a:ea typeface="Cambria" pitchFamily="18" charset="0"/>
              </a:rPr>
              <a:t> Network Repository Function</a:t>
            </a:r>
          </a:p>
          <a:p>
            <a:r>
              <a:rPr lang="en-IN" b="1" dirty="0" smtClean="0">
                <a:solidFill>
                  <a:srgbClr val="C00000"/>
                </a:solidFill>
                <a:latin typeface="Cambria" pitchFamily="18" charset="0"/>
                <a:ea typeface="Cambria" pitchFamily="18" charset="0"/>
              </a:rPr>
              <a:t>NEF </a:t>
            </a:r>
            <a:r>
              <a:rPr lang="en-IN" dirty="0" smtClean="0">
                <a:solidFill>
                  <a:srgbClr val="C00000"/>
                </a:solidFill>
                <a:latin typeface="Cambria" pitchFamily="18" charset="0"/>
                <a:ea typeface="Cambria" pitchFamily="18" charset="0"/>
              </a:rPr>
              <a:t>: Network Exposure Function</a:t>
            </a:r>
          </a:p>
          <a:p>
            <a:r>
              <a:rPr lang="en-IN" b="1" dirty="0" smtClean="0">
                <a:solidFill>
                  <a:srgbClr val="C00000"/>
                </a:solidFill>
                <a:latin typeface="Cambria" pitchFamily="18" charset="0"/>
                <a:ea typeface="Cambria" pitchFamily="18" charset="0"/>
              </a:rPr>
              <a:t>SMF :</a:t>
            </a:r>
            <a:r>
              <a:rPr lang="en-IN" dirty="0" smtClean="0">
                <a:solidFill>
                  <a:srgbClr val="C00000"/>
                </a:solidFill>
                <a:latin typeface="Cambria" pitchFamily="18" charset="0"/>
                <a:ea typeface="Cambria" pitchFamily="18" charset="0"/>
              </a:rPr>
              <a:t> Session Management Function </a:t>
            </a:r>
          </a:p>
        </p:txBody>
      </p:sp>
      <p:sp>
        <p:nvSpPr>
          <p:cNvPr id="23" name="Rectangle 22"/>
          <p:cNvSpPr/>
          <p:nvPr/>
        </p:nvSpPr>
        <p:spPr>
          <a:xfrm>
            <a:off x="7010400" y="6019800"/>
            <a:ext cx="4977645" cy="923330"/>
          </a:xfrm>
          <a:prstGeom prst="rect">
            <a:avLst/>
          </a:prstGeom>
        </p:spPr>
        <p:txBody>
          <a:bodyPr wrap="none">
            <a:spAutoFit/>
          </a:bodyPr>
          <a:lstStyle/>
          <a:p>
            <a:r>
              <a:rPr lang="en-GB" b="1" dirty="0" smtClean="0">
                <a:solidFill>
                  <a:srgbClr val="C00000"/>
                </a:solidFill>
                <a:latin typeface="Cambria" pitchFamily="18" charset="0"/>
                <a:ea typeface="Cambria" pitchFamily="18" charset="0"/>
              </a:rPr>
              <a:t>AMF: </a:t>
            </a:r>
            <a:r>
              <a:rPr lang="en-GB" dirty="0" smtClean="0">
                <a:solidFill>
                  <a:srgbClr val="C00000"/>
                </a:solidFill>
                <a:latin typeface="Cambria" pitchFamily="18" charset="0"/>
                <a:ea typeface="Cambria" pitchFamily="18" charset="0"/>
              </a:rPr>
              <a:t>Access and Mobility Management Function</a:t>
            </a:r>
          </a:p>
          <a:p>
            <a:r>
              <a:rPr lang="en-IN" b="1" dirty="0" smtClean="0">
                <a:solidFill>
                  <a:srgbClr val="C00000"/>
                </a:solidFill>
                <a:latin typeface="Cambria" pitchFamily="18" charset="0"/>
                <a:ea typeface="Cambria" pitchFamily="18" charset="0"/>
              </a:rPr>
              <a:t>AUSF : </a:t>
            </a:r>
            <a:r>
              <a:rPr lang="en-IN" dirty="0" smtClean="0">
                <a:solidFill>
                  <a:srgbClr val="C00000"/>
                </a:solidFill>
                <a:latin typeface="Cambria" pitchFamily="18" charset="0"/>
                <a:ea typeface="Cambria" pitchFamily="18" charset="0"/>
              </a:rPr>
              <a:t>Authentication Server Function</a:t>
            </a:r>
          </a:p>
          <a:p>
            <a:r>
              <a:rPr lang="en-IN" b="1" dirty="0" smtClean="0">
                <a:solidFill>
                  <a:srgbClr val="C00000"/>
                </a:solidFill>
                <a:latin typeface="Cambria" pitchFamily="18" charset="0"/>
                <a:ea typeface="Cambria" pitchFamily="18" charset="0"/>
              </a:rPr>
              <a:t>NSSF : </a:t>
            </a:r>
            <a:r>
              <a:rPr lang="en-IN" dirty="0" smtClean="0">
                <a:solidFill>
                  <a:srgbClr val="C00000"/>
                </a:solidFill>
                <a:latin typeface="Cambria" pitchFamily="18" charset="0"/>
                <a:ea typeface="Cambria" pitchFamily="18" charset="0"/>
              </a:rPr>
              <a:t>Network Slice Selection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3062"/>
            <a:ext cx="11876766" cy="633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1" y="6111875"/>
            <a:ext cx="3124200" cy="51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6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circle(in)">
                                      <p:cBhvr>
                                        <p:cTn id="7" dur="2000"/>
                                        <p:tgtEl>
                                          <p:spTgt spid="1029"/>
                                        </p:tgtEl>
                                      </p:cBhvr>
                                    </p:animEffect>
                                  </p:childTnLst>
                                </p:cTn>
                              </p:par>
                              <p:par>
                                <p:cTn id="8" presetID="6" presetClass="entr" presetSubtype="16"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circle(in)">
                                      <p:cBhvr>
                                        <p:cTn id="10"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IoT-based Systems (UEC715) </a:t>
            </a:r>
            <a:endParaRPr lang="en-US"/>
          </a:p>
        </p:txBody>
      </p:sp>
      <p:sp>
        <p:nvSpPr>
          <p:cNvPr id="4" name="Slide Number Placeholder 3"/>
          <p:cNvSpPr>
            <a:spLocks noGrp="1"/>
          </p:cNvSpPr>
          <p:nvPr>
            <p:ph type="sldNum" sz="quarter" idx="12"/>
          </p:nvPr>
        </p:nvSpPr>
        <p:spPr/>
        <p:txBody>
          <a:bodyPr/>
          <a:lstStyle/>
          <a:p>
            <a:fld id="{E2820CF4-349B-4D4F-9D5C-59B9A2C38D59}" type="slidenum">
              <a:rPr lang="en-US" smtClean="0"/>
              <a:pPr/>
              <a:t>9</a:t>
            </a:fld>
            <a:endParaRPr lang="en-US"/>
          </a:p>
        </p:txBody>
      </p:sp>
      <p:sp>
        <p:nvSpPr>
          <p:cNvPr id="6" name="Rectangle 5"/>
          <p:cNvSpPr/>
          <p:nvPr/>
        </p:nvSpPr>
        <p:spPr>
          <a:xfrm>
            <a:off x="114588" y="180901"/>
            <a:ext cx="5999237" cy="6448499"/>
          </a:xfrm>
          <a:prstGeom prst="rect">
            <a:avLst/>
          </a:prstGeom>
        </p:spPr>
        <p:txBody>
          <a:bodyPr wrap="square" lIns="76773" tIns="38387" rIns="76773" bIns="38387">
            <a:spAutoFit/>
          </a:bodyPr>
          <a:lstStyle/>
          <a:p>
            <a:r>
              <a:rPr lang="en-GB" b="1" dirty="0" smtClean="0">
                <a:solidFill>
                  <a:schemeClr val="tx1"/>
                </a:solidFill>
              </a:rPr>
              <a:t>9. What is the typical data rate of 2G?</a:t>
            </a:r>
            <a:r>
              <a:rPr lang="en-GB" dirty="0" smtClean="0">
                <a:solidFill>
                  <a:schemeClr val="tx1"/>
                </a:solidFill>
              </a:rPr>
              <a:t/>
            </a:r>
            <a:br>
              <a:rPr lang="en-GB" dirty="0" smtClean="0">
                <a:solidFill>
                  <a:schemeClr val="tx1"/>
                </a:solidFill>
              </a:rPr>
            </a:br>
            <a:r>
              <a:rPr lang="en-GB" dirty="0" smtClean="0">
                <a:solidFill>
                  <a:schemeClr val="tx1"/>
                </a:solidFill>
              </a:rPr>
              <a:t>A. Up to 10 Kbps</a:t>
            </a:r>
            <a:br>
              <a:rPr lang="en-GB" dirty="0" smtClean="0">
                <a:solidFill>
                  <a:schemeClr val="tx1"/>
                </a:solidFill>
              </a:rPr>
            </a:br>
            <a:r>
              <a:rPr lang="en-GB" dirty="0" smtClean="0">
                <a:solidFill>
                  <a:schemeClr val="tx1"/>
                </a:solidFill>
              </a:rPr>
              <a:t>B. Up to 64 Kbps</a:t>
            </a:r>
            <a:br>
              <a:rPr lang="en-GB" dirty="0" smtClean="0">
                <a:solidFill>
                  <a:schemeClr val="tx1"/>
                </a:solidFill>
              </a:rPr>
            </a:br>
            <a:r>
              <a:rPr lang="en-GB" dirty="0" smtClean="0">
                <a:solidFill>
                  <a:schemeClr val="tx1"/>
                </a:solidFill>
              </a:rPr>
              <a:t>C. 1 Mbps</a:t>
            </a:r>
            <a:br>
              <a:rPr lang="en-GB" dirty="0" smtClean="0">
                <a:solidFill>
                  <a:schemeClr val="tx1"/>
                </a:solidFill>
              </a:rPr>
            </a:br>
            <a:r>
              <a:rPr lang="en-GB" dirty="0" smtClean="0">
                <a:solidFill>
                  <a:schemeClr val="tx1"/>
                </a:solidFill>
              </a:rPr>
              <a:t>D. 100 Mbps</a:t>
            </a:r>
          </a:p>
          <a:p>
            <a:endParaRPr lang="en-GB" b="1" dirty="0" smtClean="0">
              <a:solidFill>
                <a:schemeClr val="tx1"/>
              </a:solidFill>
            </a:endParaRPr>
          </a:p>
          <a:p>
            <a:r>
              <a:rPr lang="en-GB" b="1" dirty="0" smtClean="0">
                <a:solidFill>
                  <a:schemeClr val="tx1"/>
                </a:solidFill>
              </a:rPr>
              <a:t>10. Which of the following is a 2G technology?</a:t>
            </a:r>
            <a:r>
              <a:rPr lang="en-GB" dirty="0" smtClean="0">
                <a:solidFill>
                  <a:schemeClr val="tx1"/>
                </a:solidFill>
              </a:rPr>
              <a:t/>
            </a:r>
            <a:br>
              <a:rPr lang="en-GB" dirty="0" smtClean="0">
                <a:solidFill>
                  <a:schemeClr val="tx1"/>
                </a:solidFill>
              </a:rPr>
            </a:br>
            <a:r>
              <a:rPr lang="en-GB" dirty="0" smtClean="0">
                <a:solidFill>
                  <a:schemeClr val="tx1"/>
                </a:solidFill>
              </a:rPr>
              <a:t>A. UMTS</a:t>
            </a:r>
            <a:br>
              <a:rPr lang="en-GB" dirty="0" smtClean="0">
                <a:solidFill>
                  <a:schemeClr val="tx1"/>
                </a:solidFill>
              </a:rPr>
            </a:br>
            <a:r>
              <a:rPr lang="en-GB" dirty="0" smtClean="0">
                <a:solidFill>
                  <a:schemeClr val="tx1"/>
                </a:solidFill>
              </a:rPr>
              <a:t>B. EDGE</a:t>
            </a:r>
            <a:br>
              <a:rPr lang="en-GB" dirty="0" smtClean="0">
                <a:solidFill>
                  <a:schemeClr val="tx1"/>
                </a:solidFill>
              </a:rPr>
            </a:br>
            <a:r>
              <a:rPr lang="en-GB" dirty="0" smtClean="0">
                <a:solidFill>
                  <a:schemeClr val="tx1"/>
                </a:solidFill>
              </a:rPr>
              <a:t>C. HSPA</a:t>
            </a:r>
            <a:br>
              <a:rPr lang="en-GB" dirty="0" smtClean="0">
                <a:solidFill>
                  <a:schemeClr val="tx1"/>
                </a:solidFill>
              </a:rPr>
            </a:br>
            <a:r>
              <a:rPr lang="en-GB" dirty="0" smtClean="0">
                <a:solidFill>
                  <a:schemeClr val="tx1"/>
                </a:solidFill>
              </a:rPr>
              <a:t>D. OFDMA</a:t>
            </a:r>
          </a:p>
          <a:p>
            <a:endParaRPr lang="en-GB" b="1" dirty="0">
              <a:solidFill>
                <a:schemeClr val="tx1"/>
              </a:solidFill>
            </a:endParaRPr>
          </a:p>
          <a:p>
            <a:r>
              <a:rPr lang="en-GB" b="1" dirty="0" smtClean="0">
                <a:solidFill>
                  <a:schemeClr val="tx1"/>
                </a:solidFill>
              </a:rPr>
              <a:t>11. Which technology is widely associated with 3G?</a:t>
            </a:r>
            <a:r>
              <a:rPr lang="en-GB" dirty="0" smtClean="0">
                <a:solidFill>
                  <a:schemeClr val="tx1"/>
                </a:solidFill>
              </a:rPr>
              <a:t/>
            </a:r>
            <a:br>
              <a:rPr lang="en-GB" dirty="0" smtClean="0">
                <a:solidFill>
                  <a:schemeClr val="tx1"/>
                </a:solidFill>
              </a:rPr>
            </a:br>
            <a:r>
              <a:rPr lang="en-GB" dirty="0" smtClean="0">
                <a:solidFill>
                  <a:schemeClr val="tx1"/>
                </a:solidFill>
              </a:rPr>
              <a:t>A. GSM</a:t>
            </a:r>
            <a:br>
              <a:rPr lang="en-GB" dirty="0" smtClean="0">
                <a:solidFill>
                  <a:schemeClr val="tx1"/>
                </a:solidFill>
              </a:rPr>
            </a:br>
            <a:r>
              <a:rPr lang="en-GB" dirty="0" smtClean="0">
                <a:solidFill>
                  <a:schemeClr val="tx1"/>
                </a:solidFill>
              </a:rPr>
              <a:t>B. LTE</a:t>
            </a:r>
            <a:br>
              <a:rPr lang="en-GB" dirty="0" smtClean="0">
                <a:solidFill>
                  <a:schemeClr val="tx1"/>
                </a:solidFill>
              </a:rPr>
            </a:br>
            <a:r>
              <a:rPr lang="en-GB" dirty="0" smtClean="0">
                <a:solidFill>
                  <a:schemeClr val="tx1"/>
                </a:solidFill>
              </a:rPr>
              <a:t>C. WCDMA</a:t>
            </a:r>
            <a:br>
              <a:rPr lang="en-GB" dirty="0" smtClean="0">
                <a:solidFill>
                  <a:schemeClr val="tx1"/>
                </a:solidFill>
              </a:rPr>
            </a:br>
            <a:r>
              <a:rPr lang="en-GB" dirty="0" smtClean="0">
                <a:solidFill>
                  <a:schemeClr val="tx1"/>
                </a:solidFill>
              </a:rPr>
              <a:t>D. OFDM</a:t>
            </a:r>
          </a:p>
          <a:p>
            <a:endParaRPr lang="en-GB" dirty="0">
              <a:solidFill>
                <a:schemeClr val="tx1"/>
              </a:solidFill>
            </a:endParaRPr>
          </a:p>
          <a:p>
            <a:r>
              <a:rPr lang="en-GB" b="1" dirty="0" smtClean="0">
                <a:solidFill>
                  <a:schemeClr val="tx1"/>
                </a:solidFill>
              </a:rPr>
              <a:t>12. What major service became common with 3G?</a:t>
            </a:r>
            <a:r>
              <a:rPr lang="en-GB" dirty="0" smtClean="0">
                <a:solidFill>
                  <a:schemeClr val="tx1"/>
                </a:solidFill>
              </a:rPr>
              <a:t/>
            </a:r>
            <a:br>
              <a:rPr lang="en-GB" dirty="0" smtClean="0">
                <a:solidFill>
                  <a:schemeClr val="tx1"/>
                </a:solidFill>
              </a:rPr>
            </a:br>
            <a:r>
              <a:rPr lang="en-GB" dirty="0" smtClean="0">
                <a:solidFill>
                  <a:schemeClr val="tx1"/>
                </a:solidFill>
              </a:rPr>
              <a:t>A. Voice-only calling</a:t>
            </a:r>
            <a:br>
              <a:rPr lang="en-GB" dirty="0" smtClean="0">
                <a:solidFill>
                  <a:schemeClr val="tx1"/>
                </a:solidFill>
              </a:rPr>
            </a:br>
            <a:r>
              <a:rPr lang="en-GB" dirty="0" smtClean="0">
                <a:solidFill>
                  <a:schemeClr val="tx1"/>
                </a:solidFill>
              </a:rPr>
              <a:t>B. SMS</a:t>
            </a:r>
            <a:br>
              <a:rPr lang="en-GB" dirty="0" smtClean="0">
                <a:solidFill>
                  <a:schemeClr val="tx1"/>
                </a:solidFill>
              </a:rPr>
            </a:br>
            <a:r>
              <a:rPr lang="en-GB" dirty="0" smtClean="0">
                <a:solidFill>
                  <a:schemeClr val="tx1"/>
                </a:solidFill>
              </a:rPr>
              <a:t>C. High-speed internet access</a:t>
            </a:r>
            <a:br>
              <a:rPr lang="en-GB" dirty="0" smtClean="0">
                <a:solidFill>
                  <a:schemeClr val="tx1"/>
                </a:solidFill>
              </a:rPr>
            </a:br>
            <a:r>
              <a:rPr lang="en-GB" dirty="0" smtClean="0">
                <a:solidFill>
                  <a:schemeClr val="tx1"/>
                </a:solidFill>
              </a:rPr>
              <a:t>D. Analog video</a:t>
            </a:r>
            <a:endParaRPr lang="en-GB" dirty="0">
              <a:solidFill>
                <a:schemeClr val="tx1"/>
              </a:solidFill>
            </a:endParaRPr>
          </a:p>
        </p:txBody>
      </p:sp>
      <p:sp>
        <p:nvSpPr>
          <p:cNvPr id="7" name="Rectangle 6"/>
          <p:cNvSpPr/>
          <p:nvPr/>
        </p:nvSpPr>
        <p:spPr>
          <a:xfrm>
            <a:off x="6324600" y="180901"/>
            <a:ext cx="5791201" cy="6448499"/>
          </a:xfrm>
          <a:prstGeom prst="rect">
            <a:avLst/>
          </a:prstGeom>
        </p:spPr>
        <p:txBody>
          <a:bodyPr wrap="square" lIns="76773" tIns="38387" rIns="76773" bIns="38387">
            <a:spAutoFit/>
          </a:bodyPr>
          <a:lstStyle/>
          <a:p>
            <a:r>
              <a:rPr lang="en-GB" b="1" dirty="0" smtClean="0">
                <a:solidFill>
                  <a:schemeClr val="tx1"/>
                </a:solidFill>
              </a:rPr>
              <a:t>13, What is the typical data speed of 3G?</a:t>
            </a:r>
            <a:r>
              <a:rPr lang="en-GB" dirty="0" smtClean="0">
                <a:solidFill>
                  <a:schemeClr val="tx1"/>
                </a:solidFill>
              </a:rPr>
              <a:t/>
            </a:r>
            <a:br>
              <a:rPr lang="en-GB" dirty="0" smtClean="0">
                <a:solidFill>
                  <a:schemeClr val="tx1"/>
                </a:solidFill>
              </a:rPr>
            </a:br>
            <a:r>
              <a:rPr lang="en-GB" dirty="0" smtClean="0">
                <a:solidFill>
                  <a:schemeClr val="tx1"/>
                </a:solidFill>
              </a:rPr>
              <a:t>A. 144 Kbps</a:t>
            </a:r>
            <a:br>
              <a:rPr lang="en-GB" dirty="0" smtClean="0">
                <a:solidFill>
                  <a:schemeClr val="tx1"/>
                </a:solidFill>
              </a:rPr>
            </a:br>
            <a:r>
              <a:rPr lang="en-GB" dirty="0" smtClean="0">
                <a:solidFill>
                  <a:schemeClr val="tx1"/>
                </a:solidFill>
              </a:rPr>
              <a:t>B. 384 Kbps to 2 Mbps</a:t>
            </a:r>
            <a:br>
              <a:rPr lang="en-GB" dirty="0" smtClean="0">
                <a:solidFill>
                  <a:schemeClr val="tx1"/>
                </a:solidFill>
              </a:rPr>
            </a:br>
            <a:r>
              <a:rPr lang="en-GB" dirty="0" smtClean="0">
                <a:solidFill>
                  <a:schemeClr val="tx1"/>
                </a:solidFill>
              </a:rPr>
              <a:t>C. 10 Mbps</a:t>
            </a:r>
            <a:br>
              <a:rPr lang="en-GB" dirty="0" smtClean="0">
                <a:solidFill>
                  <a:schemeClr val="tx1"/>
                </a:solidFill>
              </a:rPr>
            </a:br>
            <a:r>
              <a:rPr lang="en-GB" dirty="0" smtClean="0">
                <a:solidFill>
                  <a:schemeClr val="tx1"/>
                </a:solidFill>
              </a:rPr>
              <a:t>D. 100 Mbps</a:t>
            </a:r>
          </a:p>
          <a:p>
            <a:endParaRPr lang="en-GB" b="1" dirty="0">
              <a:solidFill>
                <a:schemeClr val="tx1"/>
              </a:solidFill>
            </a:endParaRPr>
          </a:p>
          <a:p>
            <a:r>
              <a:rPr lang="en-GB" b="1" dirty="0" smtClean="0">
                <a:solidFill>
                  <a:schemeClr val="tx1"/>
                </a:solidFill>
              </a:rPr>
              <a:t>14. Which of the following is NOT a 3G technology?</a:t>
            </a:r>
            <a:r>
              <a:rPr lang="en-GB" dirty="0" smtClean="0">
                <a:solidFill>
                  <a:schemeClr val="tx1"/>
                </a:solidFill>
              </a:rPr>
              <a:t/>
            </a:r>
            <a:br>
              <a:rPr lang="en-GB" dirty="0" smtClean="0">
                <a:solidFill>
                  <a:schemeClr val="tx1"/>
                </a:solidFill>
              </a:rPr>
            </a:br>
            <a:r>
              <a:rPr lang="en-GB" dirty="0" smtClean="0">
                <a:solidFill>
                  <a:schemeClr val="tx1"/>
                </a:solidFill>
              </a:rPr>
              <a:t>A. UMTS</a:t>
            </a:r>
            <a:br>
              <a:rPr lang="en-GB" dirty="0" smtClean="0">
                <a:solidFill>
                  <a:schemeClr val="tx1"/>
                </a:solidFill>
              </a:rPr>
            </a:br>
            <a:r>
              <a:rPr lang="en-GB" dirty="0" smtClean="0">
                <a:solidFill>
                  <a:schemeClr val="tx1"/>
                </a:solidFill>
              </a:rPr>
              <a:t>B. CDMA2000</a:t>
            </a:r>
            <a:br>
              <a:rPr lang="en-GB" dirty="0" smtClean="0">
                <a:solidFill>
                  <a:schemeClr val="tx1"/>
                </a:solidFill>
              </a:rPr>
            </a:br>
            <a:r>
              <a:rPr lang="en-GB" dirty="0" smtClean="0">
                <a:solidFill>
                  <a:schemeClr val="tx1"/>
                </a:solidFill>
              </a:rPr>
              <a:t>C. EDGE</a:t>
            </a:r>
            <a:br>
              <a:rPr lang="en-GB" dirty="0" smtClean="0">
                <a:solidFill>
                  <a:schemeClr val="tx1"/>
                </a:solidFill>
              </a:rPr>
            </a:br>
            <a:r>
              <a:rPr lang="en-GB" dirty="0" smtClean="0">
                <a:solidFill>
                  <a:schemeClr val="tx1"/>
                </a:solidFill>
              </a:rPr>
              <a:t>D. HSPA</a:t>
            </a:r>
            <a:r>
              <a:rPr lang="en-GB" dirty="0">
                <a:solidFill>
                  <a:schemeClr val="tx1"/>
                </a:solidFill>
              </a:rPr>
              <a:t/>
            </a:r>
            <a:br>
              <a:rPr lang="en-GB" dirty="0">
                <a:solidFill>
                  <a:schemeClr val="tx1"/>
                </a:solidFill>
              </a:rPr>
            </a:br>
            <a:endParaRPr lang="en-GB" dirty="0" smtClean="0">
              <a:solidFill>
                <a:schemeClr val="tx1"/>
              </a:solidFill>
            </a:endParaRPr>
          </a:p>
          <a:p>
            <a:r>
              <a:rPr lang="en-GB" b="1" dirty="0" smtClean="0">
                <a:solidFill>
                  <a:schemeClr val="tx1"/>
                </a:solidFill>
              </a:rPr>
              <a:t>15. Which year did 3G begin widespread adoption?</a:t>
            </a:r>
            <a:r>
              <a:rPr lang="en-GB" dirty="0" smtClean="0">
                <a:solidFill>
                  <a:schemeClr val="tx1"/>
                </a:solidFill>
              </a:rPr>
              <a:t/>
            </a:r>
            <a:br>
              <a:rPr lang="en-GB" dirty="0" smtClean="0">
                <a:solidFill>
                  <a:schemeClr val="tx1"/>
                </a:solidFill>
              </a:rPr>
            </a:br>
            <a:r>
              <a:rPr lang="en-GB" dirty="0" smtClean="0">
                <a:solidFill>
                  <a:schemeClr val="tx1"/>
                </a:solidFill>
              </a:rPr>
              <a:t>A. 1991</a:t>
            </a:r>
            <a:br>
              <a:rPr lang="en-GB" dirty="0" smtClean="0">
                <a:solidFill>
                  <a:schemeClr val="tx1"/>
                </a:solidFill>
              </a:rPr>
            </a:br>
            <a:r>
              <a:rPr lang="en-GB" dirty="0" smtClean="0">
                <a:solidFill>
                  <a:schemeClr val="tx1"/>
                </a:solidFill>
              </a:rPr>
              <a:t>B. 1999</a:t>
            </a:r>
            <a:br>
              <a:rPr lang="en-GB" dirty="0" smtClean="0">
                <a:solidFill>
                  <a:schemeClr val="tx1"/>
                </a:solidFill>
              </a:rPr>
            </a:br>
            <a:r>
              <a:rPr lang="en-GB" dirty="0" smtClean="0">
                <a:solidFill>
                  <a:schemeClr val="tx1"/>
                </a:solidFill>
              </a:rPr>
              <a:t>C. 2005</a:t>
            </a:r>
            <a:br>
              <a:rPr lang="en-GB" dirty="0" smtClean="0">
                <a:solidFill>
                  <a:schemeClr val="tx1"/>
                </a:solidFill>
              </a:rPr>
            </a:br>
            <a:r>
              <a:rPr lang="en-GB" dirty="0" smtClean="0">
                <a:solidFill>
                  <a:schemeClr val="tx1"/>
                </a:solidFill>
              </a:rPr>
              <a:t>D. 2010</a:t>
            </a:r>
          </a:p>
          <a:p>
            <a:endParaRPr lang="en-GB" dirty="0">
              <a:solidFill>
                <a:schemeClr val="tx1"/>
              </a:solidFill>
            </a:endParaRPr>
          </a:p>
          <a:p>
            <a:r>
              <a:rPr lang="en-GB" b="1" dirty="0" smtClean="0">
                <a:solidFill>
                  <a:schemeClr val="tx1"/>
                </a:solidFill>
              </a:rPr>
              <a:t>16. Which technology is the backbone of 4G?</a:t>
            </a:r>
            <a:r>
              <a:rPr lang="en-GB" dirty="0" smtClean="0">
                <a:solidFill>
                  <a:schemeClr val="tx1"/>
                </a:solidFill>
              </a:rPr>
              <a:t/>
            </a:r>
            <a:br>
              <a:rPr lang="en-GB" dirty="0" smtClean="0">
                <a:solidFill>
                  <a:schemeClr val="tx1"/>
                </a:solidFill>
              </a:rPr>
            </a:br>
            <a:r>
              <a:rPr lang="en-GB" dirty="0" smtClean="0">
                <a:solidFill>
                  <a:schemeClr val="tx1"/>
                </a:solidFill>
              </a:rPr>
              <a:t>A. LTE</a:t>
            </a:r>
            <a:br>
              <a:rPr lang="en-GB" dirty="0" smtClean="0">
                <a:solidFill>
                  <a:schemeClr val="tx1"/>
                </a:solidFill>
              </a:rPr>
            </a:br>
            <a:r>
              <a:rPr lang="en-GB" dirty="0" smtClean="0">
                <a:solidFill>
                  <a:schemeClr val="tx1"/>
                </a:solidFill>
              </a:rPr>
              <a:t>B. GSM</a:t>
            </a:r>
            <a:br>
              <a:rPr lang="en-GB" dirty="0" smtClean="0">
                <a:solidFill>
                  <a:schemeClr val="tx1"/>
                </a:solidFill>
              </a:rPr>
            </a:br>
            <a:r>
              <a:rPr lang="en-GB" dirty="0" smtClean="0">
                <a:solidFill>
                  <a:schemeClr val="tx1"/>
                </a:solidFill>
              </a:rPr>
              <a:t>C. WCDMA</a:t>
            </a:r>
            <a:br>
              <a:rPr lang="en-GB" dirty="0" smtClean="0">
                <a:solidFill>
                  <a:schemeClr val="tx1"/>
                </a:solidFill>
              </a:rPr>
            </a:br>
            <a:r>
              <a:rPr lang="en-GB" dirty="0" smtClean="0">
                <a:solidFill>
                  <a:schemeClr val="tx1"/>
                </a:solidFill>
              </a:rPr>
              <a:t>D. EDGE</a:t>
            </a:r>
            <a:endParaRPr lang="en-GB" dirty="0">
              <a:solidFill>
                <a:schemeClr val="tx1"/>
              </a:solidFill>
            </a:endParaRPr>
          </a:p>
        </p:txBody>
      </p:sp>
    </p:spTree>
    <p:extLst>
      <p:ext uri="{BB962C8B-B14F-4D97-AF65-F5344CB8AC3E}">
        <p14:creationId xmlns:p14="http://schemas.microsoft.com/office/powerpoint/2010/main" val="253953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arn(inVertic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arn(inVertic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barn(inVertical)">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arn(inVertic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barn(inVertical)">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barn(inVertical)">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399" y="109056"/>
            <a:ext cx="10744201" cy="6286359"/>
            <a:chOff x="269748" y="22859"/>
            <a:chExt cx="11647930" cy="6755891"/>
          </a:xfrm>
        </p:grpSpPr>
        <p:pic>
          <p:nvPicPr>
            <p:cNvPr id="3" name="object 3"/>
            <p:cNvPicPr/>
            <p:nvPr/>
          </p:nvPicPr>
          <p:blipFill>
            <a:blip r:embed="rId2" cstate="print"/>
            <a:stretch>
              <a:fillRect/>
            </a:stretch>
          </p:blipFill>
          <p:spPr>
            <a:xfrm>
              <a:off x="269748" y="1124712"/>
              <a:ext cx="11647930" cy="5283707"/>
            </a:xfrm>
            <a:prstGeom prst="rect">
              <a:avLst/>
            </a:prstGeom>
          </p:spPr>
        </p:pic>
        <p:pic>
          <p:nvPicPr>
            <p:cNvPr id="4" name="object 4"/>
            <p:cNvPicPr/>
            <p:nvPr/>
          </p:nvPicPr>
          <p:blipFill>
            <a:blip r:embed="rId3" cstate="print"/>
            <a:stretch>
              <a:fillRect/>
            </a:stretch>
          </p:blipFill>
          <p:spPr>
            <a:xfrm>
              <a:off x="269748" y="22859"/>
              <a:ext cx="11647930" cy="6755891"/>
            </a:xfrm>
            <a:prstGeom prst="rect">
              <a:avLst/>
            </a:prstGeom>
          </p:spPr>
        </p:pic>
      </p:grpSp>
      <p:sp>
        <p:nvSpPr>
          <p:cNvPr id="5" name="object 5"/>
          <p:cNvSpPr txBox="1">
            <a:spLocks noGrp="1"/>
          </p:cNvSpPr>
          <p:nvPr>
            <p:ph type="title"/>
          </p:nvPr>
        </p:nvSpPr>
        <p:spPr>
          <a:xfrm>
            <a:off x="2306885" y="210395"/>
            <a:ext cx="7600315" cy="689932"/>
          </a:xfrm>
          <a:prstGeom prst="rect">
            <a:avLst/>
          </a:prstGeom>
        </p:spPr>
        <p:txBody>
          <a:bodyPr vert="horz" wrap="square" lIns="0" tIns="12700" rIns="0" bIns="0" rtlCol="0">
            <a:spAutoFit/>
          </a:bodyPr>
          <a:lstStyle/>
          <a:p>
            <a:pPr marL="12700">
              <a:lnSpc>
                <a:spcPct val="100000"/>
              </a:lnSpc>
              <a:spcBef>
                <a:spcPts val="100"/>
              </a:spcBef>
              <a:tabLst>
                <a:tab pos="5622925" algn="l"/>
              </a:tabLst>
            </a:pPr>
            <a:r>
              <a:rPr dirty="0"/>
              <a:t>Comparison</a:t>
            </a:r>
            <a:r>
              <a:rPr spc="-55" dirty="0"/>
              <a:t> </a:t>
            </a:r>
            <a:r>
              <a:rPr dirty="0"/>
              <a:t>of</a:t>
            </a:r>
            <a:r>
              <a:rPr spc="-50" dirty="0"/>
              <a:t> </a:t>
            </a:r>
            <a:r>
              <a:rPr dirty="0"/>
              <a:t>4G</a:t>
            </a:r>
            <a:r>
              <a:rPr spc="-55" dirty="0"/>
              <a:t> </a:t>
            </a:r>
            <a:r>
              <a:rPr dirty="0"/>
              <a:t>&amp;</a:t>
            </a:r>
            <a:r>
              <a:rPr spc="-50" dirty="0"/>
              <a:t> </a:t>
            </a:r>
            <a:r>
              <a:rPr spc="-25" dirty="0"/>
              <a:t>5G</a:t>
            </a:r>
            <a:r>
              <a:rPr dirty="0"/>
              <a:t>	</a:t>
            </a:r>
            <a:r>
              <a:rPr spc="-10" dirty="0"/>
              <a:t>Network</a:t>
            </a:r>
          </a:p>
        </p:txBody>
      </p:sp>
      <p:sp>
        <p:nvSpPr>
          <p:cNvPr id="6" name="Rectangle 5"/>
          <p:cNvSpPr/>
          <p:nvPr/>
        </p:nvSpPr>
        <p:spPr>
          <a:xfrm>
            <a:off x="8077200" y="6072250"/>
            <a:ext cx="3900427" cy="646331"/>
          </a:xfrm>
          <a:prstGeom prst="rect">
            <a:avLst/>
          </a:prstGeom>
        </p:spPr>
        <p:txBody>
          <a:bodyPr wrap="none">
            <a:spAutoFit/>
          </a:bodyPr>
          <a:lstStyle/>
          <a:p>
            <a:r>
              <a:rPr lang="en-GB" b="1" dirty="0" smtClean="0">
                <a:latin typeface="Cambria" pitchFamily="18" charset="0"/>
                <a:ea typeface="Cambria" pitchFamily="18" charset="0"/>
              </a:rPr>
              <a:t>PGW : </a:t>
            </a:r>
            <a:r>
              <a:rPr lang="en-GB" dirty="0" smtClean="0">
                <a:latin typeface="Cambria" pitchFamily="18" charset="0"/>
                <a:ea typeface="Cambria" pitchFamily="18" charset="0"/>
              </a:rPr>
              <a:t>Packet </a:t>
            </a:r>
            <a:r>
              <a:rPr lang="en-GB" dirty="0">
                <a:latin typeface="Cambria" pitchFamily="18" charset="0"/>
                <a:ea typeface="Cambria" pitchFamily="18" charset="0"/>
              </a:rPr>
              <a:t>Data Network </a:t>
            </a:r>
            <a:r>
              <a:rPr lang="en-GB" dirty="0" smtClean="0">
                <a:latin typeface="Cambria" pitchFamily="18" charset="0"/>
                <a:ea typeface="Cambria" pitchFamily="18" charset="0"/>
              </a:rPr>
              <a:t>Gateway</a:t>
            </a:r>
            <a:r>
              <a:rPr lang="en-GB" dirty="0">
                <a:latin typeface="Cambria" pitchFamily="18" charset="0"/>
                <a:ea typeface="Cambria" pitchFamily="18" charset="0"/>
              </a:rPr>
              <a:t> </a:t>
            </a:r>
            <a:endParaRPr lang="en-GB" dirty="0" smtClean="0">
              <a:latin typeface="Cambria" pitchFamily="18" charset="0"/>
              <a:ea typeface="Cambria" pitchFamily="18" charset="0"/>
            </a:endParaRPr>
          </a:p>
          <a:p>
            <a:r>
              <a:rPr lang="en-IN" b="1" dirty="0" smtClean="0">
                <a:latin typeface="Cambria" pitchFamily="18" charset="0"/>
                <a:ea typeface="Cambria" pitchFamily="18" charset="0"/>
              </a:rPr>
              <a:t>SGW: </a:t>
            </a:r>
            <a:r>
              <a:rPr lang="en-IN" dirty="0" smtClean="0">
                <a:latin typeface="Cambria" pitchFamily="18" charset="0"/>
                <a:ea typeface="Cambria" pitchFamily="18" charset="0"/>
              </a:rPr>
              <a:t> Serving Gateway</a:t>
            </a:r>
            <a:endParaRPr lang="en-IN" dirty="0">
              <a:latin typeface="Cambria" pitchFamily="18" charset="0"/>
              <a:ea typeface="Cambria" pitchFamily="18" charset="0"/>
            </a:endParaRPr>
          </a:p>
        </p:txBody>
      </p:sp>
      <p:pic>
        <p:nvPicPr>
          <p:cNvPr id="1026" name="Picture 2" descr="LTE (4G) Network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191000"/>
            <a:ext cx="4751137"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165508" y="37479"/>
            <a:ext cx="9991965" cy="864535"/>
          </a:xfrm>
          <a:prstGeom prst="rect">
            <a:avLst/>
          </a:prstGeom>
        </p:spPr>
        <p:txBody>
          <a:bodyPr vert="horz" wrap="square" lIns="0" tIns="185614" rIns="0" bIns="0" rtlCol="0">
            <a:spAutoFit/>
          </a:bodyPr>
          <a:lstStyle/>
          <a:p>
            <a:pPr marL="4459605">
              <a:lnSpc>
                <a:spcPct val="100000"/>
              </a:lnSpc>
              <a:spcBef>
                <a:spcPts val="100"/>
              </a:spcBef>
            </a:pPr>
            <a:r>
              <a:rPr dirty="0"/>
              <a:t>5G</a:t>
            </a:r>
            <a:r>
              <a:rPr spc="-15" dirty="0"/>
              <a:t> </a:t>
            </a:r>
            <a:r>
              <a:rPr dirty="0"/>
              <a:t>Use </a:t>
            </a:r>
            <a:r>
              <a:rPr spc="-10" dirty="0"/>
              <a:t>cases</a:t>
            </a:r>
          </a:p>
        </p:txBody>
      </p:sp>
      <p:pic>
        <p:nvPicPr>
          <p:cNvPr id="4" name="object 4"/>
          <p:cNvPicPr/>
          <p:nvPr/>
        </p:nvPicPr>
        <p:blipFill>
          <a:blip r:embed="rId3" cstate="print"/>
          <a:stretch>
            <a:fillRect/>
          </a:stretch>
        </p:blipFill>
        <p:spPr>
          <a:xfrm>
            <a:off x="5696718" y="1528582"/>
            <a:ext cx="2852927" cy="2852927"/>
          </a:xfrm>
          <a:prstGeom prst="rect">
            <a:avLst/>
          </a:prstGeom>
        </p:spPr>
      </p:pic>
      <p:sp>
        <p:nvSpPr>
          <p:cNvPr id="5" name="object 5"/>
          <p:cNvSpPr txBox="1"/>
          <p:nvPr/>
        </p:nvSpPr>
        <p:spPr>
          <a:xfrm>
            <a:off x="6351441" y="2196587"/>
            <a:ext cx="1543051" cy="766235"/>
          </a:xfrm>
          <a:prstGeom prst="rect">
            <a:avLst/>
          </a:prstGeom>
        </p:spPr>
        <p:txBody>
          <a:bodyPr vert="horz" wrap="square" lIns="0" tIns="12065" rIns="0" bIns="0" rtlCol="0">
            <a:spAutoFit/>
          </a:bodyPr>
          <a:lstStyle/>
          <a:p>
            <a:pPr marL="12700">
              <a:lnSpc>
                <a:spcPct val="100000"/>
              </a:lnSpc>
              <a:spcBef>
                <a:spcPts val="95"/>
              </a:spcBef>
            </a:pPr>
            <a:r>
              <a:rPr sz="4900" spc="-20" dirty="0">
                <a:latin typeface="Calibri"/>
                <a:cs typeface="Calibri"/>
              </a:rPr>
              <a:t>eMBB</a:t>
            </a:r>
            <a:endParaRPr sz="4900">
              <a:latin typeface="Calibri"/>
              <a:cs typeface="Calibri"/>
            </a:endParaRPr>
          </a:p>
        </p:txBody>
      </p:sp>
      <p:pic>
        <p:nvPicPr>
          <p:cNvPr id="6" name="object 6"/>
          <p:cNvPicPr/>
          <p:nvPr/>
        </p:nvPicPr>
        <p:blipFill>
          <a:blip r:embed="rId4" cstate="print"/>
          <a:stretch>
            <a:fillRect/>
          </a:stretch>
        </p:blipFill>
        <p:spPr>
          <a:xfrm>
            <a:off x="6694938" y="3256798"/>
            <a:ext cx="2898647" cy="2852927"/>
          </a:xfrm>
          <a:prstGeom prst="rect">
            <a:avLst/>
          </a:prstGeom>
        </p:spPr>
      </p:pic>
      <p:sp>
        <p:nvSpPr>
          <p:cNvPr id="7" name="object 7"/>
          <p:cNvSpPr txBox="1"/>
          <p:nvPr/>
        </p:nvSpPr>
        <p:spPr>
          <a:xfrm>
            <a:off x="7643045" y="4293119"/>
            <a:ext cx="1539240" cy="766235"/>
          </a:xfrm>
          <a:prstGeom prst="rect">
            <a:avLst/>
          </a:prstGeom>
        </p:spPr>
        <p:txBody>
          <a:bodyPr vert="horz" wrap="square" lIns="0" tIns="12065" rIns="0" bIns="0" rtlCol="0">
            <a:spAutoFit/>
          </a:bodyPr>
          <a:lstStyle/>
          <a:p>
            <a:pPr marL="12700">
              <a:lnSpc>
                <a:spcPct val="100000"/>
              </a:lnSpc>
              <a:spcBef>
                <a:spcPts val="95"/>
              </a:spcBef>
            </a:pPr>
            <a:r>
              <a:rPr sz="4900" spc="-10" dirty="0">
                <a:latin typeface="Calibri"/>
                <a:cs typeface="Calibri"/>
              </a:rPr>
              <a:t>uRLLC</a:t>
            </a:r>
            <a:endParaRPr sz="4900">
              <a:latin typeface="Calibri"/>
              <a:cs typeface="Calibri"/>
            </a:endParaRPr>
          </a:p>
        </p:txBody>
      </p:sp>
      <p:pic>
        <p:nvPicPr>
          <p:cNvPr id="8" name="object 8"/>
          <p:cNvPicPr/>
          <p:nvPr/>
        </p:nvPicPr>
        <p:blipFill>
          <a:blip r:embed="rId5" cstate="print"/>
          <a:stretch>
            <a:fillRect/>
          </a:stretch>
        </p:blipFill>
        <p:spPr>
          <a:xfrm>
            <a:off x="4584198" y="3256798"/>
            <a:ext cx="2968751" cy="2852927"/>
          </a:xfrm>
          <a:prstGeom prst="rect">
            <a:avLst/>
          </a:prstGeom>
        </p:spPr>
      </p:pic>
      <p:sp>
        <p:nvSpPr>
          <p:cNvPr id="9" name="object 9"/>
          <p:cNvSpPr txBox="1"/>
          <p:nvPr/>
        </p:nvSpPr>
        <p:spPr>
          <a:xfrm>
            <a:off x="4994116" y="4293119"/>
            <a:ext cx="1676400" cy="766235"/>
          </a:xfrm>
          <a:prstGeom prst="rect">
            <a:avLst/>
          </a:prstGeom>
        </p:spPr>
        <p:txBody>
          <a:bodyPr vert="horz" wrap="square" lIns="0" tIns="12065" rIns="0" bIns="0" rtlCol="0">
            <a:spAutoFit/>
          </a:bodyPr>
          <a:lstStyle/>
          <a:p>
            <a:pPr marL="12700">
              <a:lnSpc>
                <a:spcPct val="100000"/>
              </a:lnSpc>
              <a:spcBef>
                <a:spcPts val="95"/>
              </a:spcBef>
            </a:pPr>
            <a:r>
              <a:rPr sz="4900" spc="-20" dirty="0">
                <a:latin typeface="Calibri"/>
                <a:cs typeface="Calibri"/>
              </a:rPr>
              <a:t>mMTC</a:t>
            </a:r>
            <a:endParaRPr sz="4900">
              <a:latin typeface="Calibri"/>
              <a:cs typeface="Calibri"/>
            </a:endParaRPr>
          </a:p>
        </p:txBody>
      </p:sp>
      <p:grpSp>
        <p:nvGrpSpPr>
          <p:cNvPr id="10" name="object 10"/>
          <p:cNvGrpSpPr/>
          <p:nvPr/>
        </p:nvGrpSpPr>
        <p:grpSpPr>
          <a:xfrm>
            <a:off x="7" y="1124713"/>
            <a:ext cx="12190095" cy="5343525"/>
            <a:chOff x="0" y="1124711"/>
            <a:chExt cx="12190095" cy="5343525"/>
          </a:xfrm>
        </p:grpSpPr>
        <p:pic>
          <p:nvPicPr>
            <p:cNvPr id="11" name="object 11"/>
            <p:cNvPicPr/>
            <p:nvPr/>
          </p:nvPicPr>
          <p:blipFill>
            <a:blip r:embed="rId6" cstate="print"/>
            <a:stretch>
              <a:fillRect/>
            </a:stretch>
          </p:blipFill>
          <p:spPr>
            <a:xfrm>
              <a:off x="0" y="1124711"/>
              <a:ext cx="4759451" cy="5343142"/>
            </a:xfrm>
            <a:prstGeom prst="rect">
              <a:avLst/>
            </a:prstGeom>
          </p:spPr>
        </p:pic>
        <p:sp>
          <p:nvSpPr>
            <p:cNvPr id="12" name="object 12"/>
            <p:cNvSpPr/>
            <p:nvPr/>
          </p:nvSpPr>
          <p:spPr>
            <a:xfrm>
              <a:off x="9504425" y="1265684"/>
              <a:ext cx="2685415" cy="672465"/>
            </a:xfrm>
            <a:custGeom>
              <a:avLst/>
              <a:gdLst/>
              <a:ahLst/>
              <a:cxnLst/>
              <a:rect l="l" t="t" r="r" b="b"/>
              <a:pathLst>
                <a:path w="2685415" h="672464">
                  <a:moveTo>
                    <a:pt x="2573274" y="0"/>
                  </a:moveTo>
                  <a:lnTo>
                    <a:pt x="112014" y="0"/>
                  </a:lnTo>
                  <a:lnTo>
                    <a:pt x="68413" y="8802"/>
                  </a:lnTo>
                  <a:lnTo>
                    <a:pt x="32808" y="32808"/>
                  </a:lnTo>
                  <a:lnTo>
                    <a:pt x="8802" y="68413"/>
                  </a:lnTo>
                  <a:lnTo>
                    <a:pt x="0" y="112013"/>
                  </a:lnTo>
                  <a:lnTo>
                    <a:pt x="0" y="560069"/>
                  </a:lnTo>
                  <a:lnTo>
                    <a:pt x="8802" y="603670"/>
                  </a:lnTo>
                  <a:lnTo>
                    <a:pt x="32808" y="639275"/>
                  </a:lnTo>
                  <a:lnTo>
                    <a:pt x="68413" y="663281"/>
                  </a:lnTo>
                  <a:lnTo>
                    <a:pt x="112014" y="672083"/>
                  </a:lnTo>
                  <a:lnTo>
                    <a:pt x="2573274" y="672083"/>
                  </a:lnTo>
                  <a:lnTo>
                    <a:pt x="2616874" y="663281"/>
                  </a:lnTo>
                  <a:lnTo>
                    <a:pt x="2652479" y="639275"/>
                  </a:lnTo>
                  <a:lnTo>
                    <a:pt x="2676485" y="603670"/>
                  </a:lnTo>
                  <a:lnTo>
                    <a:pt x="2685288" y="560069"/>
                  </a:lnTo>
                  <a:lnTo>
                    <a:pt x="2685288" y="112013"/>
                  </a:lnTo>
                  <a:lnTo>
                    <a:pt x="2676485" y="68413"/>
                  </a:lnTo>
                  <a:lnTo>
                    <a:pt x="2652479" y="32808"/>
                  </a:lnTo>
                  <a:lnTo>
                    <a:pt x="2616874" y="8802"/>
                  </a:lnTo>
                  <a:lnTo>
                    <a:pt x="2573274" y="0"/>
                  </a:lnTo>
                  <a:close/>
                </a:path>
              </a:pathLst>
            </a:custGeom>
            <a:solidFill>
              <a:srgbClr val="9BBA58"/>
            </a:solidFill>
          </p:spPr>
          <p:txBody>
            <a:bodyPr wrap="square" lIns="0" tIns="0" rIns="0" bIns="0" rtlCol="0"/>
            <a:lstStyle/>
            <a:p>
              <a:endParaRPr/>
            </a:p>
          </p:txBody>
        </p:sp>
      </p:grpSp>
      <p:sp>
        <p:nvSpPr>
          <p:cNvPr id="13" name="object 13"/>
          <p:cNvSpPr txBox="1"/>
          <p:nvPr/>
        </p:nvSpPr>
        <p:spPr>
          <a:xfrm>
            <a:off x="9629998" y="1333342"/>
            <a:ext cx="1862455" cy="44307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FFFF"/>
                </a:solidFill>
                <a:latin typeface="Calibri"/>
                <a:cs typeface="Calibri"/>
              </a:rPr>
              <a:t>Public</a:t>
            </a:r>
            <a:r>
              <a:rPr sz="2800" spc="-55" dirty="0">
                <a:solidFill>
                  <a:srgbClr val="FFFFFF"/>
                </a:solidFill>
                <a:latin typeface="Calibri"/>
                <a:cs typeface="Calibri"/>
              </a:rPr>
              <a:t> </a:t>
            </a:r>
            <a:r>
              <a:rPr sz="2800" spc="-10" dirty="0">
                <a:solidFill>
                  <a:srgbClr val="FFFFFF"/>
                </a:solidFill>
                <a:latin typeface="Calibri"/>
                <a:cs typeface="Calibri"/>
              </a:rPr>
              <a:t>Safety</a:t>
            </a:r>
            <a:endParaRPr sz="2800">
              <a:latin typeface="Calibri"/>
              <a:cs typeface="Calibri"/>
            </a:endParaRPr>
          </a:p>
        </p:txBody>
      </p:sp>
      <p:sp>
        <p:nvSpPr>
          <p:cNvPr id="14" name="object 14"/>
          <p:cNvSpPr/>
          <p:nvPr/>
        </p:nvSpPr>
        <p:spPr>
          <a:xfrm>
            <a:off x="9504433" y="2018539"/>
            <a:ext cx="2685415" cy="670560"/>
          </a:xfrm>
          <a:custGeom>
            <a:avLst/>
            <a:gdLst/>
            <a:ahLst/>
            <a:cxnLst/>
            <a:rect l="l" t="t" r="r" b="b"/>
            <a:pathLst>
              <a:path w="2685415" h="670560">
                <a:moveTo>
                  <a:pt x="2573528" y="0"/>
                </a:moveTo>
                <a:lnTo>
                  <a:pt x="111760" y="0"/>
                </a:lnTo>
                <a:lnTo>
                  <a:pt x="68258" y="8782"/>
                </a:lnTo>
                <a:lnTo>
                  <a:pt x="32734" y="32734"/>
                </a:lnTo>
                <a:lnTo>
                  <a:pt x="8782" y="68258"/>
                </a:lnTo>
                <a:lnTo>
                  <a:pt x="0" y="111760"/>
                </a:lnTo>
                <a:lnTo>
                  <a:pt x="0" y="558800"/>
                </a:lnTo>
                <a:lnTo>
                  <a:pt x="8782" y="602301"/>
                </a:lnTo>
                <a:lnTo>
                  <a:pt x="32734" y="637825"/>
                </a:lnTo>
                <a:lnTo>
                  <a:pt x="68258" y="661777"/>
                </a:lnTo>
                <a:lnTo>
                  <a:pt x="111760" y="670560"/>
                </a:lnTo>
                <a:lnTo>
                  <a:pt x="2573528" y="670560"/>
                </a:lnTo>
                <a:lnTo>
                  <a:pt x="2617029" y="661777"/>
                </a:lnTo>
                <a:lnTo>
                  <a:pt x="2652553" y="637825"/>
                </a:lnTo>
                <a:lnTo>
                  <a:pt x="2676505" y="602301"/>
                </a:lnTo>
                <a:lnTo>
                  <a:pt x="2685288" y="558800"/>
                </a:lnTo>
                <a:lnTo>
                  <a:pt x="2685288" y="111760"/>
                </a:lnTo>
                <a:lnTo>
                  <a:pt x="2676505" y="68258"/>
                </a:lnTo>
                <a:lnTo>
                  <a:pt x="2652553" y="32734"/>
                </a:lnTo>
                <a:lnTo>
                  <a:pt x="2617029" y="8782"/>
                </a:lnTo>
                <a:lnTo>
                  <a:pt x="2573528" y="0"/>
                </a:lnTo>
                <a:close/>
              </a:path>
            </a:pathLst>
          </a:custGeom>
          <a:solidFill>
            <a:srgbClr val="69B75B"/>
          </a:solidFill>
        </p:spPr>
        <p:txBody>
          <a:bodyPr wrap="square" lIns="0" tIns="0" rIns="0" bIns="0" rtlCol="0"/>
          <a:lstStyle/>
          <a:p>
            <a:endParaRPr/>
          </a:p>
        </p:txBody>
      </p:sp>
      <p:sp>
        <p:nvSpPr>
          <p:cNvPr id="15" name="object 15"/>
          <p:cNvSpPr txBox="1"/>
          <p:nvPr/>
        </p:nvSpPr>
        <p:spPr>
          <a:xfrm>
            <a:off x="9629993" y="2085568"/>
            <a:ext cx="1621155" cy="44307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Agriculture</a:t>
            </a:r>
            <a:endParaRPr sz="2800">
              <a:latin typeface="Calibri"/>
              <a:cs typeface="Calibri"/>
            </a:endParaRPr>
          </a:p>
        </p:txBody>
      </p:sp>
      <p:grpSp>
        <p:nvGrpSpPr>
          <p:cNvPr id="16" name="object 16"/>
          <p:cNvGrpSpPr/>
          <p:nvPr/>
        </p:nvGrpSpPr>
        <p:grpSpPr>
          <a:xfrm>
            <a:off x="9491733" y="2757172"/>
            <a:ext cx="2710815" cy="1449070"/>
            <a:chOff x="9491726" y="2757172"/>
            <a:chExt cx="2710815" cy="1449070"/>
          </a:xfrm>
        </p:grpSpPr>
        <p:sp>
          <p:nvSpPr>
            <p:cNvPr id="17" name="object 17"/>
            <p:cNvSpPr/>
            <p:nvPr/>
          </p:nvSpPr>
          <p:spPr>
            <a:xfrm>
              <a:off x="9504426" y="2769872"/>
              <a:ext cx="2685415" cy="672465"/>
            </a:xfrm>
            <a:custGeom>
              <a:avLst/>
              <a:gdLst/>
              <a:ahLst/>
              <a:cxnLst/>
              <a:rect l="l" t="t" r="r" b="b"/>
              <a:pathLst>
                <a:path w="2685415" h="672464">
                  <a:moveTo>
                    <a:pt x="2573274" y="0"/>
                  </a:moveTo>
                  <a:lnTo>
                    <a:pt x="112014" y="0"/>
                  </a:lnTo>
                  <a:lnTo>
                    <a:pt x="68413" y="8802"/>
                  </a:lnTo>
                  <a:lnTo>
                    <a:pt x="32808" y="32808"/>
                  </a:lnTo>
                  <a:lnTo>
                    <a:pt x="8802" y="68413"/>
                  </a:lnTo>
                  <a:lnTo>
                    <a:pt x="0" y="112013"/>
                  </a:lnTo>
                  <a:lnTo>
                    <a:pt x="0" y="560069"/>
                  </a:lnTo>
                  <a:lnTo>
                    <a:pt x="8802" y="603670"/>
                  </a:lnTo>
                  <a:lnTo>
                    <a:pt x="32808" y="639275"/>
                  </a:lnTo>
                  <a:lnTo>
                    <a:pt x="68413" y="663281"/>
                  </a:lnTo>
                  <a:lnTo>
                    <a:pt x="112014" y="672083"/>
                  </a:lnTo>
                  <a:lnTo>
                    <a:pt x="2573274" y="672083"/>
                  </a:lnTo>
                  <a:lnTo>
                    <a:pt x="2616874" y="663281"/>
                  </a:lnTo>
                  <a:lnTo>
                    <a:pt x="2652479" y="639275"/>
                  </a:lnTo>
                  <a:lnTo>
                    <a:pt x="2676485" y="603670"/>
                  </a:lnTo>
                  <a:lnTo>
                    <a:pt x="2685288" y="560069"/>
                  </a:lnTo>
                  <a:lnTo>
                    <a:pt x="2685288" y="112013"/>
                  </a:lnTo>
                  <a:lnTo>
                    <a:pt x="2676485" y="68413"/>
                  </a:lnTo>
                  <a:lnTo>
                    <a:pt x="2652479" y="32808"/>
                  </a:lnTo>
                  <a:lnTo>
                    <a:pt x="2616874" y="8802"/>
                  </a:lnTo>
                  <a:lnTo>
                    <a:pt x="2573274" y="0"/>
                  </a:lnTo>
                  <a:close/>
                </a:path>
              </a:pathLst>
            </a:custGeom>
            <a:solidFill>
              <a:srgbClr val="5CB37B"/>
            </a:solidFill>
          </p:spPr>
          <p:txBody>
            <a:bodyPr wrap="square" lIns="0" tIns="0" rIns="0" bIns="0" rtlCol="0"/>
            <a:lstStyle/>
            <a:p>
              <a:endParaRPr/>
            </a:p>
          </p:txBody>
        </p:sp>
        <p:sp>
          <p:nvSpPr>
            <p:cNvPr id="18" name="object 18"/>
            <p:cNvSpPr/>
            <p:nvPr/>
          </p:nvSpPr>
          <p:spPr>
            <a:xfrm>
              <a:off x="9504426" y="2769872"/>
              <a:ext cx="2685415" cy="672465"/>
            </a:xfrm>
            <a:custGeom>
              <a:avLst/>
              <a:gdLst/>
              <a:ahLst/>
              <a:cxnLst/>
              <a:rect l="l" t="t" r="r" b="b"/>
              <a:pathLst>
                <a:path w="2685415" h="672464">
                  <a:moveTo>
                    <a:pt x="0" y="112013"/>
                  </a:moveTo>
                  <a:lnTo>
                    <a:pt x="8802" y="68413"/>
                  </a:lnTo>
                  <a:lnTo>
                    <a:pt x="32808" y="32808"/>
                  </a:lnTo>
                  <a:lnTo>
                    <a:pt x="68413" y="8802"/>
                  </a:lnTo>
                  <a:lnTo>
                    <a:pt x="112014" y="0"/>
                  </a:lnTo>
                  <a:lnTo>
                    <a:pt x="2573274" y="0"/>
                  </a:lnTo>
                  <a:lnTo>
                    <a:pt x="2616874" y="8802"/>
                  </a:lnTo>
                  <a:lnTo>
                    <a:pt x="2652479" y="32808"/>
                  </a:lnTo>
                  <a:lnTo>
                    <a:pt x="2676485" y="68413"/>
                  </a:lnTo>
                  <a:lnTo>
                    <a:pt x="2685288" y="112013"/>
                  </a:lnTo>
                  <a:lnTo>
                    <a:pt x="2685288" y="560069"/>
                  </a:lnTo>
                  <a:lnTo>
                    <a:pt x="2676485" y="603670"/>
                  </a:lnTo>
                  <a:lnTo>
                    <a:pt x="2652479" y="639275"/>
                  </a:lnTo>
                  <a:lnTo>
                    <a:pt x="2616874" y="663281"/>
                  </a:lnTo>
                  <a:lnTo>
                    <a:pt x="2573274" y="672083"/>
                  </a:lnTo>
                  <a:lnTo>
                    <a:pt x="112014" y="672083"/>
                  </a:lnTo>
                  <a:lnTo>
                    <a:pt x="68413" y="663281"/>
                  </a:lnTo>
                  <a:lnTo>
                    <a:pt x="32808" y="639275"/>
                  </a:lnTo>
                  <a:lnTo>
                    <a:pt x="8802" y="603670"/>
                  </a:lnTo>
                  <a:lnTo>
                    <a:pt x="0" y="560069"/>
                  </a:lnTo>
                  <a:lnTo>
                    <a:pt x="0" y="112013"/>
                  </a:lnTo>
                  <a:close/>
                </a:path>
              </a:pathLst>
            </a:custGeom>
            <a:ln w="25399">
              <a:solidFill>
                <a:srgbClr val="FFFFFF"/>
              </a:solidFill>
            </a:ln>
          </p:spPr>
          <p:txBody>
            <a:bodyPr wrap="square" lIns="0" tIns="0" rIns="0" bIns="0" rtlCol="0"/>
            <a:lstStyle/>
            <a:p>
              <a:endParaRPr/>
            </a:p>
          </p:txBody>
        </p:sp>
        <p:sp>
          <p:nvSpPr>
            <p:cNvPr id="19" name="object 19"/>
            <p:cNvSpPr/>
            <p:nvPr/>
          </p:nvSpPr>
          <p:spPr>
            <a:xfrm>
              <a:off x="9504426" y="3522727"/>
              <a:ext cx="2685415" cy="670560"/>
            </a:xfrm>
            <a:custGeom>
              <a:avLst/>
              <a:gdLst/>
              <a:ahLst/>
              <a:cxnLst/>
              <a:rect l="l" t="t" r="r" b="b"/>
              <a:pathLst>
                <a:path w="2685415" h="670560">
                  <a:moveTo>
                    <a:pt x="2573528" y="0"/>
                  </a:moveTo>
                  <a:lnTo>
                    <a:pt x="111760" y="0"/>
                  </a:lnTo>
                  <a:lnTo>
                    <a:pt x="68258" y="8782"/>
                  </a:lnTo>
                  <a:lnTo>
                    <a:pt x="32734" y="32734"/>
                  </a:lnTo>
                  <a:lnTo>
                    <a:pt x="8782" y="68258"/>
                  </a:lnTo>
                  <a:lnTo>
                    <a:pt x="0" y="111759"/>
                  </a:lnTo>
                  <a:lnTo>
                    <a:pt x="0" y="558799"/>
                  </a:lnTo>
                  <a:lnTo>
                    <a:pt x="8782" y="602301"/>
                  </a:lnTo>
                  <a:lnTo>
                    <a:pt x="32734" y="637825"/>
                  </a:lnTo>
                  <a:lnTo>
                    <a:pt x="68258" y="661777"/>
                  </a:lnTo>
                  <a:lnTo>
                    <a:pt x="111760" y="670559"/>
                  </a:lnTo>
                  <a:lnTo>
                    <a:pt x="2573528" y="670559"/>
                  </a:lnTo>
                  <a:lnTo>
                    <a:pt x="2617029" y="661777"/>
                  </a:lnTo>
                  <a:lnTo>
                    <a:pt x="2652553" y="637825"/>
                  </a:lnTo>
                  <a:lnTo>
                    <a:pt x="2676505" y="602301"/>
                  </a:lnTo>
                  <a:lnTo>
                    <a:pt x="2685288" y="558799"/>
                  </a:lnTo>
                  <a:lnTo>
                    <a:pt x="2685288" y="111759"/>
                  </a:lnTo>
                  <a:lnTo>
                    <a:pt x="2676505" y="68258"/>
                  </a:lnTo>
                  <a:lnTo>
                    <a:pt x="2652553" y="32734"/>
                  </a:lnTo>
                  <a:lnTo>
                    <a:pt x="2617029" y="8782"/>
                  </a:lnTo>
                  <a:lnTo>
                    <a:pt x="2573528" y="0"/>
                  </a:lnTo>
                  <a:close/>
                </a:path>
              </a:pathLst>
            </a:custGeom>
            <a:solidFill>
              <a:srgbClr val="5EAEA6"/>
            </a:solidFill>
          </p:spPr>
          <p:txBody>
            <a:bodyPr wrap="square" lIns="0" tIns="0" rIns="0" bIns="0" rtlCol="0"/>
            <a:lstStyle/>
            <a:p>
              <a:endParaRPr/>
            </a:p>
          </p:txBody>
        </p:sp>
        <p:sp>
          <p:nvSpPr>
            <p:cNvPr id="20" name="object 20"/>
            <p:cNvSpPr/>
            <p:nvPr/>
          </p:nvSpPr>
          <p:spPr>
            <a:xfrm>
              <a:off x="9504426" y="3522727"/>
              <a:ext cx="2685415" cy="670560"/>
            </a:xfrm>
            <a:custGeom>
              <a:avLst/>
              <a:gdLst/>
              <a:ahLst/>
              <a:cxnLst/>
              <a:rect l="l" t="t" r="r" b="b"/>
              <a:pathLst>
                <a:path w="2685415" h="670560">
                  <a:moveTo>
                    <a:pt x="0" y="111759"/>
                  </a:moveTo>
                  <a:lnTo>
                    <a:pt x="8782" y="68258"/>
                  </a:lnTo>
                  <a:lnTo>
                    <a:pt x="32734" y="32734"/>
                  </a:lnTo>
                  <a:lnTo>
                    <a:pt x="68258" y="8782"/>
                  </a:lnTo>
                  <a:lnTo>
                    <a:pt x="111760" y="0"/>
                  </a:lnTo>
                  <a:lnTo>
                    <a:pt x="2573528" y="0"/>
                  </a:lnTo>
                  <a:lnTo>
                    <a:pt x="2617029" y="8782"/>
                  </a:lnTo>
                  <a:lnTo>
                    <a:pt x="2652553" y="32734"/>
                  </a:lnTo>
                  <a:lnTo>
                    <a:pt x="2676505" y="68258"/>
                  </a:lnTo>
                  <a:lnTo>
                    <a:pt x="2685288" y="111759"/>
                  </a:lnTo>
                  <a:lnTo>
                    <a:pt x="2685288" y="558799"/>
                  </a:lnTo>
                  <a:lnTo>
                    <a:pt x="2676505" y="602301"/>
                  </a:lnTo>
                  <a:lnTo>
                    <a:pt x="2652553" y="637825"/>
                  </a:lnTo>
                  <a:lnTo>
                    <a:pt x="2617029" y="661777"/>
                  </a:lnTo>
                  <a:lnTo>
                    <a:pt x="2573528" y="670559"/>
                  </a:lnTo>
                  <a:lnTo>
                    <a:pt x="111760" y="670559"/>
                  </a:lnTo>
                  <a:lnTo>
                    <a:pt x="68258" y="661777"/>
                  </a:lnTo>
                  <a:lnTo>
                    <a:pt x="32734" y="637825"/>
                  </a:lnTo>
                  <a:lnTo>
                    <a:pt x="8782" y="602301"/>
                  </a:lnTo>
                  <a:lnTo>
                    <a:pt x="0" y="558799"/>
                  </a:lnTo>
                  <a:lnTo>
                    <a:pt x="0" y="111759"/>
                  </a:lnTo>
                  <a:close/>
                </a:path>
              </a:pathLst>
            </a:custGeom>
            <a:ln w="25400">
              <a:solidFill>
                <a:srgbClr val="FFFFFF"/>
              </a:solidFill>
            </a:ln>
          </p:spPr>
          <p:txBody>
            <a:bodyPr wrap="square" lIns="0" tIns="0" rIns="0" bIns="0" rtlCol="0"/>
            <a:lstStyle/>
            <a:p>
              <a:endParaRPr/>
            </a:p>
          </p:txBody>
        </p:sp>
      </p:grpSp>
      <p:sp>
        <p:nvSpPr>
          <p:cNvPr id="21" name="object 21"/>
          <p:cNvSpPr txBox="1"/>
          <p:nvPr/>
        </p:nvSpPr>
        <p:spPr>
          <a:xfrm>
            <a:off x="9629998" y="2837788"/>
            <a:ext cx="1405255" cy="1207382"/>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Health</a:t>
            </a:r>
            <a:endParaRPr sz="2800">
              <a:latin typeface="Calibri"/>
              <a:cs typeface="Calibri"/>
            </a:endParaRPr>
          </a:p>
          <a:p>
            <a:pPr marL="12700">
              <a:lnSpc>
                <a:spcPct val="100000"/>
              </a:lnSpc>
              <a:spcBef>
                <a:spcPts val="2560"/>
              </a:spcBef>
            </a:pPr>
            <a:r>
              <a:rPr sz="2800" spc="-30" dirty="0">
                <a:solidFill>
                  <a:srgbClr val="FFFFFF"/>
                </a:solidFill>
                <a:latin typeface="Calibri"/>
                <a:cs typeface="Calibri"/>
              </a:rPr>
              <a:t>Transport</a:t>
            </a:r>
            <a:endParaRPr sz="2800">
              <a:latin typeface="Calibri"/>
              <a:cs typeface="Calibri"/>
            </a:endParaRPr>
          </a:p>
        </p:txBody>
      </p:sp>
      <p:grpSp>
        <p:nvGrpSpPr>
          <p:cNvPr id="22" name="object 22"/>
          <p:cNvGrpSpPr/>
          <p:nvPr/>
        </p:nvGrpSpPr>
        <p:grpSpPr>
          <a:xfrm>
            <a:off x="9491733" y="4261370"/>
            <a:ext cx="2710815" cy="697865"/>
            <a:chOff x="9491726" y="4261360"/>
            <a:chExt cx="2710815" cy="697865"/>
          </a:xfrm>
        </p:grpSpPr>
        <p:sp>
          <p:nvSpPr>
            <p:cNvPr id="23" name="object 23"/>
            <p:cNvSpPr/>
            <p:nvPr/>
          </p:nvSpPr>
          <p:spPr>
            <a:xfrm>
              <a:off x="9504426" y="4274060"/>
              <a:ext cx="2685415" cy="672465"/>
            </a:xfrm>
            <a:custGeom>
              <a:avLst/>
              <a:gdLst/>
              <a:ahLst/>
              <a:cxnLst/>
              <a:rect l="l" t="t" r="r" b="b"/>
              <a:pathLst>
                <a:path w="2685415" h="672464">
                  <a:moveTo>
                    <a:pt x="2573274" y="0"/>
                  </a:moveTo>
                  <a:lnTo>
                    <a:pt x="112014" y="0"/>
                  </a:lnTo>
                  <a:lnTo>
                    <a:pt x="68413" y="8802"/>
                  </a:lnTo>
                  <a:lnTo>
                    <a:pt x="32808" y="32808"/>
                  </a:lnTo>
                  <a:lnTo>
                    <a:pt x="8802" y="68413"/>
                  </a:lnTo>
                  <a:lnTo>
                    <a:pt x="0" y="112013"/>
                  </a:lnTo>
                  <a:lnTo>
                    <a:pt x="0" y="560069"/>
                  </a:lnTo>
                  <a:lnTo>
                    <a:pt x="8802" y="603670"/>
                  </a:lnTo>
                  <a:lnTo>
                    <a:pt x="32808" y="639275"/>
                  </a:lnTo>
                  <a:lnTo>
                    <a:pt x="68413" y="663281"/>
                  </a:lnTo>
                  <a:lnTo>
                    <a:pt x="112014" y="672083"/>
                  </a:lnTo>
                  <a:lnTo>
                    <a:pt x="2573274" y="672083"/>
                  </a:lnTo>
                  <a:lnTo>
                    <a:pt x="2616874" y="663281"/>
                  </a:lnTo>
                  <a:lnTo>
                    <a:pt x="2652479" y="639275"/>
                  </a:lnTo>
                  <a:lnTo>
                    <a:pt x="2676485" y="603670"/>
                  </a:lnTo>
                  <a:lnTo>
                    <a:pt x="2685288" y="560069"/>
                  </a:lnTo>
                  <a:lnTo>
                    <a:pt x="2685288" y="112013"/>
                  </a:lnTo>
                  <a:lnTo>
                    <a:pt x="2676485" y="68413"/>
                  </a:lnTo>
                  <a:lnTo>
                    <a:pt x="2652479" y="32808"/>
                  </a:lnTo>
                  <a:lnTo>
                    <a:pt x="2616874" y="8802"/>
                  </a:lnTo>
                  <a:lnTo>
                    <a:pt x="2573274" y="0"/>
                  </a:lnTo>
                  <a:close/>
                </a:path>
              </a:pathLst>
            </a:custGeom>
            <a:solidFill>
              <a:srgbClr val="5F8BAB"/>
            </a:solidFill>
          </p:spPr>
          <p:txBody>
            <a:bodyPr wrap="square" lIns="0" tIns="0" rIns="0" bIns="0" rtlCol="0"/>
            <a:lstStyle/>
            <a:p>
              <a:endParaRPr/>
            </a:p>
          </p:txBody>
        </p:sp>
        <p:sp>
          <p:nvSpPr>
            <p:cNvPr id="24" name="object 24"/>
            <p:cNvSpPr/>
            <p:nvPr/>
          </p:nvSpPr>
          <p:spPr>
            <a:xfrm>
              <a:off x="9504426" y="4274060"/>
              <a:ext cx="2685415" cy="672465"/>
            </a:xfrm>
            <a:custGeom>
              <a:avLst/>
              <a:gdLst/>
              <a:ahLst/>
              <a:cxnLst/>
              <a:rect l="l" t="t" r="r" b="b"/>
              <a:pathLst>
                <a:path w="2685415" h="672464">
                  <a:moveTo>
                    <a:pt x="0" y="112013"/>
                  </a:moveTo>
                  <a:lnTo>
                    <a:pt x="8802" y="68413"/>
                  </a:lnTo>
                  <a:lnTo>
                    <a:pt x="32808" y="32808"/>
                  </a:lnTo>
                  <a:lnTo>
                    <a:pt x="68413" y="8802"/>
                  </a:lnTo>
                  <a:lnTo>
                    <a:pt x="112014" y="0"/>
                  </a:lnTo>
                  <a:lnTo>
                    <a:pt x="2573274" y="0"/>
                  </a:lnTo>
                  <a:lnTo>
                    <a:pt x="2616874" y="8802"/>
                  </a:lnTo>
                  <a:lnTo>
                    <a:pt x="2652479" y="32808"/>
                  </a:lnTo>
                  <a:lnTo>
                    <a:pt x="2676485" y="68413"/>
                  </a:lnTo>
                  <a:lnTo>
                    <a:pt x="2685288" y="112013"/>
                  </a:lnTo>
                  <a:lnTo>
                    <a:pt x="2685288" y="560069"/>
                  </a:lnTo>
                  <a:lnTo>
                    <a:pt x="2676485" y="603670"/>
                  </a:lnTo>
                  <a:lnTo>
                    <a:pt x="2652479" y="639275"/>
                  </a:lnTo>
                  <a:lnTo>
                    <a:pt x="2616874" y="663281"/>
                  </a:lnTo>
                  <a:lnTo>
                    <a:pt x="2573274" y="672083"/>
                  </a:lnTo>
                  <a:lnTo>
                    <a:pt x="112014" y="672083"/>
                  </a:lnTo>
                  <a:lnTo>
                    <a:pt x="68413" y="663281"/>
                  </a:lnTo>
                  <a:lnTo>
                    <a:pt x="32808" y="639275"/>
                  </a:lnTo>
                  <a:lnTo>
                    <a:pt x="8802" y="603670"/>
                  </a:lnTo>
                  <a:lnTo>
                    <a:pt x="0" y="560069"/>
                  </a:lnTo>
                  <a:lnTo>
                    <a:pt x="0" y="112013"/>
                  </a:lnTo>
                  <a:close/>
                </a:path>
              </a:pathLst>
            </a:custGeom>
            <a:ln w="25399">
              <a:solidFill>
                <a:srgbClr val="FFFFFF"/>
              </a:solidFill>
            </a:ln>
          </p:spPr>
          <p:txBody>
            <a:bodyPr wrap="square" lIns="0" tIns="0" rIns="0" bIns="0" rtlCol="0"/>
            <a:lstStyle/>
            <a:p>
              <a:endParaRPr/>
            </a:p>
          </p:txBody>
        </p:sp>
      </p:grpSp>
      <p:sp>
        <p:nvSpPr>
          <p:cNvPr id="25" name="object 25"/>
          <p:cNvSpPr txBox="1"/>
          <p:nvPr/>
        </p:nvSpPr>
        <p:spPr>
          <a:xfrm>
            <a:off x="9629991" y="4342227"/>
            <a:ext cx="1234440" cy="44307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Logistics</a:t>
            </a:r>
            <a:endParaRPr sz="2800">
              <a:latin typeface="Calibri"/>
              <a:cs typeface="Calibri"/>
            </a:endParaRPr>
          </a:p>
        </p:txBody>
      </p:sp>
      <p:grpSp>
        <p:nvGrpSpPr>
          <p:cNvPr id="26" name="object 26"/>
          <p:cNvGrpSpPr/>
          <p:nvPr/>
        </p:nvGrpSpPr>
        <p:grpSpPr>
          <a:xfrm>
            <a:off x="9491733" y="5014216"/>
            <a:ext cx="2710815" cy="1449070"/>
            <a:chOff x="9491726" y="5014216"/>
            <a:chExt cx="2710815" cy="1449070"/>
          </a:xfrm>
        </p:grpSpPr>
        <p:sp>
          <p:nvSpPr>
            <p:cNvPr id="27" name="object 27"/>
            <p:cNvSpPr/>
            <p:nvPr/>
          </p:nvSpPr>
          <p:spPr>
            <a:xfrm>
              <a:off x="9504426" y="5026916"/>
              <a:ext cx="2685415" cy="672465"/>
            </a:xfrm>
            <a:custGeom>
              <a:avLst/>
              <a:gdLst/>
              <a:ahLst/>
              <a:cxnLst/>
              <a:rect l="l" t="t" r="r" b="b"/>
              <a:pathLst>
                <a:path w="2685415" h="672464">
                  <a:moveTo>
                    <a:pt x="2573274" y="0"/>
                  </a:moveTo>
                  <a:lnTo>
                    <a:pt x="112014" y="0"/>
                  </a:lnTo>
                  <a:lnTo>
                    <a:pt x="68413" y="8802"/>
                  </a:lnTo>
                  <a:lnTo>
                    <a:pt x="32808" y="32808"/>
                  </a:lnTo>
                  <a:lnTo>
                    <a:pt x="8802" y="68413"/>
                  </a:lnTo>
                  <a:lnTo>
                    <a:pt x="0" y="112013"/>
                  </a:lnTo>
                  <a:lnTo>
                    <a:pt x="0" y="560069"/>
                  </a:lnTo>
                  <a:lnTo>
                    <a:pt x="8802" y="603670"/>
                  </a:lnTo>
                  <a:lnTo>
                    <a:pt x="32808" y="639275"/>
                  </a:lnTo>
                  <a:lnTo>
                    <a:pt x="68413" y="663281"/>
                  </a:lnTo>
                  <a:lnTo>
                    <a:pt x="112014" y="672083"/>
                  </a:lnTo>
                  <a:lnTo>
                    <a:pt x="2573274" y="672083"/>
                  </a:lnTo>
                  <a:lnTo>
                    <a:pt x="2616874" y="663281"/>
                  </a:lnTo>
                  <a:lnTo>
                    <a:pt x="2652479" y="639275"/>
                  </a:lnTo>
                  <a:lnTo>
                    <a:pt x="2676485" y="603670"/>
                  </a:lnTo>
                  <a:lnTo>
                    <a:pt x="2685288" y="560069"/>
                  </a:lnTo>
                  <a:lnTo>
                    <a:pt x="2685288" y="112013"/>
                  </a:lnTo>
                  <a:lnTo>
                    <a:pt x="2676485" y="68413"/>
                  </a:lnTo>
                  <a:lnTo>
                    <a:pt x="2652479" y="32808"/>
                  </a:lnTo>
                  <a:lnTo>
                    <a:pt x="2616874" y="8802"/>
                  </a:lnTo>
                  <a:lnTo>
                    <a:pt x="2573274" y="0"/>
                  </a:lnTo>
                  <a:close/>
                </a:path>
              </a:pathLst>
            </a:custGeom>
            <a:solidFill>
              <a:srgbClr val="6167A6"/>
            </a:solidFill>
          </p:spPr>
          <p:txBody>
            <a:bodyPr wrap="square" lIns="0" tIns="0" rIns="0" bIns="0" rtlCol="0"/>
            <a:lstStyle/>
            <a:p>
              <a:endParaRPr/>
            </a:p>
          </p:txBody>
        </p:sp>
        <p:sp>
          <p:nvSpPr>
            <p:cNvPr id="28" name="object 28"/>
            <p:cNvSpPr/>
            <p:nvPr/>
          </p:nvSpPr>
          <p:spPr>
            <a:xfrm>
              <a:off x="9504426" y="5026916"/>
              <a:ext cx="2685415" cy="672465"/>
            </a:xfrm>
            <a:custGeom>
              <a:avLst/>
              <a:gdLst/>
              <a:ahLst/>
              <a:cxnLst/>
              <a:rect l="l" t="t" r="r" b="b"/>
              <a:pathLst>
                <a:path w="2685415" h="672464">
                  <a:moveTo>
                    <a:pt x="0" y="112013"/>
                  </a:moveTo>
                  <a:lnTo>
                    <a:pt x="8802" y="68413"/>
                  </a:lnTo>
                  <a:lnTo>
                    <a:pt x="32808" y="32808"/>
                  </a:lnTo>
                  <a:lnTo>
                    <a:pt x="68413" y="8802"/>
                  </a:lnTo>
                  <a:lnTo>
                    <a:pt x="112014" y="0"/>
                  </a:lnTo>
                  <a:lnTo>
                    <a:pt x="2573274" y="0"/>
                  </a:lnTo>
                  <a:lnTo>
                    <a:pt x="2616874" y="8802"/>
                  </a:lnTo>
                  <a:lnTo>
                    <a:pt x="2652479" y="32808"/>
                  </a:lnTo>
                  <a:lnTo>
                    <a:pt x="2676485" y="68413"/>
                  </a:lnTo>
                  <a:lnTo>
                    <a:pt x="2685288" y="112013"/>
                  </a:lnTo>
                  <a:lnTo>
                    <a:pt x="2685288" y="560069"/>
                  </a:lnTo>
                  <a:lnTo>
                    <a:pt x="2676485" y="603670"/>
                  </a:lnTo>
                  <a:lnTo>
                    <a:pt x="2652479" y="639275"/>
                  </a:lnTo>
                  <a:lnTo>
                    <a:pt x="2616874" y="663281"/>
                  </a:lnTo>
                  <a:lnTo>
                    <a:pt x="2573274" y="672083"/>
                  </a:lnTo>
                  <a:lnTo>
                    <a:pt x="112014" y="672083"/>
                  </a:lnTo>
                  <a:lnTo>
                    <a:pt x="68413" y="663281"/>
                  </a:lnTo>
                  <a:lnTo>
                    <a:pt x="32808" y="639275"/>
                  </a:lnTo>
                  <a:lnTo>
                    <a:pt x="8802" y="603670"/>
                  </a:lnTo>
                  <a:lnTo>
                    <a:pt x="0" y="560069"/>
                  </a:lnTo>
                  <a:lnTo>
                    <a:pt x="0" y="112013"/>
                  </a:lnTo>
                  <a:close/>
                </a:path>
              </a:pathLst>
            </a:custGeom>
            <a:ln w="25399">
              <a:solidFill>
                <a:srgbClr val="FFFFFF"/>
              </a:solidFill>
            </a:ln>
          </p:spPr>
          <p:txBody>
            <a:bodyPr wrap="square" lIns="0" tIns="0" rIns="0" bIns="0" rtlCol="0"/>
            <a:lstStyle/>
            <a:p>
              <a:endParaRPr/>
            </a:p>
          </p:txBody>
        </p:sp>
        <p:sp>
          <p:nvSpPr>
            <p:cNvPr id="29" name="object 29"/>
            <p:cNvSpPr/>
            <p:nvPr/>
          </p:nvSpPr>
          <p:spPr>
            <a:xfrm>
              <a:off x="9504426" y="5779771"/>
              <a:ext cx="2685415" cy="670560"/>
            </a:xfrm>
            <a:custGeom>
              <a:avLst/>
              <a:gdLst/>
              <a:ahLst/>
              <a:cxnLst/>
              <a:rect l="l" t="t" r="r" b="b"/>
              <a:pathLst>
                <a:path w="2685415" h="670560">
                  <a:moveTo>
                    <a:pt x="2573528" y="0"/>
                  </a:moveTo>
                  <a:lnTo>
                    <a:pt x="111760" y="0"/>
                  </a:lnTo>
                  <a:lnTo>
                    <a:pt x="68258" y="8782"/>
                  </a:lnTo>
                  <a:lnTo>
                    <a:pt x="32734" y="32734"/>
                  </a:lnTo>
                  <a:lnTo>
                    <a:pt x="8782" y="68258"/>
                  </a:lnTo>
                  <a:lnTo>
                    <a:pt x="0" y="111759"/>
                  </a:lnTo>
                  <a:lnTo>
                    <a:pt x="0" y="558800"/>
                  </a:lnTo>
                  <a:lnTo>
                    <a:pt x="8782" y="602301"/>
                  </a:lnTo>
                  <a:lnTo>
                    <a:pt x="32734" y="637825"/>
                  </a:lnTo>
                  <a:lnTo>
                    <a:pt x="68258" y="661777"/>
                  </a:lnTo>
                  <a:lnTo>
                    <a:pt x="111760" y="670560"/>
                  </a:lnTo>
                  <a:lnTo>
                    <a:pt x="2573528" y="670560"/>
                  </a:lnTo>
                  <a:lnTo>
                    <a:pt x="2617029" y="661777"/>
                  </a:lnTo>
                  <a:lnTo>
                    <a:pt x="2652553" y="637825"/>
                  </a:lnTo>
                  <a:lnTo>
                    <a:pt x="2676505" y="602301"/>
                  </a:lnTo>
                  <a:lnTo>
                    <a:pt x="2685288" y="558800"/>
                  </a:lnTo>
                  <a:lnTo>
                    <a:pt x="2685288" y="111759"/>
                  </a:lnTo>
                  <a:lnTo>
                    <a:pt x="2676505" y="68258"/>
                  </a:lnTo>
                  <a:lnTo>
                    <a:pt x="2652553" y="32734"/>
                  </a:lnTo>
                  <a:lnTo>
                    <a:pt x="2617029" y="8782"/>
                  </a:lnTo>
                  <a:lnTo>
                    <a:pt x="2573528" y="0"/>
                  </a:lnTo>
                  <a:close/>
                </a:path>
              </a:pathLst>
            </a:custGeom>
            <a:solidFill>
              <a:srgbClr val="8063A1"/>
            </a:solidFill>
          </p:spPr>
          <p:txBody>
            <a:bodyPr wrap="square" lIns="0" tIns="0" rIns="0" bIns="0" rtlCol="0"/>
            <a:lstStyle/>
            <a:p>
              <a:endParaRPr/>
            </a:p>
          </p:txBody>
        </p:sp>
        <p:sp>
          <p:nvSpPr>
            <p:cNvPr id="30" name="object 30"/>
            <p:cNvSpPr/>
            <p:nvPr/>
          </p:nvSpPr>
          <p:spPr>
            <a:xfrm>
              <a:off x="9504426" y="5779771"/>
              <a:ext cx="2685415" cy="670560"/>
            </a:xfrm>
            <a:custGeom>
              <a:avLst/>
              <a:gdLst/>
              <a:ahLst/>
              <a:cxnLst/>
              <a:rect l="l" t="t" r="r" b="b"/>
              <a:pathLst>
                <a:path w="2685415" h="670560">
                  <a:moveTo>
                    <a:pt x="0" y="111759"/>
                  </a:moveTo>
                  <a:lnTo>
                    <a:pt x="8782" y="68258"/>
                  </a:lnTo>
                  <a:lnTo>
                    <a:pt x="32734" y="32734"/>
                  </a:lnTo>
                  <a:lnTo>
                    <a:pt x="68258" y="8782"/>
                  </a:lnTo>
                  <a:lnTo>
                    <a:pt x="111760" y="0"/>
                  </a:lnTo>
                  <a:lnTo>
                    <a:pt x="2573528" y="0"/>
                  </a:lnTo>
                  <a:lnTo>
                    <a:pt x="2617029" y="8782"/>
                  </a:lnTo>
                  <a:lnTo>
                    <a:pt x="2652553" y="32734"/>
                  </a:lnTo>
                  <a:lnTo>
                    <a:pt x="2676505" y="68258"/>
                  </a:lnTo>
                  <a:lnTo>
                    <a:pt x="2685288" y="111759"/>
                  </a:lnTo>
                  <a:lnTo>
                    <a:pt x="2685288" y="558800"/>
                  </a:lnTo>
                  <a:lnTo>
                    <a:pt x="2676505" y="602301"/>
                  </a:lnTo>
                  <a:lnTo>
                    <a:pt x="2652553" y="637825"/>
                  </a:lnTo>
                  <a:lnTo>
                    <a:pt x="2617029" y="661777"/>
                  </a:lnTo>
                  <a:lnTo>
                    <a:pt x="2573528" y="670560"/>
                  </a:lnTo>
                  <a:lnTo>
                    <a:pt x="111760" y="670560"/>
                  </a:lnTo>
                  <a:lnTo>
                    <a:pt x="68258" y="661777"/>
                  </a:lnTo>
                  <a:lnTo>
                    <a:pt x="32734" y="637825"/>
                  </a:lnTo>
                  <a:lnTo>
                    <a:pt x="8782" y="602301"/>
                  </a:lnTo>
                  <a:lnTo>
                    <a:pt x="0" y="558800"/>
                  </a:lnTo>
                  <a:lnTo>
                    <a:pt x="0" y="111759"/>
                  </a:lnTo>
                  <a:close/>
                </a:path>
              </a:pathLst>
            </a:custGeom>
            <a:ln w="25400">
              <a:solidFill>
                <a:srgbClr val="FFFFFF"/>
              </a:solidFill>
            </a:ln>
          </p:spPr>
          <p:txBody>
            <a:bodyPr wrap="square" lIns="0" tIns="0" rIns="0" bIns="0" rtlCol="0"/>
            <a:lstStyle/>
            <a:p>
              <a:endParaRPr/>
            </a:p>
          </p:txBody>
        </p:sp>
      </p:grpSp>
      <p:sp>
        <p:nvSpPr>
          <p:cNvPr id="31" name="object 31"/>
          <p:cNvSpPr txBox="1"/>
          <p:nvPr/>
        </p:nvSpPr>
        <p:spPr>
          <a:xfrm>
            <a:off x="9629993" y="5094448"/>
            <a:ext cx="2112011" cy="1207382"/>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libri"/>
                <a:cs typeface="Calibri"/>
              </a:rPr>
              <a:t>Education</a:t>
            </a:r>
            <a:endParaRPr sz="2800">
              <a:latin typeface="Calibri"/>
              <a:cs typeface="Calibri"/>
            </a:endParaRPr>
          </a:p>
          <a:p>
            <a:pPr marL="12700">
              <a:lnSpc>
                <a:spcPct val="100000"/>
              </a:lnSpc>
              <a:spcBef>
                <a:spcPts val="2560"/>
              </a:spcBef>
            </a:pPr>
            <a:r>
              <a:rPr sz="2800" spc="-10" dirty="0">
                <a:solidFill>
                  <a:srgbClr val="FFFFFF"/>
                </a:solidFill>
                <a:latin typeface="Calibri"/>
                <a:cs typeface="Calibri"/>
              </a:rPr>
              <a:t>Entertainment</a:t>
            </a:r>
            <a:endParaRPr sz="2800">
              <a:latin typeface="Calibri"/>
              <a:cs typeface="Calibri"/>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165508" y="37479"/>
            <a:ext cx="9991965" cy="864535"/>
          </a:xfrm>
          <a:prstGeom prst="rect">
            <a:avLst/>
          </a:prstGeom>
        </p:spPr>
        <p:txBody>
          <a:bodyPr vert="horz" wrap="square" lIns="0" tIns="185614" rIns="0" bIns="0" rtlCol="0">
            <a:spAutoFit/>
          </a:bodyPr>
          <a:lstStyle/>
          <a:p>
            <a:pPr marL="4092575">
              <a:lnSpc>
                <a:spcPct val="100000"/>
              </a:lnSpc>
              <a:spcBef>
                <a:spcPts val="100"/>
              </a:spcBef>
            </a:pPr>
            <a:r>
              <a:rPr dirty="0"/>
              <a:t>5G</a:t>
            </a:r>
            <a:r>
              <a:rPr spc="-15" dirty="0"/>
              <a:t> </a:t>
            </a:r>
            <a:r>
              <a:rPr spc="-35" dirty="0"/>
              <a:t>Technologies</a:t>
            </a:r>
          </a:p>
        </p:txBody>
      </p:sp>
      <p:grpSp>
        <p:nvGrpSpPr>
          <p:cNvPr id="55" name="Group 54"/>
          <p:cNvGrpSpPr/>
          <p:nvPr/>
        </p:nvGrpSpPr>
        <p:grpSpPr>
          <a:xfrm>
            <a:off x="381000" y="1345692"/>
            <a:ext cx="8831587" cy="5076698"/>
            <a:chOff x="381000" y="1345692"/>
            <a:chExt cx="8831587" cy="5076698"/>
          </a:xfrm>
        </p:grpSpPr>
        <p:grpSp>
          <p:nvGrpSpPr>
            <p:cNvPr id="4" name="object 4"/>
            <p:cNvGrpSpPr/>
            <p:nvPr/>
          </p:nvGrpSpPr>
          <p:grpSpPr>
            <a:xfrm>
              <a:off x="391669" y="1345702"/>
              <a:ext cx="1838325" cy="1653539"/>
              <a:chOff x="1860804" y="1345692"/>
              <a:chExt cx="1838325" cy="1653539"/>
            </a:xfrm>
          </p:grpSpPr>
          <p:pic>
            <p:nvPicPr>
              <p:cNvPr id="5" name="object 5"/>
              <p:cNvPicPr/>
              <p:nvPr/>
            </p:nvPicPr>
            <p:blipFill>
              <a:blip r:embed="rId3" cstate="print"/>
              <a:stretch>
                <a:fillRect/>
              </a:stretch>
            </p:blipFill>
            <p:spPr>
              <a:xfrm>
                <a:off x="2135124" y="1604772"/>
                <a:ext cx="245363" cy="1394459"/>
              </a:xfrm>
              <a:prstGeom prst="rect">
                <a:avLst/>
              </a:prstGeom>
            </p:spPr>
          </p:pic>
          <p:pic>
            <p:nvPicPr>
              <p:cNvPr id="6" name="object 6"/>
              <p:cNvPicPr/>
              <p:nvPr/>
            </p:nvPicPr>
            <p:blipFill>
              <a:blip r:embed="rId4" cstate="print"/>
              <a:stretch>
                <a:fillRect/>
              </a:stretch>
            </p:blipFill>
            <p:spPr>
              <a:xfrm>
                <a:off x="1860804" y="1345692"/>
                <a:ext cx="1837943" cy="1155191"/>
              </a:xfrm>
              <a:prstGeom prst="rect">
                <a:avLst/>
              </a:prstGeom>
            </p:spPr>
          </p:pic>
        </p:grpSp>
        <p:sp>
          <p:nvSpPr>
            <p:cNvPr id="7" name="object 7"/>
            <p:cNvSpPr txBox="1"/>
            <p:nvPr/>
          </p:nvSpPr>
          <p:spPr>
            <a:xfrm>
              <a:off x="634252" y="1440068"/>
              <a:ext cx="1353820" cy="848950"/>
            </a:xfrm>
            <a:prstGeom prst="rect">
              <a:avLst/>
            </a:prstGeom>
          </p:spPr>
          <p:txBody>
            <a:bodyPr vert="horz" wrap="square" lIns="0" tIns="40640" rIns="0" bIns="0" rtlCol="0">
              <a:spAutoFit/>
            </a:bodyPr>
            <a:lstStyle/>
            <a:p>
              <a:pPr marL="12065" marR="5080" indent="-1905" algn="ctr">
                <a:lnSpc>
                  <a:spcPts val="2090"/>
                </a:lnSpc>
                <a:spcBef>
                  <a:spcPts val="320"/>
                </a:spcBef>
              </a:pPr>
              <a:r>
                <a:rPr sz="1900" spc="-10" dirty="0">
                  <a:solidFill>
                    <a:srgbClr val="FFFFFF"/>
                  </a:solidFill>
                  <a:latin typeface="Calibri"/>
                  <a:cs typeface="Calibri"/>
                </a:rPr>
                <a:t>Channel bandwidth </a:t>
              </a:r>
              <a:r>
                <a:rPr sz="1900" dirty="0">
                  <a:solidFill>
                    <a:srgbClr val="FFFFFF"/>
                  </a:solidFill>
                  <a:latin typeface="Calibri"/>
                  <a:cs typeface="Calibri"/>
                </a:rPr>
                <a:t>upto</a:t>
              </a:r>
              <a:r>
                <a:rPr sz="1900" spc="-75" dirty="0">
                  <a:solidFill>
                    <a:srgbClr val="FFFFFF"/>
                  </a:solidFill>
                  <a:latin typeface="Calibri"/>
                  <a:cs typeface="Calibri"/>
                </a:rPr>
                <a:t> </a:t>
              </a:r>
              <a:r>
                <a:rPr sz="1900" spc="-10" dirty="0">
                  <a:solidFill>
                    <a:srgbClr val="FFFFFF"/>
                  </a:solidFill>
                  <a:latin typeface="Calibri"/>
                  <a:cs typeface="Calibri"/>
                </a:rPr>
                <a:t>400MHz</a:t>
              </a:r>
              <a:endParaRPr sz="1900">
                <a:latin typeface="Calibri"/>
                <a:cs typeface="Calibri"/>
              </a:endParaRPr>
            </a:p>
          </p:txBody>
        </p:sp>
        <p:grpSp>
          <p:nvGrpSpPr>
            <p:cNvPr id="8" name="object 8"/>
            <p:cNvGrpSpPr/>
            <p:nvPr/>
          </p:nvGrpSpPr>
          <p:grpSpPr>
            <a:xfrm>
              <a:off x="391669" y="2657857"/>
              <a:ext cx="1838325" cy="1655445"/>
              <a:chOff x="1860804" y="2657855"/>
              <a:chExt cx="1838325" cy="1655445"/>
            </a:xfrm>
          </p:grpSpPr>
          <p:pic>
            <p:nvPicPr>
              <p:cNvPr id="9" name="object 9"/>
              <p:cNvPicPr/>
              <p:nvPr/>
            </p:nvPicPr>
            <p:blipFill>
              <a:blip r:embed="rId5" cstate="print"/>
              <a:stretch>
                <a:fillRect/>
              </a:stretch>
            </p:blipFill>
            <p:spPr>
              <a:xfrm>
                <a:off x="2135124" y="2916935"/>
                <a:ext cx="245363" cy="1395983"/>
              </a:xfrm>
              <a:prstGeom prst="rect">
                <a:avLst/>
              </a:prstGeom>
            </p:spPr>
          </p:pic>
          <p:pic>
            <p:nvPicPr>
              <p:cNvPr id="10" name="object 10"/>
              <p:cNvPicPr/>
              <p:nvPr/>
            </p:nvPicPr>
            <p:blipFill>
              <a:blip r:embed="rId6" cstate="print"/>
              <a:stretch>
                <a:fillRect/>
              </a:stretch>
            </p:blipFill>
            <p:spPr>
              <a:xfrm>
                <a:off x="1860804" y="2657855"/>
                <a:ext cx="1837943" cy="1138427"/>
              </a:xfrm>
              <a:prstGeom prst="rect">
                <a:avLst/>
              </a:prstGeom>
            </p:spPr>
          </p:pic>
        </p:grpSp>
        <p:sp>
          <p:nvSpPr>
            <p:cNvPr id="11" name="object 11"/>
            <p:cNvSpPr txBox="1"/>
            <p:nvPr/>
          </p:nvSpPr>
          <p:spPr>
            <a:xfrm>
              <a:off x="740944" y="2885201"/>
              <a:ext cx="1140460" cy="579646"/>
            </a:xfrm>
            <a:prstGeom prst="rect">
              <a:avLst/>
            </a:prstGeom>
          </p:spPr>
          <p:txBody>
            <a:bodyPr vert="horz" wrap="square" lIns="0" tIns="40640" rIns="0" bIns="0" rtlCol="0">
              <a:spAutoFit/>
            </a:bodyPr>
            <a:lstStyle/>
            <a:p>
              <a:pPr marL="297180" marR="5080" indent="-285115">
                <a:lnSpc>
                  <a:spcPts val="2090"/>
                </a:lnSpc>
                <a:spcBef>
                  <a:spcPts val="320"/>
                </a:spcBef>
              </a:pPr>
              <a:r>
                <a:rPr sz="1900" dirty="0">
                  <a:solidFill>
                    <a:srgbClr val="FFFFFF"/>
                  </a:solidFill>
                  <a:latin typeface="Calibri"/>
                  <a:cs typeface="Calibri"/>
                </a:rPr>
                <a:t>Freq</a:t>
              </a:r>
              <a:r>
                <a:rPr sz="1900" spc="-40" dirty="0">
                  <a:solidFill>
                    <a:srgbClr val="FFFFFF"/>
                  </a:solidFill>
                  <a:latin typeface="Calibri"/>
                  <a:cs typeface="Calibri"/>
                </a:rPr>
                <a:t> </a:t>
              </a:r>
              <a:r>
                <a:rPr sz="1900" dirty="0">
                  <a:solidFill>
                    <a:srgbClr val="FFFFFF"/>
                  </a:solidFill>
                  <a:latin typeface="Calibri"/>
                  <a:cs typeface="Calibri"/>
                </a:rPr>
                <a:t>in</a:t>
              </a:r>
              <a:r>
                <a:rPr sz="1900" spc="-40" dirty="0">
                  <a:solidFill>
                    <a:srgbClr val="FFFFFF"/>
                  </a:solidFill>
                  <a:latin typeface="Calibri"/>
                  <a:cs typeface="Calibri"/>
                </a:rPr>
                <a:t> </a:t>
              </a:r>
              <a:r>
                <a:rPr sz="1900" spc="-25" dirty="0">
                  <a:solidFill>
                    <a:srgbClr val="FFFFFF"/>
                  </a:solidFill>
                  <a:latin typeface="Calibri"/>
                  <a:cs typeface="Calibri"/>
                </a:rPr>
                <a:t>mm </a:t>
              </a:r>
              <a:r>
                <a:rPr sz="1900" spc="-20" dirty="0">
                  <a:solidFill>
                    <a:srgbClr val="FFFFFF"/>
                  </a:solidFill>
                  <a:latin typeface="Calibri"/>
                  <a:cs typeface="Calibri"/>
                </a:rPr>
                <a:t>Wave</a:t>
              </a:r>
              <a:endParaRPr sz="1900">
                <a:latin typeface="Calibri"/>
                <a:cs typeface="Calibri"/>
              </a:endParaRPr>
            </a:p>
          </p:txBody>
        </p:sp>
        <p:grpSp>
          <p:nvGrpSpPr>
            <p:cNvPr id="12" name="object 12"/>
            <p:cNvGrpSpPr/>
            <p:nvPr/>
          </p:nvGrpSpPr>
          <p:grpSpPr>
            <a:xfrm>
              <a:off x="381000" y="3970030"/>
              <a:ext cx="1859280" cy="1655445"/>
              <a:chOff x="1850135" y="3970020"/>
              <a:chExt cx="1859280" cy="1655445"/>
            </a:xfrm>
          </p:grpSpPr>
          <p:pic>
            <p:nvPicPr>
              <p:cNvPr id="13" name="object 13"/>
              <p:cNvPicPr/>
              <p:nvPr/>
            </p:nvPicPr>
            <p:blipFill>
              <a:blip r:embed="rId7" cstate="print"/>
              <a:stretch>
                <a:fillRect/>
              </a:stretch>
            </p:blipFill>
            <p:spPr>
              <a:xfrm>
                <a:off x="2135123" y="4229100"/>
                <a:ext cx="245363" cy="1395983"/>
              </a:xfrm>
              <a:prstGeom prst="rect">
                <a:avLst/>
              </a:prstGeom>
            </p:spPr>
          </p:pic>
          <p:pic>
            <p:nvPicPr>
              <p:cNvPr id="14" name="object 14"/>
              <p:cNvPicPr/>
              <p:nvPr/>
            </p:nvPicPr>
            <p:blipFill>
              <a:blip r:embed="rId8" cstate="print"/>
              <a:stretch>
                <a:fillRect/>
              </a:stretch>
            </p:blipFill>
            <p:spPr>
              <a:xfrm>
                <a:off x="1850135" y="3970020"/>
                <a:ext cx="1859279" cy="1138427"/>
              </a:xfrm>
              <a:prstGeom prst="rect">
                <a:avLst/>
              </a:prstGeom>
            </p:spPr>
          </p:pic>
        </p:grpSp>
        <p:sp>
          <p:nvSpPr>
            <p:cNvPr id="15" name="object 15"/>
            <p:cNvSpPr txBox="1"/>
            <p:nvPr/>
          </p:nvSpPr>
          <p:spPr>
            <a:xfrm>
              <a:off x="558103" y="4330338"/>
              <a:ext cx="1504951" cy="304571"/>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Massive</a:t>
              </a:r>
              <a:r>
                <a:rPr sz="1900" spc="-75" dirty="0">
                  <a:solidFill>
                    <a:srgbClr val="FFFFFF"/>
                  </a:solidFill>
                  <a:latin typeface="Calibri"/>
                  <a:cs typeface="Calibri"/>
                </a:rPr>
                <a:t> </a:t>
              </a:r>
              <a:r>
                <a:rPr sz="1900" spc="-20" dirty="0">
                  <a:solidFill>
                    <a:srgbClr val="FFFFFF"/>
                  </a:solidFill>
                  <a:latin typeface="Calibri"/>
                  <a:cs typeface="Calibri"/>
                </a:rPr>
                <a:t>MIMO</a:t>
              </a:r>
              <a:endParaRPr sz="1900">
                <a:latin typeface="Calibri"/>
                <a:cs typeface="Calibri"/>
              </a:endParaRPr>
            </a:p>
          </p:txBody>
        </p:sp>
        <p:grpSp>
          <p:nvGrpSpPr>
            <p:cNvPr id="16" name="object 16"/>
            <p:cNvGrpSpPr/>
            <p:nvPr/>
          </p:nvGrpSpPr>
          <p:grpSpPr>
            <a:xfrm>
              <a:off x="391672" y="5283718"/>
              <a:ext cx="2766060" cy="1138555"/>
              <a:chOff x="1860804" y="5283708"/>
              <a:chExt cx="2766060" cy="1138555"/>
            </a:xfrm>
          </p:grpSpPr>
          <p:pic>
            <p:nvPicPr>
              <p:cNvPr id="17" name="object 17"/>
              <p:cNvPicPr/>
              <p:nvPr/>
            </p:nvPicPr>
            <p:blipFill>
              <a:blip r:embed="rId9" cstate="print"/>
              <a:stretch>
                <a:fillRect/>
              </a:stretch>
            </p:blipFill>
            <p:spPr>
              <a:xfrm>
                <a:off x="2215896" y="5460492"/>
                <a:ext cx="2410967" cy="246887"/>
              </a:xfrm>
              <a:prstGeom prst="rect">
                <a:avLst/>
              </a:prstGeom>
            </p:spPr>
          </p:pic>
          <p:pic>
            <p:nvPicPr>
              <p:cNvPr id="18" name="object 18"/>
              <p:cNvPicPr/>
              <p:nvPr/>
            </p:nvPicPr>
            <p:blipFill>
              <a:blip r:embed="rId10" cstate="print"/>
              <a:stretch>
                <a:fillRect/>
              </a:stretch>
            </p:blipFill>
            <p:spPr>
              <a:xfrm>
                <a:off x="1860804" y="5283708"/>
                <a:ext cx="1837943" cy="1138427"/>
              </a:xfrm>
              <a:prstGeom prst="rect">
                <a:avLst/>
              </a:prstGeom>
            </p:spPr>
          </p:pic>
        </p:grpSp>
        <p:sp>
          <p:nvSpPr>
            <p:cNvPr id="19" name="object 19"/>
            <p:cNvSpPr txBox="1"/>
            <p:nvPr/>
          </p:nvSpPr>
          <p:spPr>
            <a:xfrm>
              <a:off x="1064034" y="5642916"/>
              <a:ext cx="493395" cy="304571"/>
            </a:xfrm>
            <a:prstGeom prst="rect">
              <a:avLst/>
            </a:prstGeom>
          </p:spPr>
          <p:txBody>
            <a:bodyPr vert="horz" wrap="square" lIns="0" tIns="12065" rIns="0" bIns="0" rtlCol="0">
              <a:spAutoFit/>
            </a:bodyPr>
            <a:lstStyle/>
            <a:p>
              <a:pPr marL="12700">
                <a:lnSpc>
                  <a:spcPct val="100000"/>
                </a:lnSpc>
                <a:spcBef>
                  <a:spcPts val="95"/>
                </a:spcBef>
              </a:pPr>
              <a:r>
                <a:rPr sz="1900" spc="-25" dirty="0">
                  <a:solidFill>
                    <a:srgbClr val="FFFFFF"/>
                  </a:solidFill>
                  <a:latin typeface="Calibri"/>
                  <a:cs typeface="Calibri"/>
                </a:rPr>
                <a:t>BWP</a:t>
              </a:r>
              <a:endParaRPr sz="1900">
                <a:latin typeface="Calibri"/>
                <a:cs typeface="Calibri"/>
              </a:endParaRPr>
            </a:p>
          </p:txBody>
        </p:sp>
        <p:grpSp>
          <p:nvGrpSpPr>
            <p:cNvPr id="20" name="object 20"/>
            <p:cNvGrpSpPr/>
            <p:nvPr/>
          </p:nvGrpSpPr>
          <p:grpSpPr>
            <a:xfrm>
              <a:off x="2718818" y="4229100"/>
              <a:ext cx="1839595" cy="2193290"/>
              <a:chOff x="4187952" y="4229100"/>
              <a:chExt cx="1839595" cy="2193290"/>
            </a:xfrm>
          </p:grpSpPr>
          <p:pic>
            <p:nvPicPr>
              <p:cNvPr id="21" name="object 21"/>
              <p:cNvPicPr/>
              <p:nvPr/>
            </p:nvPicPr>
            <p:blipFill>
              <a:blip r:embed="rId11" cstate="print"/>
              <a:stretch>
                <a:fillRect/>
              </a:stretch>
            </p:blipFill>
            <p:spPr>
              <a:xfrm>
                <a:off x="4462272" y="4229100"/>
                <a:ext cx="245363" cy="1395983"/>
              </a:xfrm>
              <a:prstGeom prst="rect">
                <a:avLst/>
              </a:prstGeom>
            </p:spPr>
          </p:pic>
          <p:pic>
            <p:nvPicPr>
              <p:cNvPr id="22" name="object 22"/>
              <p:cNvPicPr/>
              <p:nvPr/>
            </p:nvPicPr>
            <p:blipFill>
              <a:blip r:embed="rId12" cstate="print"/>
              <a:stretch>
                <a:fillRect/>
              </a:stretch>
            </p:blipFill>
            <p:spPr>
              <a:xfrm>
                <a:off x="4187952" y="5283708"/>
                <a:ext cx="1839467" cy="1138427"/>
              </a:xfrm>
              <a:prstGeom prst="rect">
                <a:avLst/>
              </a:prstGeom>
            </p:spPr>
          </p:pic>
        </p:grpSp>
        <p:sp>
          <p:nvSpPr>
            <p:cNvPr id="23" name="object 23"/>
            <p:cNvSpPr txBox="1"/>
            <p:nvPr/>
          </p:nvSpPr>
          <p:spPr>
            <a:xfrm>
              <a:off x="3118912" y="5642916"/>
              <a:ext cx="1039495" cy="304571"/>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Open</a:t>
              </a:r>
              <a:r>
                <a:rPr sz="1900" spc="-45" dirty="0">
                  <a:solidFill>
                    <a:srgbClr val="FFFFFF"/>
                  </a:solidFill>
                  <a:latin typeface="Calibri"/>
                  <a:cs typeface="Calibri"/>
                </a:rPr>
                <a:t> </a:t>
              </a:r>
              <a:r>
                <a:rPr sz="1900" spc="-25" dirty="0">
                  <a:solidFill>
                    <a:srgbClr val="FFFFFF"/>
                  </a:solidFill>
                  <a:latin typeface="Calibri"/>
                  <a:cs typeface="Calibri"/>
                </a:rPr>
                <a:t>RAN</a:t>
              </a:r>
              <a:endParaRPr sz="1900">
                <a:latin typeface="Calibri"/>
                <a:cs typeface="Calibri"/>
              </a:endParaRPr>
            </a:p>
          </p:txBody>
        </p:sp>
        <p:grpSp>
          <p:nvGrpSpPr>
            <p:cNvPr id="24" name="object 24"/>
            <p:cNvGrpSpPr/>
            <p:nvPr/>
          </p:nvGrpSpPr>
          <p:grpSpPr>
            <a:xfrm>
              <a:off x="2718818" y="2916935"/>
              <a:ext cx="1839595" cy="2192020"/>
              <a:chOff x="4187952" y="2916935"/>
              <a:chExt cx="1839595" cy="2192020"/>
            </a:xfrm>
          </p:grpSpPr>
          <p:pic>
            <p:nvPicPr>
              <p:cNvPr id="25" name="object 25"/>
              <p:cNvPicPr/>
              <p:nvPr/>
            </p:nvPicPr>
            <p:blipFill>
              <a:blip r:embed="rId13" cstate="print"/>
              <a:stretch>
                <a:fillRect/>
              </a:stretch>
            </p:blipFill>
            <p:spPr>
              <a:xfrm>
                <a:off x="4462272" y="2916935"/>
                <a:ext cx="245363" cy="1395983"/>
              </a:xfrm>
              <a:prstGeom prst="rect">
                <a:avLst/>
              </a:prstGeom>
            </p:spPr>
          </p:pic>
          <p:pic>
            <p:nvPicPr>
              <p:cNvPr id="26" name="object 26"/>
              <p:cNvPicPr/>
              <p:nvPr/>
            </p:nvPicPr>
            <p:blipFill>
              <a:blip r:embed="rId14" cstate="print"/>
              <a:stretch>
                <a:fillRect/>
              </a:stretch>
            </p:blipFill>
            <p:spPr>
              <a:xfrm>
                <a:off x="4187952" y="3970019"/>
                <a:ext cx="1839467" cy="1138427"/>
              </a:xfrm>
              <a:prstGeom prst="rect">
                <a:avLst/>
              </a:prstGeom>
            </p:spPr>
          </p:pic>
        </p:grpSp>
        <p:sp>
          <p:nvSpPr>
            <p:cNvPr id="27" name="object 27"/>
            <p:cNvSpPr txBox="1"/>
            <p:nvPr/>
          </p:nvSpPr>
          <p:spPr>
            <a:xfrm>
              <a:off x="3423714" y="4330338"/>
              <a:ext cx="428625" cy="304571"/>
            </a:xfrm>
            <a:prstGeom prst="rect">
              <a:avLst/>
            </a:prstGeom>
          </p:spPr>
          <p:txBody>
            <a:bodyPr vert="horz" wrap="square" lIns="0" tIns="12065" rIns="0" bIns="0" rtlCol="0">
              <a:spAutoFit/>
            </a:bodyPr>
            <a:lstStyle/>
            <a:p>
              <a:pPr marL="12700">
                <a:lnSpc>
                  <a:spcPct val="100000"/>
                </a:lnSpc>
                <a:spcBef>
                  <a:spcPts val="95"/>
                </a:spcBef>
              </a:pPr>
              <a:r>
                <a:rPr sz="1900" spc="-25" dirty="0">
                  <a:solidFill>
                    <a:srgbClr val="FFFFFF"/>
                  </a:solidFill>
                  <a:latin typeface="Calibri"/>
                  <a:cs typeface="Calibri"/>
                </a:rPr>
                <a:t>NFV</a:t>
              </a:r>
              <a:endParaRPr sz="1900">
                <a:latin typeface="Calibri"/>
                <a:cs typeface="Calibri"/>
              </a:endParaRPr>
            </a:p>
          </p:txBody>
        </p:sp>
        <p:grpSp>
          <p:nvGrpSpPr>
            <p:cNvPr id="28" name="object 28"/>
            <p:cNvGrpSpPr/>
            <p:nvPr/>
          </p:nvGrpSpPr>
          <p:grpSpPr>
            <a:xfrm>
              <a:off x="2688337" y="1604772"/>
              <a:ext cx="1899285" cy="2192020"/>
              <a:chOff x="4157471" y="1604772"/>
              <a:chExt cx="1899285" cy="2192020"/>
            </a:xfrm>
          </p:grpSpPr>
          <p:pic>
            <p:nvPicPr>
              <p:cNvPr id="29" name="object 29"/>
              <p:cNvPicPr/>
              <p:nvPr/>
            </p:nvPicPr>
            <p:blipFill>
              <a:blip r:embed="rId15" cstate="print"/>
              <a:stretch>
                <a:fillRect/>
              </a:stretch>
            </p:blipFill>
            <p:spPr>
              <a:xfrm>
                <a:off x="4462271" y="1604772"/>
                <a:ext cx="245363" cy="1394459"/>
              </a:xfrm>
              <a:prstGeom prst="rect">
                <a:avLst/>
              </a:prstGeom>
            </p:spPr>
          </p:pic>
          <p:pic>
            <p:nvPicPr>
              <p:cNvPr id="30" name="object 30"/>
              <p:cNvPicPr/>
              <p:nvPr/>
            </p:nvPicPr>
            <p:blipFill>
              <a:blip r:embed="rId16" cstate="print"/>
              <a:stretch>
                <a:fillRect/>
              </a:stretch>
            </p:blipFill>
            <p:spPr>
              <a:xfrm>
                <a:off x="4157471" y="2657855"/>
                <a:ext cx="1898903" cy="1138427"/>
              </a:xfrm>
              <a:prstGeom prst="rect">
                <a:avLst/>
              </a:prstGeom>
            </p:spPr>
          </p:pic>
        </p:grpSp>
        <p:sp>
          <p:nvSpPr>
            <p:cNvPr id="31" name="object 31"/>
            <p:cNvSpPr txBox="1"/>
            <p:nvPr/>
          </p:nvSpPr>
          <p:spPr>
            <a:xfrm>
              <a:off x="2865922" y="3017760"/>
              <a:ext cx="1544320" cy="304571"/>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Network</a:t>
              </a:r>
              <a:r>
                <a:rPr sz="1900" spc="-105" dirty="0">
                  <a:solidFill>
                    <a:srgbClr val="FFFFFF"/>
                  </a:solidFill>
                  <a:latin typeface="Calibri"/>
                  <a:cs typeface="Calibri"/>
                </a:rPr>
                <a:t> </a:t>
              </a:r>
              <a:r>
                <a:rPr sz="1900" spc="-10" dirty="0">
                  <a:solidFill>
                    <a:srgbClr val="FFFFFF"/>
                  </a:solidFill>
                  <a:latin typeface="Calibri"/>
                  <a:cs typeface="Calibri"/>
                </a:rPr>
                <a:t>Slicing</a:t>
              </a:r>
              <a:endParaRPr sz="1900">
                <a:latin typeface="Calibri"/>
                <a:cs typeface="Calibri"/>
              </a:endParaRPr>
            </a:p>
          </p:txBody>
        </p:sp>
        <p:grpSp>
          <p:nvGrpSpPr>
            <p:cNvPr id="32" name="object 32"/>
            <p:cNvGrpSpPr/>
            <p:nvPr/>
          </p:nvGrpSpPr>
          <p:grpSpPr>
            <a:xfrm>
              <a:off x="2718820" y="1345692"/>
              <a:ext cx="2766060" cy="1138555"/>
              <a:chOff x="4187952" y="1345691"/>
              <a:chExt cx="2766060" cy="1138555"/>
            </a:xfrm>
          </p:grpSpPr>
          <p:pic>
            <p:nvPicPr>
              <p:cNvPr id="33" name="object 33"/>
              <p:cNvPicPr/>
              <p:nvPr/>
            </p:nvPicPr>
            <p:blipFill>
              <a:blip r:embed="rId17" cstate="print"/>
              <a:stretch>
                <a:fillRect/>
              </a:stretch>
            </p:blipFill>
            <p:spPr>
              <a:xfrm>
                <a:off x="4544568" y="1522475"/>
                <a:ext cx="2409443" cy="246887"/>
              </a:xfrm>
              <a:prstGeom prst="rect">
                <a:avLst/>
              </a:prstGeom>
            </p:spPr>
          </p:pic>
          <p:pic>
            <p:nvPicPr>
              <p:cNvPr id="34" name="object 34"/>
              <p:cNvPicPr/>
              <p:nvPr/>
            </p:nvPicPr>
            <p:blipFill>
              <a:blip r:embed="rId18" cstate="print"/>
              <a:stretch>
                <a:fillRect/>
              </a:stretch>
            </p:blipFill>
            <p:spPr>
              <a:xfrm>
                <a:off x="4187952" y="1345691"/>
                <a:ext cx="1839467" cy="1138427"/>
              </a:xfrm>
              <a:prstGeom prst="rect">
                <a:avLst/>
              </a:prstGeom>
            </p:spPr>
          </p:pic>
        </p:grpSp>
        <p:sp>
          <p:nvSpPr>
            <p:cNvPr id="35" name="object 35"/>
            <p:cNvSpPr txBox="1"/>
            <p:nvPr/>
          </p:nvSpPr>
          <p:spPr>
            <a:xfrm>
              <a:off x="3054884" y="1572624"/>
              <a:ext cx="1165860" cy="579646"/>
            </a:xfrm>
            <a:prstGeom prst="rect">
              <a:avLst/>
            </a:prstGeom>
          </p:spPr>
          <p:txBody>
            <a:bodyPr vert="horz" wrap="square" lIns="0" tIns="40640" rIns="0" bIns="0" rtlCol="0">
              <a:spAutoFit/>
            </a:bodyPr>
            <a:lstStyle/>
            <a:p>
              <a:pPr marL="12700" marR="5080" indent="333375">
                <a:lnSpc>
                  <a:spcPts val="2090"/>
                </a:lnSpc>
                <a:spcBef>
                  <a:spcPts val="320"/>
                </a:spcBef>
              </a:pPr>
              <a:r>
                <a:rPr sz="1900" spc="-20" dirty="0">
                  <a:solidFill>
                    <a:srgbClr val="FFFFFF"/>
                  </a:solidFill>
                  <a:latin typeface="Calibri"/>
                  <a:cs typeface="Calibri"/>
                </a:rPr>
                <a:t>Edge </a:t>
              </a:r>
              <a:r>
                <a:rPr sz="1900" spc="-10" dirty="0">
                  <a:solidFill>
                    <a:srgbClr val="FFFFFF"/>
                  </a:solidFill>
                  <a:latin typeface="Calibri"/>
                  <a:cs typeface="Calibri"/>
                </a:rPr>
                <a:t>Commuting</a:t>
              </a:r>
              <a:endParaRPr sz="1900">
                <a:latin typeface="Calibri"/>
                <a:cs typeface="Calibri"/>
              </a:endParaRPr>
            </a:p>
          </p:txBody>
        </p:sp>
        <p:grpSp>
          <p:nvGrpSpPr>
            <p:cNvPr id="36" name="object 36"/>
            <p:cNvGrpSpPr/>
            <p:nvPr/>
          </p:nvGrpSpPr>
          <p:grpSpPr>
            <a:xfrm>
              <a:off x="5045966" y="1345701"/>
              <a:ext cx="1839595" cy="1653539"/>
              <a:chOff x="6515100" y="1345691"/>
              <a:chExt cx="1839595" cy="1653539"/>
            </a:xfrm>
          </p:grpSpPr>
          <p:pic>
            <p:nvPicPr>
              <p:cNvPr id="37" name="object 37"/>
              <p:cNvPicPr/>
              <p:nvPr/>
            </p:nvPicPr>
            <p:blipFill>
              <a:blip r:embed="rId19" cstate="print"/>
              <a:stretch>
                <a:fillRect/>
              </a:stretch>
            </p:blipFill>
            <p:spPr>
              <a:xfrm>
                <a:off x="6789420" y="1604771"/>
                <a:ext cx="246886" cy="1394459"/>
              </a:xfrm>
              <a:prstGeom prst="rect">
                <a:avLst/>
              </a:prstGeom>
            </p:spPr>
          </p:pic>
          <p:pic>
            <p:nvPicPr>
              <p:cNvPr id="38" name="object 38"/>
              <p:cNvPicPr/>
              <p:nvPr/>
            </p:nvPicPr>
            <p:blipFill>
              <a:blip r:embed="rId20" cstate="print"/>
              <a:stretch>
                <a:fillRect/>
              </a:stretch>
            </p:blipFill>
            <p:spPr>
              <a:xfrm>
                <a:off x="6515100" y="1345691"/>
                <a:ext cx="1839468" cy="1138427"/>
              </a:xfrm>
              <a:prstGeom prst="rect">
                <a:avLst/>
              </a:prstGeom>
            </p:spPr>
          </p:pic>
        </p:grpSp>
        <p:sp>
          <p:nvSpPr>
            <p:cNvPr id="39" name="object 39"/>
            <p:cNvSpPr txBox="1"/>
            <p:nvPr/>
          </p:nvSpPr>
          <p:spPr>
            <a:xfrm>
              <a:off x="5787922" y="1705183"/>
              <a:ext cx="355600" cy="304571"/>
            </a:xfrm>
            <a:prstGeom prst="rect">
              <a:avLst/>
            </a:prstGeom>
          </p:spPr>
          <p:txBody>
            <a:bodyPr vert="horz" wrap="square" lIns="0" tIns="12065" rIns="0" bIns="0" rtlCol="0">
              <a:spAutoFit/>
            </a:bodyPr>
            <a:lstStyle/>
            <a:p>
              <a:pPr marL="12700">
                <a:lnSpc>
                  <a:spcPct val="100000"/>
                </a:lnSpc>
                <a:spcBef>
                  <a:spcPts val="95"/>
                </a:spcBef>
              </a:pPr>
              <a:r>
                <a:rPr sz="1900" spc="-25" dirty="0">
                  <a:solidFill>
                    <a:srgbClr val="FFFFFF"/>
                  </a:solidFill>
                  <a:latin typeface="Calibri"/>
                  <a:cs typeface="Calibri"/>
                </a:rPr>
                <a:t>IAB</a:t>
              </a:r>
              <a:endParaRPr sz="1900">
                <a:latin typeface="Calibri"/>
                <a:cs typeface="Calibri"/>
              </a:endParaRPr>
            </a:p>
          </p:txBody>
        </p:sp>
        <p:grpSp>
          <p:nvGrpSpPr>
            <p:cNvPr id="40" name="object 40"/>
            <p:cNvGrpSpPr/>
            <p:nvPr/>
          </p:nvGrpSpPr>
          <p:grpSpPr>
            <a:xfrm>
              <a:off x="5045966" y="2657857"/>
              <a:ext cx="1839595" cy="1655445"/>
              <a:chOff x="6515100" y="2657855"/>
              <a:chExt cx="1839595" cy="1655445"/>
            </a:xfrm>
          </p:grpSpPr>
          <p:pic>
            <p:nvPicPr>
              <p:cNvPr id="41" name="object 41"/>
              <p:cNvPicPr/>
              <p:nvPr/>
            </p:nvPicPr>
            <p:blipFill>
              <a:blip r:embed="rId21" cstate="print"/>
              <a:stretch>
                <a:fillRect/>
              </a:stretch>
            </p:blipFill>
            <p:spPr>
              <a:xfrm>
                <a:off x="6789420" y="2916935"/>
                <a:ext cx="246887" cy="1395983"/>
              </a:xfrm>
              <a:prstGeom prst="rect">
                <a:avLst/>
              </a:prstGeom>
            </p:spPr>
          </p:pic>
          <p:pic>
            <p:nvPicPr>
              <p:cNvPr id="42" name="object 42"/>
              <p:cNvPicPr/>
              <p:nvPr/>
            </p:nvPicPr>
            <p:blipFill>
              <a:blip r:embed="rId22" cstate="print"/>
              <a:stretch>
                <a:fillRect/>
              </a:stretch>
            </p:blipFill>
            <p:spPr>
              <a:xfrm>
                <a:off x="6515100" y="2657855"/>
                <a:ext cx="1839468" cy="1138427"/>
              </a:xfrm>
              <a:prstGeom prst="rect">
                <a:avLst/>
              </a:prstGeom>
            </p:spPr>
          </p:pic>
        </p:grpSp>
        <p:sp>
          <p:nvSpPr>
            <p:cNvPr id="43" name="object 43"/>
            <p:cNvSpPr txBox="1"/>
            <p:nvPr/>
          </p:nvSpPr>
          <p:spPr>
            <a:xfrm>
              <a:off x="5522745" y="3017760"/>
              <a:ext cx="885191" cy="304571"/>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Side</a:t>
              </a:r>
              <a:r>
                <a:rPr sz="1900" spc="-40" dirty="0">
                  <a:solidFill>
                    <a:srgbClr val="FFFFFF"/>
                  </a:solidFill>
                  <a:latin typeface="Calibri"/>
                  <a:cs typeface="Calibri"/>
                </a:rPr>
                <a:t> </a:t>
              </a:r>
              <a:r>
                <a:rPr sz="1900" spc="-20" dirty="0">
                  <a:solidFill>
                    <a:srgbClr val="FFFFFF"/>
                  </a:solidFill>
                  <a:latin typeface="Calibri"/>
                  <a:cs typeface="Calibri"/>
                </a:rPr>
                <a:t>Link</a:t>
              </a:r>
              <a:endParaRPr sz="1900">
                <a:latin typeface="Calibri"/>
                <a:cs typeface="Calibri"/>
              </a:endParaRPr>
            </a:p>
          </p:txBody>
        </p:sp>
        <p:grpSp>
          <p:nvGrpSpPr>
            <p:cNvPr id="44" name="object 44"/>
            <p:cNvGrpSpPr/>
            <p:nvPr/>
          </p:nvGrpSpPr>
          <p:grpSpPr>
            <a:xfrm>
              <a:off x="5045966" y="3970030"/>
              <a:ext cx="1839595" cy="1655445"/>
              <a:chOff x="6515100" y="3970020"/>
              <a:chExt cx="1839595" cy="1655445"/>
            </a:xfrm>
          </p:grpSpPr>
          <p:pic>
            <p:nvPicPr>
              <p:cNvPr id="45" name="object 45"/>
              <p:cNvPicPr/>
              <p:nvPr/>
            </p:nvPicPr>
            <p:blipFill>
              <a:blip r:embed="rId23" cstate="print"/>
              <a:stretch>
                <a:fillRect/>
              </a:stretch>
            </p:blipFill>
            <p:spPr>
              <a:xfrm>
                <a:off x="6789420" y="4229100"/>
                <a:ext cx="246887" cy="1395983"/>
              </a:xfrm>
              <a:prstGeom prst="rect">
                <a:avLst/>
              </a:prstGeom>
            </p:spPr>
          </p:pic>
          <p:pic>
            <p:nvPicPr>
              <p:cNvPr id="46" name="object 46"/>
              <p:cNvPicPr/>
              <p:nvPr/>
            </p:nvPicPr>
            <p:blipFill>
              <a:blip r:embed="rId24" cstate="print"/>
              <a:stretch>
                <a:fillRect/>
              </a:stretch>
            </p:blipFill>
            <p:spPr>
              <a:xfrm>
                <a:off x="6515100" y="3970020"/>
                <a:ext cx="1839468" cy="1138427"/>
              </a:xfrm>
              <a:prstGeom prst="rect">
                <a:avLst/>
              </a:prstGeom>
            </p:spPr>
          </p:pic>
        </p:grpSp>
        <p:sp>
          <p:nvSpPr>
            <p:cNvPr id="47" name="object 47"/>
            <p:cNvSpPr txBox="1"/>
            <p:nvPr/>
          </p:nvSpPr>
          <p:spPr>
            <a:xfrm>
              <a:off x="5412927" y="4197782"/>
              <a:ext cx="1104265" cy="580287"/>
            </a:xfrm>
            <a:prstGeom prst="rect">
              <a:avLst/>
            </a:prstGeom>
          </p:spPr>
          <p:txBody>
            <a:bodyPr vert="horz" wrap="square" lIns="0" tIns="41275" rIns="0" bIns="0" rtlCol="0">
              <a:spAutoFit/>
            </a:bodyPr>
            <a:lstStyle/>
            <a:p>
              <a:pPr marL="12700" marR="5080" indent="146050">
                <a:lnSpc>
                  <a:spcPts val="2090"/>
                </a:lnSpc>
                <a:spcBef>
                  <a:spcPts val="325"/>
                </a:spcBef>
              </a:pPr>
              <a:r>
                <a:rPr sz="1900" spc="-10" dirty="0">
                  <a:solidFill>
                    <a:srgbClr val="FFFFFF"/>
                  </a:solidFill>
                  <a:latin typeface="Calibri"/>
                  <a:cs typeface="Calibri"/>
                </a:rPr>
                <a:t>Satellite </a:t>
              </a:r>
              <a:r>
                <a:rPr sz="1900" spc="-20" dirty="0">
                  <a:solidFill>
                    <a:srgbClr val="FFFFFF"/>
                  </a:solidFill>
                  <a:latin typeface="Calibri"/>
                  <a:cs typeface="Calibri"/>
                </a:rPr>
                <a:t>Integration</a:t>
              </a:r>
              <a:endParaRPr sz="1900">
                <a:latin typeface="Calibri"/>
                <a:cs typeface="Calibri"/>
              </a:endParaRPr>
            </a:p>
          </p:txBody>
        </p:sp>
        <p:grpSp>
          <p:nvGrpSpPr>
            <p:cNvPr id="48" name="object 48"/>
            <p:cNvGrpSpPr/>
            <p:nvPr/>
          </p:nvGrpSpPr>
          <p:grpSpPr>
            <a:xfrm>
              <a:off x="5045968" y="5283718"/>
              <a:ext cx="2766060" cy="1138555"/>
              <a:chOff x="6515100" y="5283708"/>
              <a:chExt cx="2766060" cy="1138555"/>
            </a:xfrm>
          </p:grpSpPr>
          <p:pic>
            <p:nvPicPr>
              <p:cNvPr id="49" name="object 49"/>
              <p:cNvPicPr/>
              <p:nvPr/>
            </p:nvPicPr>
            <p:blipFill>
              <a:blip r:embed="rId25" cstate="print"/>
              <a:stretch>
                <a:fillRect/>
              </a:stretch>
            </p:blipFill>
            <p:spPr>
              <a:xfrm>
                <a:off x="6871716" y="5460492"/>
                <a:ext cx="2409443" cy="246887"/>
              </a:xfrm>
              <a:prstGeom prst="rect">
                <a:avLst/>
              </a:prstGeom>
            </p:spPr>
          </p:pic>
          <p:pic>
            <p:nvPicPr>
              <p:cNvPr id="50" name="object 50"/>
              <p:cNvPicPr/>
              <p:nvPr/>
            </p:nvPicPr>
            <p:blipFill>
              <a:blip r:embed="rId26" cstate="print"/>
              <a:stretch>
                <a:fillRect/>
              </a:stretch>
            </p:blipFill>
            <p:spPr>
              <a:xfrm>
                <a:off x="6515100" y="5283708"/>
                <a:ext cx="1839468" cy="1138427"/>
              </a:xfrm>
              <a:prstGeom prst="rect">
                <a:avLst/>
              </a:prstGeom>
            </p:spPr>
          </p:pic>
        </p:grpSp>
        <p:sp>
          <p:nvSpPr>
            <p:cNvPr id="51" name="object 51"/>
            <p:cNvSpPr txBox="1"/>
            <p:nvPr/>
          </p:nvSpPr>
          <p:spPr>
            <a:xfrm>
              <a:off x="5653810" y="5642916"/>
              <a:ext cx="625475" cy="304571"/>
            </a:xfrm>
            <a:prstGeom prst="rect">
              <a:avLst/>
            </a:prstGeom>
          </p:spPr>
          <p:txBody>
            <a:bodyPr vert="horz" wrap="square" lIns="0" tIns="12065" rIns="0" bIns="0" rtlCol="0">
              <a:spAutoFit/>
            </a:bodyPr>
            <a:lstStyle/>
            <a:p>
              <a:pPr marL="12700">
                <a:lnSpc>
                  <a:spcPct val="100000"/>
                </a:lnSpc>
                <a:spcBef>
                  <a:spcPts val="95"/>
                </a:spcBef>
              </a:pPr>
              <a:r>
                <a:rPr sz="1900" spc="-10" dirty="0">
                  <a:solidFill>
                    <a:srgbClr val="FFFFFF"/>
                  </a:solidFill>
                  <a:latin typeface="Calibri"/>
                  <a:cs typeface="Calibri"/>
                </a:rPr>
                <a:t>AI/ML</a:t>
              </a:r>
              <a:endParaRPr sz="1900">
                <a:latin typeface="Calibri"/>
                <a:cs typeface="Calibri"/>
              </a:endParaRPr>
            </a:p>
          </p:txBody>
        </p:sp>
        <p:pic>
          <p:nvPicPr>
            <p:cNvPr id="52" name="object 52"/>
            <p:cNvPicPr/>
            <p:nvPr/>
          </p:nvPicPr>
          <p:blipFill>
            <a:blip r:embed="rId27" cstate="print"/>
            <a:stretch>
              <a:fillRect/>
            </a:stretch>
          </p:blipFill>
          <p:spPr>
            <a:xfrm>
              <a:off x="7374644" y="5283718"/>
              <a:ext cx="1837943" cy="1138427"/>
            </a:xfrm>
            <a:prstGeom prst="rect">
              <a:avLst/>
            </a:prstGeom>
          </p:spPr>
        </p:pic>
        <p:sp>
          <p:nvSpPr>
            <p:cNvPr id="53" name="object 53"/>
            <p:cNvSpPr txBox="1"/>
            <p:nvPr/>
          </p:nvSpPr>
          <p:spPr>
            <a:xfrm>
              <a:off x="7786379" y="5510365"/>
              <a:ext cx="1012191" cy="580287"/>
            </a:xfrm>
            <a:prstGeom prst="rect">
              <a:avLst/>
            </a:prstGeom>
          </p:spPr>
          <p:txBody>
            <a:bodyPr vert="horz" wrap="square" lIns="0" tIns="41275" rIns="0" bIns="0" rtlCol="0">
              <a:spAutoFit/>
            </a:bodyPr>
            <a:lstStyle/>
            <a:p>
              <a:pPr marL="247015" marR="5080" indent="-234950">
                <a:lnSpc>
                  <a:spcPts val="2090"/>
                </a:lnSpc>
                <a:spcBef>
                  <a:spcPts val="325"/>
                </a:spcBef>
              </a:pPr>
              <a:r>
                <a:rPr sz="1900" dirty="0">
                  <a:solidFill>
                    <a:srgbClr val="FFFFFF"/>
                  </a:solidFill>
                  <a:latin typeface="Calibri"/>
                  <a:cs typeface="Calibri"/>
                </a:rPr>
                <a:t>And</a:t>
              </a:r>
              <a:r>
                <a:rPr sz="1900" spc="-35" dirty="0">
                  <a:solidFill>
                    <a:srgbClr val="FFFFFF"/>
                  </a:solidFill>
                  <a:latin typeface="Calibri"/>
                  <a:cs typeface="Calibri"/>
                </a:rPr>
                <a:t> </a:t>
              </a:r>
              <a:r>
                <a:rPr sz="1900" spc="-20" dirty="0">
                  <a:solidFill>
                    <a:srgbClr val="FFFFFF"/>
                  </a:solidFill>
                  <a:latin typeface="Calibri"/>
                  <a:cs typeface="Calibri"/>
                </a:rPr>
                <a:t>many more</a:t>
              </a:r>
              <a:endParaRPr sz="1900">
                <a:latin typeface="Calibri"/>
                <a:cs typeface="Calibri"/>
              </a:endParaRPr>
            </a:p>
          </p:txBody>
        </p:sp>
      </p:grpSp>
      <p:sp>
        <p:nvSpPr>
          <p:cNvPr id="54" name="Rectangle 53"/>
          <p:cNvSpPr/>
          <p:nvPr/>
        </p:nvSpPr>
        <p:spPr>
          <a:xfrm>
            <a:off x="7467600" y="1295400"/>
            <a:ext cx="4495801" cy="3693319"/>
          </a:xfrm>
          <a:prstGeom prst="rect">
            <a:avLst/>
          </a:prstGeom>
        </p:spPr>
        <p:txBody>
          <a:bodyPr wrap="square">
            <a:spAutoFit/>
          </a:bodyPr>
          <a:lstStyle/>
          <a:p>
            <a:pPr algn="just"/>
            <a:r>
              <a:rPr lang="en-GB" b="1" dirty="0" smtClean="0">
                <a:latin typeface="Cambria" pitchFamily="18" charset="0"/>
                <a:ea typeface="Cambria" pitchFamily="18" charset="0"/>
              </a:rPr>
              <a:t>BWP</a:t>
            </a:r>
            <a:r>
              <a:rPr lang="en-GB" dirty="0" smtClean="0">
                <a:latin typeface="Cambria" pitchFamily="18" charset="0"/>
                <a:ea typeface="Cambria" pitchFamily="18" charset="0"/>
              </a:rPr>
              <a:t> : Bandwidth Part is a mechanism that allows a UE (User Equipment) to operate within a subset of the total carrier bandwidth.</a:t>
            </a:r>
          </a:p>
          <a:p>
            <a:pPr algn="just"/>
            <a:r>
              <a:rPr lang="en-GB" b="1" dirty="0" smtClean="0">
                <a:latin typeface="Cambria" pitchFamily="18" charset="0"/>
                <a:ea typeface="Cambria" pitchFamily="18" charset="0"/>
              </a:rPr>
              <a:t>NFV: </a:t>
            </a:r>
            <a:r>
              <a:rPr lang="en-GB" dirty="0" smtClean="0">
                <a:latin typeface="Cambria" pitchFamily="18" charset="0"/>
                <a:ea typeface="Cambria" pitchFamily="18" charset="0"/>
              </a:rPr>
              <a:t>Network Functions Virtualization plays a crucial role in enabling flexibility, scalability, and cost-efficiency.</a:t>
            </a:r>
          </a:p>
          <a:p>
            <a:pPr algn="just"/>
            <a:r>
              <a:rPr lang="en-GB" b="1" dirty="0" smtClean="0">
                <a:latin typeface="Cambria" pitchFamily="18" charset="0"/>
                <a:ea typeface="Cambria" pitchFamily="18" charset="0"/>
              </a:rPr>
              <a:t>IAB:</a:t>
            </a:r>
            <a:r>
              <a:rPr lang="en-GB" dirty="0" smtClean="0">
                <a:latin typeface="Cambria" pitchFamily="18" charset="0"/>
                <a:ea typeface="Cambria" pitchFamily="18" charset="0"/>
              </a:rPr>
              <a:t> Integrated Access and Backhaul is a technology that allows a single node to provide both access (connecting users) and backhaul (connecting to the core network) functions, often in a multi-hop wireless configuration. </a:t>
            </a:r>
            <a:endParaRPr lang="en-IN" dirty="0">
              <a:latin typeface="Cambria" pitchFamily="18" charset="0"/>
              <a:ea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ircle(in)">
                                      <p:cBhvr>
                                        <p:cTn id="7" dur="2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r>
              <a:rPr lang="en-GB" sz="4000" b="1" dirty="0" smtClean="0">
                <a:solidFill>
                  <a:srgbClr val="000099"/>
                </a:solidFill>
                <a:latin typeface="Cambria" pitchFamily="18" charset="0"/>
                <a:ea typeface="Cambria" pitchFamily="18" charset="0"/>
              </a:rPr>
              <a:t>5G Core</a:t>
            </a:r>
            <a:endParaRPr lang="en-IN" sz="4000" b="1" dirty="0">
              <a:solidFill>
                <a:srgbClr val="000099"/>
              </a:solidFill>
              <a:latin typeface="Cambria" pitchFamily="18" charset="0"/>
              <a:ea typeface="Cambria"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47800"/>
            <a:ext cx="6200775" cy="470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414" y="1429407"/>
            <a:ext cx="3585777" cy="486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711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down)">
                                      <p:cBhvr>
                                        <p:cTn id="12" dur="500"/>
                                        <p:tgtEl>
                                          <p:spTgt spid="1028"/>
                                        </p:tgtEl>
                                      </p:cBhvr>
                                    </p:animEffect>
                                  </p:childTnLst>
                                </p:cTn>
                              </p:par>
                              <p:par>
                                <p:cTn id="13" presetID="22" presetClass="entr" presetSubtype="4"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5410200" cy="1143000"/>
          </a:xfrm>
        </p:spPr>
        <p:txBody>
          <a:bodyPr/>
          <a:lstStyle/>
          <a:p>
            <a:r>
              <a:rPr lang="en-GB" sz="3600" b="1" dirty="0" smtClean="0">
                <a:solidFill>
                  <a:srgbClr val="000099"/>
                </a:solidFill>
                <a:latin typeface="Cambria" pitchFamily="18" charset="0"/>
                <a:ea typeface="Cambria" pitchFamily="18" charset="0"/>
              </a:rPr>
              <a:t>5G RAN - New Radio (NR)</a:t>
            </a:r>
            <a:endParaRPr lang="en-IN" sz="3600" b="1" dirty="0">
              <a:solidFill>
                <a:srgbClr val="000099"/>
              </a:solidFill>
              <a:latin typeface="Cambria" pitchFamily="18" charset="0"/>
              <a:ea typeface="Cambria"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515712"/>
            <a:ext cx="6781800" cy="50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98049"/>
            <a:ext cx="3743325" cy="503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5562600" y="228600"/>
            <a:ext cx="5410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a:lstStyle>
          <a:p>
            <a:r>
              <a:rPr lang="en-GB" sz="3600" b="1" dirty="0" smtClean="0">
                <a:solidFill>
                  <a:srgbClr val="000099"/>
                </a:solidFill>
                <a:latin typeface="Cambria" pitchFamily="18" charset="0"/>
                <a:ea typeface="Cambria" pitchFamily="18" charset="0"/>
              </a:rPr>
              <a:t>Complete system: 5G RAN &amp; Core</a:t>
            </a:r>
            <a:endParaRPr lang="en-IN" sz="3600" b="1" dirty="0">
              <a:solidFill>
                <a:srgbClr val="000099"/>
              </a:solidFill>
              <a:latin typeface="Cambria" pitchFamily="18" charset="0"/>
              <a:ea typeface="Cambria" pitchFamily="18" charset="0"/>
            </a:endParaRPr>
          </a:p>
        </p:txBody>
      </p:sp>
    </p:spTree>
    <p:extLst>
      <p:ext uri="{BB962C8B-B14F-4D97-AF65-F5344CB8AC3E}">
        <p14:creationId xmlns:p14="http://schemas.microsoft.com/office/powerpoint/2010/main" val="11764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wipe(down)">
                                      <p:cBhvr>
                                        <p:cTn id="1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8000"/>
            </a:xfrm>
            <a:prstGeom prst="rect">
              <a:avLst/>
            </a:prstGeom>
          </p:spPr>
        </p:pic>
        <p:pic>
          <p:nvPicPr>
            <p:cNvPr id="4" name="object 4"/>
            <p:cNvPicPr/>
            <p:nvPr/>
          </p:nvPicPr>
          <p:blipFill>
            <a:blip r:embed="rId3" cstate="print"/>
            <a:stretch>
              <a:fillRect/>
            </a:stretch>
          </p:blipFill>
          <p:spPr>
            <a:xfrm>
              <a:off x="83819" y="79247"/>
              <a:ext cx="12108180" cy="6699503"/>
            </a:xfrm>
            <a:prstGeom prst="rect">
              <a:avLst/>
            </a:prstGeom>
          </p:spPr>
        </p:pic>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165508" y="37479"/>
            <a:ext cx="9991965" cy="864535"/>
          </a:xfrm>
          <a:prstGeom prst="rect">
            <a:avLst/>
          </a:prstGeom>
        </p:spPr>
        <p:txBody>
          <a:bodyPr vert="horz" wrap="square" lIns="0" tIns="185614" rIns="0" bIns="0" rtlCol="0">
            <a:spAutoFit/>
          </a:bodyPr>
          <a:lstStyle/>
          <a:p>
            <a:pPr marL="3719195">
              <a:lnSpc>
                <a:spcPct val="100000"/>
              </a:lnSpc>
              <a:spcBef>
                <a:spcPts val="100"/>
              </a:spcBef>
            </a:pPr>
            <a:r>
              <a:rPr dirty="0"/>
              <a:t>6G</a:t>
            </a:r>
            <a:r>
              <a:rPr spc="-65" dirty="0"/>
              <a:t> </a:t>
            </a:r>
            <a:r>
              <a:rPr dirty="0"/>
              <a:t>Usage</a:t>
            </a:r>
            <a:r>
              <a:rPr spc="-50" dirty="0"/>
              <a:t> </a:t>
            </a:r>
            <a:r>
              <a:rPr spc="-10" dirty="0"/>
              <a:t>Scenarios</a:t>
            </a:r>
          </a:p>
        </p:txBody>
      </p:sp>
      <p:pic>
        <p:nvPicPr>
          <p:cNvPr id="5" name="object 5"/>
          <p:cNvPicPr/>
          <p:nvPr/>
        </p:nvPicPr>
        <p:blipFill>
          <a:blip r:embed="rId3" cstate="print"/>
          <a:stretch>
            <a:fillRect/>
          </a:stretch>
        </p:blipFill>
        <p:spPr>
          <a:xfrm>
            <a:off x="504431" y="1290628"/>
            <a:ext cx="11254249" cy="5398334"/>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165508" y="37479"/>
            <a:ext cx="9991965" cy="864535"/>
          </a:xfrm>
          <a:prstGeom prst="rect">
            <a:avLst/>
          </a:prstGeom>
        </p:spPr>
        <p:txBody>
          <a:bodyPr vert="horz" wrap="square" lIns="0" tIns="185614" rIns="0" bIns="0" rtlCol="0">
            <a:spAutoFit/>
          </a:bodyPr>
          <a:lstStyle/>
          <a:p>
            <a:pPr marL="4249420">
              <a:lnSpc>
                <a:spcPct val="100000"/>
              </a:lnSpc>
              <a:spcBef>
                <a:spcPts val="100"/>
              </a:spcBef>
            </a:pPr>
            <a:r>
              <a:rPr dirty="0"/>
              <a:t>6G</a:t>
            </a:r>
            <a:r>
              <a:rPr spc="-15" dirty="0"/>
              <a:t> </a:t>
            </a:r>
            <a:r>
              <a:rPr spc="-10" dirty="0"/>
              <a:t>Capabilities</a:t>
            </a:r>
          </a:p>
        </p:txBody>
      </p:sp>
      <p:pic>
        <p:nvPicPr>
          <p:cNvPr id="4" name="object 4"/>
          <p:cNvPicPr/>
          <p:nvPr/>
        </p:nvPicPr>
        <p:blipFill>
          <a:blip r:embed="rId3" cstate="print"/>
          <a:stretch>
            <a:fillRect/>
          </a:stretch>
        </p:blipFill>
        <p:spPr>
          <a:xfrm>
            <a:off x="380632" y="1371606"/>
            <a:ext cx="5197657" cy="5175503"/>
          </a:xfrm>
          <a:prstGeom prst="rect">
            <a:avLst/>
          </a:prstGeom>
        </p:spPr>
      </p:pic>
      <p:sp>
        <p:nvSpPr>
          <p:cNvPr id="5" name="object 5"/>
          <p:cNvSpPr/>
          <p:nvPr/>
        </p:nvSpPr>
        <p:spPr>
          <a:xfrm>
            <a:off x="6480811" y="2515361"/>
            <a:ext cx="2420620" cy="2971800"/>
          </a:xfrm>
          <a:custGeom>
            <a:avLst/>
            <a:gdLst/>
            <a:ahLst/>
            <a:cxnLst/>
            <a:rect l="l" t="t" r="r" b="b"/>
            <a:pathLst>
              <a:path w="2420620" h="2971800">
                <a:moveTo>
                  <a:pt x="0" y="0"/>
                </a:moveTo>
                <a:lnTo>
                  <a:pt x="0" y="2971800"/>
                </a:lnTo>
                <a:lnTo>
                  <a:pt x="2420112" y="2377440"/>
                </a:lnTo>
                <a:lnTo>
                  <a:pt x="2420112" y="594360"/>
                </a:lnTo>
                <a:lnTo>
                  <a:pt x="0" y="0"/>
                </a:lnTo>
                <a:close/>
              </a:path>
            </a:pathLst>
          </a:custGeom>
          <a:solidFill>
            <a:srgbClr val="9BBA58"/>
          </a:solidFill>
        </p:spPr>
        <p:txBody>
          <a:bodyPr wrap="square" lIns="0" tIns="0" rIns="0" bIns="0" rtlCol="0"/>
          <a:lstStyle/>
          <a:p>
            <a:endParaRPr/>
          </a:p>
        </p:txBody>
      </p:sp>
      <p:sp>
        <p:nvSpPr>
          <p:cNvPr id="6" name="object 6"/>
          <p:cNvSpPr txBox="1"/>
          <p:nvPr/>
        </p:nvSpPr>
        <p:spPr>
          <a:xfrm>
            <a:off x="6688592" y="3455798"/>
            <a:ext cx="2002789" cy="988091"/>
          </a:xfrm>
          <a:prstGeom prst="rect">
            <a:avLst/>
          </a:prstGeom>
        </p:spPr>
        <p:txBody>
          <a:bodyPr vert="horz" wrap="square" lIns="0" tIns="64135" rIns="0" bIns="0" rtlCol="0">
            <a:spAutoFit/>
          </a:bodyPr>
          <a:lstStyle/>
          <a:p>
            <a:pPr marL="44450" marR="5080" indent="-32384">
              <a:lnSpc>
                <a:spcPts val="3620"/>
              </a:lnSpc>
              <a:spcBef>
                <a:spcPts val="505"/>
              </a:spcBef>
            </a:pPr>
            <a:r>
              <a:rPr sz="3300" dirty="0">
                <a:solidFill>
                  <a:srgbClr val="FFFFFF"/>
                </a:solidFill>
                <a:latin typeface="Calibri"/>
                <a:cs typeface="Calibri"/>
              </a:rPr>
              <a:t>9</a:t>
            </a:r>
            <a:r>
              <a:rPr sz="3300" spc="-20" dirty="0">
                <a:solidFill>
                  <a:srgbClr val="FFFFFF"/>
                </a:solidFill>
                <a:latin typeface="Calibri"/>
                <a:cs typeface="Calibri"/>
              </a:rPr>
              <a:t> </a:t>
            </a:r>
            <a:r>
              <a:rPr sz="3300" spc="-10" dirty="0">
                <a:solidFill>
                  <a:srgbClr val="FFFFFF"/>
                </a:solidFill>
                <a:latin typeface="Calibri"/>
                <a:cs typeface="Calibri"/>
              </a:rPr>
              <a:t>Enhanced capabilities</a:t>
            </a:r>
            <a:endParaRPr sz="3300">
              <a:latin typeface="Calibri"/>
              <a:cs typeface="Calibri"/>
            </a:endParaRPr>
          </a:p>
        </p:txBody>
      </p:sp>
      <p:sp>
        <p:nvSpPr>
          <p:cNvPr id="7" name="object 7"/>
          <p:cNvSpPr/>
          <p:nvPr/>
        </p:nvSpPr>
        <p:spPr>
          <a:xfrm>
            <a:off x="9083803" y="2515361"/>
            <a:ext cx="2420620" cy="2971800"/>
          </a:xfrm>
          <a:custGeom>
            <a:avLst/>
            <a:gdLst/>
            <a:ahLst/>
            <a:cxnLst/>
            <a:rect l="l" t="t" r="r" b="b"/>
            <a:pathLst>
              <a:path w="2420620" h="2971800">
                <a:moveTo>
                  <a:pt x="0" y="0"/>
                </a:moveTo>
                <a:lnTo>
                  <a:pt x="0" y="2971800"/>
                </a:lnTo>
                <a:lnTo>
                  <a:pt x="2420112" y="2377440"/>
                </a:lnTo>
                <a:lnTo>
                  <a:pt x="2420112" y="594360"/>
                </a:lnTo>
                <a:lnTo>
                  <a:pt x="0" y="0"/>
                </a:lnTo>
                <a:close/>
              </a:path>
            </a:pathLst>
          </a:custGeom>
          <a:solidFill>
            <a:srgbClr val="4694CF"/>
          </a:solidFill>
        </p:spPr>
        <p:txBody>
          <a:bodyPr wrap="square" lIns="0" tIns="0" rIns="0" bIns="0" rtlCol="0"/>
          <a:lstStyle/>
          <a:p>
            <a:endParaRPr/>
          </a:p>
        </p:txBody>
      </p:sp>
      <p:sp>
        <p:nvSpPr>
          <p:cNvPr id="8" name="object 8"/>
          <p:cNvSpPr txBox="1"/>
          <p:nvPr/>
        </p:nvSpPr>
        <p:spPr>
          <a:xfrm>
            <a:off x="9297658" y="3455802"/>
            <a:ext cx="1988185" cy="988091"/>
          </a:xfrm>
          <a:prstGeom prst="rect">
            <a:avLst/>
          </a:prstGeom>
        </p:spPr>
        <p:txBody>
          <a:bodyPr vert="horz" wrap="square" lIns="0" tIns="64135" rIns="0" bIns="0" rtlCol="0">
            <a:spAutoFit/>
          </a:bodyPr>
          <a:lstStyle/>
          <a:p>
            <a:pPr marL="12700" marR="5080" indent="438784">
              <a:lnSpc>
                <a:spcPts val="3620"/>
              </a:lnSpc>
              <a:spcBef>
                <a:spcPts val="505"/>
              </a:spcBef>
            </a:pPr>
            <a:r>
              <a:rPr sz="3300" dirty="0">
                <a:solidFill>
                  <a:srgbClr val="FFFFFF"/>
                </a:solidFill>
                <a:latin typeface="Calibri"/>
                <a:cs typeface="Calibri"/>
              </a:rPr>
              <a:t>6</a:t>
            </a:r>
            <a:r>
              <a:rPr sz="3300" spc="-20" dirty="0">
                <a:solidFill>
                  <a:srgbClr val="FFFFFF"/>
                </a:solidFill>
                <a:latin typeface="Calibri"/>
                <a:cs typeface="Calibri"/>
              </a:rPr>
              <a:t> </a:t>
            </a:r>
            <a:r>
              <a:rPr sz="3300" spc="-25" dirty="0">
                <a:solidFill>
                  <a:srgbClr val="FFFFFF"/>
                </a:solidFill>
                <a:latin typeface="Calibri"/>
                <a:cs typeface="Calibri"/>
              </a:rPr>
              <a:t>New </a:t>
            </a:r>
            <a:r>
              <a:rPr sz="3300" spc="-10" dirty="0">
                <a:solidFill>
                  <a:srgbClr val="FFFFFF"/>
                </a:solidFill>
                <a:latin typeface="Calibri"/>
                <a:cs typeface="Calibri"/>
              </a:rPr>
              <a:t>Capabilities</a:t>
            </a:r>
            <a:endParaRPr sz="3300">
              <a:latin typeface="Calibri"/>
              <a:cs typeface="Calibri"/>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59" y="22859"/>
            <a:ext cx="12169140" cy="1143000"/>
          </a:xfrm>
          <a:prstGeom prst="rect">
            <a:avLst/>
          </a:prstGeom>
        </p:spPr>
      </p:pic>
      <p:sp>
        <p:nvSpPr>
          <p:cNvPr id="3" name="object 3"/>
          <p:cNvSpPr txBox="1">
            <a:spLocks noGrp="1"/>
          </p:cNvSpPr>
          <p:nvPr>
            <p:ph type="title"/>
          </p:nvPr>
        </p:nvSpPr>
        <p:spPr>
          <a:xfrm>
            <a:off x="165508" y="37479"/>
            <a:ext cx="9991965" cy="864535"/>
          </a:xfrm>
          <a:prstGeom prst="rect">
            <a:avLst/>
          </a:prstGeom>
        </p:spPr>
        <p:txBody>
          <a:bodyPr vert="horz" wrap="square" lIns="0" tIns="185614" rIns="0" bIns="0" rtlCol="0">
            <a:spAutoFit/>
          </a:bodyPr>
          <a:lstStyle/>
          <a:p>
            <a:pPr marL="3248025">
              <a:lnSpc>
                <a:spcPct val="100000"/>
              </a:lnSpc>
              <a:spcBef>
                <a:spcPts val="100"/>
              </a:spcBef>
            </a:pPr>
            <a:r>
              <a:rPr dirty="0"/>
              <a:t>5G</a:t>
            </a:r>
            <a:r>
              <a:rPr spc="-20" dirty="0"/>
              <a:t> </a:t>
            </a:r>
            <a:r>
              <a:rPr dirty="0"/>
              <a:t>and</a:t>
            </a:r>
            <a:r>
              <a:rPr spc="-10" dirty="0"/>
              <a:t> </a:t>
            </a:r>
            <a:r>
              <a:rPr dirty="0"/>
              <a:t>EMF</a:t>
            </a:r>
            <a:r>
              <a:rPr spc="-5" dirty="0"/>
              <a:t> </a:t>
            </a:r>
            <a:r>
              <a:rPr dirty="0"/>
              <a:t>/</a:t>
            </a:r>
            <a:r>
              <a:rPr spc="-10" dirty="0"/>
              <a:t> Radiation</a:t>
            </a:r>
          </a:p>
        </p:txBody>
      </p:sp>
      <p:pic>
        <p:nvPicPr>
          <p:cNvPr id="5" name="object 5"/>
          <p:cNvPicPr/>
          <p:nvPr/>
        </p:nvPicPr>
        <p:blipFill>
          <a:blip r:embed="rId3" cstate="print"/>
          <a:stretch>
            <a:fillRect/>
          </a:stretch>
        </p:blipFill>
        <p:spPr>
          <a:xfrm>
            <a:off x="621792" y="1165860"/>
            <a:ext cx="10972799" cy="5190743"/>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360932"/>
            <a:ext cx="12188952" cy="3581400"/>
          </a:xfrm>
          <a:prstGeom prst="rect">
            <a:avLst/>
          </a:prstGeom>
        </p:spPr>
      </p:pic>
      <p:sp>
        <p:nvSpPr>
          <p:cNvPr id="3" name="object 3"/>
          <p:cNvSpPr txBox="1">
            <a:spLocks noGrp="1"/>
          </p:cNvSpPr>
          <p:nvPr>
            <p:ph type="title"/>
          </p:nvPr>
        </p:nvSpPr>
        <p:spPr>
          <a:xfrm>
            <a:off x="4914893" y="2766858"/>
            <a:ext cx="2359025" cy="690574"/>
          </a:xfrm>
          <a:prstGeom prst="rect">
            <a:avLst/>
          </a:prstGeom>
        </p:spPr>
        <p:txBody>
          <a:bodyPr vert="horz" wrap="square" lIns="0" tIns="13335" rIns="0" bIns="0" rtlCol="0">
            <a:spAutoFit/>
          </a:bodyPr>
          <a:lstStyle/>
          <a:p>
            <a:pPr marL="12700">
              <a:lnSpc>
                <a:spcPct val="100000"/>
              </a:lnSpc>
              <a:spcBef>
                <a:spcPts val="105"/>
              </a:spcBef>
            </a:pPr>
            <a:r>
              <a:rPr dirty="0"/>
              <a:t>Thank</a:t>
            </a:r>
            <a:r>
              <a:rPr spc="-90" dirty="0"/>
              <a:t> </a:t>
            </a:r>
            <a:r>
              <a:rPr spc="-60" dirty="0"/>
              <a:t>You</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19858</TotalTime>
  <Words>3160</Words>
  <Application>Microsoft Office PowerPoint</Application>
  <PresentationFormat>Widescreen</PresentationFormat>
  <Paragraphs>873</Paragraphs>
  <Slides>99</Slides>
  <Notes>3</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99</vt:i4>
      </vt:variant>
    </vt:vector>
  </HeadingPairs>
  <TitlesOfParts>
    <vt:vector size="112" baseType="lpstr">
      <vt:lpstr>Arial</vt:lpstr>
      <vt:lpstr>Calibri</vt:lpstr>
      <vt:lpstr>Cambria</vt:lpstr>
      <vt:lpstr>Times New Roman</vt:lpstr>
      <vt:lpstr>Wingdings</vt:lpstr>
      <vt:lpstr>Wingdings 2</vt:lpstr>
      <vt:lpstr>Office Theme</vt:lpstr>
      <vt:lpstr>Default Design</vt:lpstr>
      <vt:lpstr>1_Default Design</vt:lpstr>
      <vt:lpstr>2_Default Design</vt:lpstr>
      <vt:lpstr>3_Default Design</vt:lpstr>
      <vt:lpstr>4_Default Design</vt:lpstr>
      <vt:lpstr>5_Default Design</vt:lpstr>
      <vt:lpstr>5G WIRELESS COMMUNICATION  (UEC 719)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Guglielmo Marconi</vt:lpstr>
      <vt:lpstr>Guglielmo Marconi</vt:lpstr>
      <vt:lpstr>PowerPoint Presentation</vt:lpstr>
      <vt:lpstr>PowerPoint Presentation</vt:lpstr>
      <vt:lpstr>PowerPoint Presentation</vt:lpstr>
      <vt:lpstr>PowerPoint Presentation</vt:lpstr>
      <vt:lpstr>PowerPoint Presentation</vt:lpstr>
      <vt:lpstr>In 1965, Gordon Moore poised that roughly every two years the number of transistors on microchips will be double.   Commonly referred to as Moore’s Law, this phenomenon suggests that computational progress will become significantly faster, smaller, and more efficient over time.</vt:lpstr>
      <vt:lpstr>PowerPoint Presentation</vt:lpstr>
      <vt:lpstr>Classification of mobile communication systems</vt:lpstr>
      <vt:lpstr>Classification of Mobile Communication Systems  [T. S. Rappaport (2002)]</vt:lpstr>
      <vt:lpstr>1G to 5G Evolution</vt:lpstr>
      <vt:lpstr>Early Mobile Telephony : 1940</vt:lpstr>
      <vt:lpstr>0G- Zero Generation ( Mobile radio telephone)</vt:lpstr>
      <vt:lpstr>0G: Bell Lab Mobile Phone Service</vt:lpstr>
      <vt:lpstr>PowerPoint Presentation</vt:lpstr>
      <vt:lpstr>1G- First Generation</vt:lpstr>
      <vt:lpstr>1G Radio Characteristics</vt:lpstr>
      <vt:lpstr>1G Network and features</vt:lpstr>
      <vt:lpstr>PowerPoint Presentation</vt:lpstr>
      <vt:lpstr>PowerPoint Presentation</vt:lpstr>
      <vt:lpstr>PowerPoint Presentation</vt:lpstr>
      <vt:lpstr>Evolution to 2G</vt:lpstr>
      <vt:lpstr>Evolution to 2G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2G Network and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3G- Third Generation</vt:lpstr>
      <vt:lpstr>PowerPoint Presentation</vt:lpstr>
      <vt:lpstr>PowerPoint Presentation</vt:lpstr>
      <vt:lpstr>PowerPoint Presentation</vt:lpstr>
      <vt:lpstr>Evolution to 3G Network</vt:lpstr>
      <vt:lpstr>Evolution to 3G Network</vt:lpstr>
      <vt:lpstr>Evolution of 3G to HSPA+</vt:lpstr>
      <vt:lpstr>3GPP releases of 3G</vt:lpstr>
      <vt:lpstr>PowerPoint Presentation</vt:lpstr>
      <vt:lpstr>3G Network and features</vt:lpstr>
      <vt:lpstr>PowerPoint Presentation</vt:lpstr>
      <vt:lpstr>PowerPoint Presentation</vt:lpstr>
      <vt:lpstr>Key Parameters of 3G and 4G systems </vt:lpstr>
      <vt:lpstr>Evolution to 4G</vt:lpstr>
      <vt:lpstr>Evolution to 4G</vt:lpstr>
      <vt:lpstr>Evolution to 4G</vt:lpstr>
      <vt:lpstr>4G Network and features</vt:lpstr>
      <vt:lpstr>4G Radio Capabilities</vt:lpstr>
      <vt:lpstr>PowerPoint Presentation</vt:lpstr>
      <vt:lpstr>PowerPoint Presentation</vt:lpstr>
      <vt:lpstr>PowerPoint Presentation</vt:lpstr>
      <vt:lpstr>High Level 5G System</vt:lpstr>
      <vt:lpstr>PowerPoint Presentation</vt:lpstr>
      <vt:lpstr>5G Service Based Architecture</vt:lpstr>
      <vt:lpstr>PowerPoint Presentation</vt:lpstr>
      <vt:lpstr>Comparison of 4G &amp; 5G Network</vt:lpstr>
      <vt:lpstr>5G Use cases</vt:lpstr>
      <vt:lpstr>5G Technologies</vt:lpstr>
      <vt:lpstr>5G Core</vt:lpstr>
      <vt:lpstr>5G RAN - New Radio (NR)</vt:lpstr>
      <vt:lpstr>PowerPoint Presentation</vt:lpstr>
      <vt:lpstr>6G Usage Scenarios</vt:lpstr>
      <vt:lpstr>6G Capabilities</vt:lpstr>
      <vt:lpstr>5G and EMF / Radiation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of Mobile Technologies 1G to 6G</dc:title>
  <dc:creator>surbhi</dc:creator>
  <cp:lastModifiedBy>ti</cp:lastModifiedBy>
  <cp:revision>138</cp:revision>
  <dcterms:created xsi:type="dcterms:W3CDTF">2024-07-30T05:11:25Z</dcterms:created>
  <dcterms:modified xsi:type="dcterms:W3CDTF">2025-09-02T11:20:10Z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2024-07-30T00:00:00Z</vt:filetime>
  </property>
  <property fmtid="{D5CDD505-2E9C-101B-9397-08002B2CF9AE}" pid="3" name="Producer">
    <vt:lpwstr>3-Heights™ PDF Merge Split Shell 6.12.1.11 (http://www.pdf-tools.com)</vt:lpwstr>
  </property>
</Properties>
</file>